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0.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1.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1" r:id="rId2"/>
    <p:sldMasterId id="2147483693" r:id="rId3"/>
    <p:sldMasterId id="2147483705" r:id="rId4"/>
  </p:sldMasterIdLst>
  <p:notesMasterIdLst>
    <p:notesMasterId r:id="rId79"/>
  </p:notesMasterIdLst>
  <p:sldIdLst>
    <p:sldId id="389" r:id="rId5"/>
    <p:sldId id="597" r:id="rId6"/>
    <p:sldId id="598" r:id="rId7"/>
    <p:sldId id="599" r:id="rId8"/>
    <p:sldId id="600" r:id="rId9"/>
    <p:sldId id="601" r:id="rId10"/>
    <p:sldId id="348" r:id="rId11"/>
    <p:sldId id="602" r:id="rId12"/>
    <p:sldId id="262" r:id="rId13"/>
    <p:sldId id="605" r:id="rId14"/>
    <p:sldId id="390" r:id="rId15"/>
    <p:sldId id="391" r:id="rId16"/>
    <p:sldId id="392" r:id="rId17"/>
    <p:sldId id="393" r:id="rId18"/>
    <p:sldId id="402" r:id="rId19"/>
    <p:sldId id="396" r:id="rId20"/>
    <p:sldId id="397" r:id="rId21"/>
    <p:sldId id="398" r:id="rId22"/>
    <p:sldId id="399" r:id="rId23"/>
    <p:sldId id="400" r:id="rId24"/>
    <p:sldId id="401" r:id="rId25"/>
    <p:sldId id="404" r:id="rId26"/>
    <p:sldId id="441" r:id="rId27"/>
    <p:sldId id="442" r:id="rId28"/>
    <p:sldId id="445" r:id="rId29"/>
    <p:sldId id="447" r:id="rId30"/>
    <p:sldId id="449" r:id="rId31"/>
    <p:sldId id="451" r:id="rId32"/>
    <p:sldId id="450" r:id="rId33"/>
    <p:sldId id="412" r:id="rId34"/>
    <p:sldId id="413" r:id="rId35"/>
    <p:sldId id="414" r:id="rId36"/>
    <p:sldId id="415" r:id="rId37"/>
    <p:sldId id="420" r:id="rId38"/>
    <p:sldId id="423" r:id="rId39"/>
    <p:sldId id="259" r:id="rId40"/>
    <p:sldId id="424" r:id="rId41"/>
    <p:sldId id="425" r:id="rId42"/>
    <p:sldId id="426" r:id="rId43"/>
    <p:sldId id="427" r:id="rId44"/>
    <p:sldId id="428" r:id="rId45"/>
    <p:sldId id="430" r:id="rId46"/>
    <p:sldId id="465" r:id="rId47"/>
    <p:sldId id="466" r:id="rId48"/>
    <p:sldId id="467" r:id="rId49"/>
    <p:sldId id="468" r:id="rId50"/>
    <p:sldId id="480" r:id="rId51"/>
    <p:sldId id="460" r:id="rId52"/>
    <p:sldId id="418" r:id="rId53"/>
    <p:sldId id="603" r:id="rId54"/>
    <p:sldId id="515" r:id="rId55"/>
    <p:sldId id="520" r:id="rId56"/>
    <p:sldId id="521" r:id="rId57"/>
    <p:sldId id="522" r:id="rId58"/>
    <p:sldId id="523" r:id="rId59"/>
    <p:sldId id="530" r:id="rId60"/>
    <p:sldId id="544" r:id="rId61"/>
    <p:sldId id="554" r:id="rId62"/>
    <p:sldId id="555" r:id="rId63"/>
    <p:sldId id="559" r:id="rId64"/>
    <p:sldId id="560" r:id="rId65"/>
    <p:sldId id="561" r:id="rId66"/>
    <p:sldId id="567" r:id="rId67"/>
    <p:sldId id="614" r:id="rId68"/>
    <p:sldId id="568" r:id="rId69"/>
    <p:sldId id="574" r:id="rId70"/>
    <p:sldId id="582" r:id="rId71"/>
    <p:sldId id="586" r:id="rId72"/>
    <p:sldId id="431" r:id="rId73"/>
    <p:sldId id="434" r:id="rId74"/>
    <p:sldId id="437" r:id="rId75"/>
    <p:sldId id="510" r:id="rId76"/>
    <p:sldId id="604" r:id="rId77"/>
    <p:sldId id="592"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5288"/>
    <a:srgbClr val="9FC5EB"/>
    <a:srgbClr val="B1A1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599" autoAdjust="0"/>
    <p:restoredTop sz="93846" autoAdjust="0"/>
  </p:normalViewPr>
  <p:slideViewPr>
    <p:cSldViewPr snapToGrid="0">
      <p:cViewPr varScale="1">
        <p:scale>
          <a:sx n="63" d="100"/>
          <a:sy n="63" d="100"/>
        </p:scale>
        <p:origin x="1464"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227557917006485E-2"/>
          <c:y val="0.11314265506596953"/>
          <c:w val="0.91491743219597554"/>
          <c:h val="0.76676595636817313"/>
        </c:manualLayout>
      </c:layout>
      <c:lineChart>
        <c:grouping val="standard"/>
        <c:varyColors val="0"/>
        <c:ser>
          <c:idx val="0"/>
          <c:order val="0"/>
          <c:tx>
            <c:strRef>
              <c:f>Sheet1!$B$1</c:f>
              <c:strCache>
                <c:ptCount val="1"/>
                <c:pt idx="0">
                  <c:v>Series 1</c:v>
                </c:pt>
              </c:strCache>
            </c:strRef>
          </c:tx>
          <c:spPr>
            <a:ln w="38100">
              <a:solidFill>
                <a:srgbClr val="725F73"/>
              </a:solidFill>
            </a:ln>
          </c:spPr>
          <c:marker>
            <c:symbol val="circle"/>
            <c:size val="8"/>
            <c:spPr>
              <a:solidFill>
                <a:schemeClr val="tx1"/>
              </a:solidFill>
              <a:ln w="38100">
                <a:solidFill>
                  <a:srgbClr val="725F73"/>
                </a:solidFill>
              </a:ln>
            </c:spPr>
          </c:marker>
          <c:dLbls>
            <c:dLbl>
              <c:idx val="0"/>
              <c:delete val="1"/>
              <c:extLst>
                <c:ext xmlns:c15="http://schemas.microsoft.com/office/drawing/2012/chart" uri="{CE6537A1-D6FC-4f65-9D91-7224C49458BB}"/>
                <c:ext xmlns:c16="http://schemas.microsoft.com/office/drawing/2014/chart" uri="{C3380CC4-5D6E-409C-BE32-E72D297353CC}">
                  <c16:uniqueId val="{00000000-56A6-4956-AB86-55133DE98D53}"/>
                </c:ext>
              </c:extLst>
            </c:dLbl>
            <c:dLbl>
              <c:idx val="1"/>
              <c:tx>
                <c:rich>
                  <a:bodyPr/>
                  <a:lstStyle/>
                  <a:p>
                    <a:r>
                      <a:rPr lang="en-US" dirty="0"/>
                      <a:t>9.8%</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A6-4956-AB86-55133DE98D53}"/>
                </c:ext>
              </c:extLst>
            </c:dLbl>
            <c:dLbl>
              <c:idx val="2"/>
              <c:tx>
                <c:rich>
                  <a:bodyPr/>
                  <a:lstStyle/>
                  <a:p>
                    <a:r>
                      <a:rPr lang="en-US" dirty="0"/>
                      <a:t>17.9%</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A6-4956-AB86-55133DE98D53}"/>
                </c:ext>
              </c:extLst>
            </c:dLbl>
            <c:dLbl>
              <c:idx val="5"/>
              <c:layout>
                <c:manualLayout>
                  <c:x val="-2.734689373201659E-2"/>
                  <c:y val="-3.533254321976842E-2"/>
                </c:manualLayout>
              </c:layout>
              <c:tx>
                <c:rich>
                  <a:bodyPr/>
                  <a:lstStyle/>
                  <a:p>
                    <a:r>
                      <a:rPr lang="en-US" dirty="0"/>
                      <a:t>30.9%</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6A6-4956-AB86-55133DE98D53}"/>
                </c:ext>
              </c:extLst>
            </c:dLbl>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0</c:v>
                </c:pt>
                <c:pt idx="1">
                  <c:v>1</c:v>
                </c:pt>
                <c:pt idx="2">
                  <c:v>2</c:v>
                </c:pt>
                <c:pt idx="3">
                  <c:v>3</c:v>
                </c:pt>
                <c:pt idx="4">
                  <c:v>4</c:v>
                </c:pt>
                <c:pt idx="5">
                  <c:v>5</c:v>
                </c:pt>
              </c:numCache>
            </c:numRef>
          </c:cat>
          <c:val>
            <c:numRef>
              <c:f>Sheet1!$B$2:$B$7</c:f>
              <c:numCache>
                <c:formatCode>General</c:formatCode>
                <c:ptCount val="6"/>
                <c:pt idx="0">
                  <c:v>0</c:v>
                </c:pt>
                <c:pt idx="1">
                  <c:v>9.8000000000000007</c:v>
                </c:pt>
                <c:pt idx="2">
                  <c:v>17.899999999999999</c:v>
                </c:pt>
                <c:pt idx="5">
                  <c:v>30.9</c:v>
                </c:pt>
              </c:numCache>
            </c:numRef>
          </c:val>
          <c:smooth val="0"/>
          <c:extLst>
            <c:ext xmlns:c16="http://schemas.microsoft.com/office/drawing/2014/chart" uri="{C3380CC4-5D6E-409C-BE32-E72D297353CC}">
              <c16:uniqueId val="{00000004-56A6-4956-AB86-55133DE98D53}"/>
            </c:ext>
          </c:extLst>
        </c:ser>
        <c:dLbls>
          <c:showLegendKey val="0"/>
          <c:showVal val="0"/>
          <c:showCatName val="0"/>
          <c:showSerName val="0"/>
          <c:showPercent val="0"/>
          <c:showBubbleSize val="0"/>
        </c:dLbls>
        <c:marker val="1"/>
        <c:smooth val="0"/>
        <c:axId val="372304288"/>
        <c:axId val="372304680"/>
      </c:lineChart>
      <c:catAx>
        <c:axId val="372304288"/>
        <c:scaling>
          <c:orientation val="minMax"/>
        </c:scaling>
        <c:delete val="0"/>
        <c:axPos val="b"/>
        <c:numFmt formatCode="General" sourceLinked="1"/>
        <c:majorTickMark val="out"/>
        <c:minorTickMark val="none"/>
        <c:tickLblPos val="nextTo"/>
        <c:spPr>
          <a:ln>
            <a:solidFill>
              <a:schemeClr val="bg1">
                <a:lumMod val="65000"/>
                <a:lumOff val="35000"/>
              </a:schemeClr>
            </a:solidFill>
          </a:ln>
        </c:spPr>
        <c:txPr>
          <a:bodyPr/>
          <a:lstStyle/>
          <a:p>
            <a:pPr>
              <a:defRPr>
                <a:latin typeface="Arial Narrow" panose="020B0606020202030204" pitchFamily="34" charset="0"/>
              </a:defRPr>
            </a:pPr>
            <a:endParaRPr lang="en-US"/>
          </a:p>
        </c:txPr>
        <c:crossAx val="372304680"/>
        <c:crosses val="autoZero"/>
        <c:auto val="1"/>
        <c:lblAlgn val="ctr"/>
        <c:lblOffset val="100"/>
        <c:noMultiLvlLbl val="0"/>
      </c:catAx>
      <c:valAx>
        <c:axId val="372304680"/>
        <c:scaling>
          <c:orientation val="minMax"/>
        </c:scaling>
        <c:delete val="0"/>
        <c:axPos val="l"/>
        <c:numFmt formatCode="General" sourceLinked="1"/>
        <c:majorTickMark val="out"/>
        <c:minorTickMark val="none"/>
        <c:tickLblPos val="nextTo"/>
        <c:spPr>
          <a:ln>
            <a:solidFill>
              <a:schemeClr val="bg1">
                <a:lumMod val="65000"/>
                <a:lumOff val="35000"/>
              </a:schemeClr>
            </a:solidFill>
          </a:ln>
        </c:spPr>
        <c:txPr>
          <a:bodyPr/>
          <a:lstStyle/>
          <a:p>
            <a:pPr>
              <a:defRPr sz="1800">
                <a:latin typeface="Arial Narrow" panose="020B0606020202030204" pitchFamily="34" charset="0"/>
              </a:defRPr>
            </a:pPr>
            <a:endParaRPr lang="en-US"/>
          </a:p>
        </c:txPr>
        <c:crossAx val="372304288"/>
        <c:crosses val="autoZero"/>
        <c:crossBetween val="midCat"/>
      </c:valAx>
    </c:plotArea>
    <c:plotVisOnly val="1"/>
    <c:dispBlanksAs val="span"/>
    <c:showDLblsOverMax val="0"/>
  </c:chart>
  <c:txPr>
    <a:bodyPr/>
    <a:lstStyle/>
    <a:p>
      <a:pPr>
        <a:defRPr sz="1800">
          <a:solidFill>
            <a:schemeClr val="tx1">
              <a:lumMod val="75000"/>
              <a:lumOff val="25000"/>
            </a:schemeClr>
          </a:solidFill>
          <a:latin typeface="Agency FB" panose="020B05030202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Placebo</c:v>
                </c:pt>
              </c:strCache>
            </c:strRef>
          </c:tx>
          <c:spPr>
            <a:solidFill>
              <a:schemeClr val="tx1">
                <a:lumMod val="50000"/>
                <a:lumOff val="50000"/>
              </a:schemeClr>
            </a:solidFill>
            <a:ln>
              <a:noFill/>
            </a:ln>
            <a:effectLst>
              <a:outerShdw blurRad="50800" dist="38100" algn="l" rotWithShape="0">
                <a:prstClr val="black">
                  <a:alpha val="40000"/>
                </a:prstClr>
              </a:outerShdw>
            </a:effectLst>
          </c:spPr>
          <c:invertIfNegative val="0"/>
          <c:dPt>
            <c:idx val="0"/>
            <c:invertIfNegative val="0"/>
            <c:bubble3D val="0"/>
            <c:spPr>
              <a:solidFill>
                <a:srgbClr val="C4D0E9"/>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2-8287-45A3-9F43-C8416A74AB14}"/>
              </c:ext>
            </c:extLst>
          </c:dPt>
          <c:dPt>
            <c:idx val="1"/>
            <c:invertIfNegative val="0"/>
            <c:bubble3D val="0"/>
            <c:spPr>
              <a:solidFill>
                <a:srgbClr val="C4D0E9"/>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3-8287-45A3-9F43-C8416A74AB14}"/>
              </c:ext>
            </c:extLst>
          </c:dPt>
          <c:dPt>
            <c:idx val="2"/>
            <c:invertIfNegative val="0"/>
            <c:bubble3D val="0"/>
            <c:spPr>
              <a:solidFill>
                <a:srgbClr val="C4D0E9"/>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4-8287-45A3-9F43-C8416A74AB14}"/>
              </c:ext>
            </c:extLst>
          </c:dPt>
          <c:cat>
            <c:strRef>
              <c:f>Sheet1!$A$2:$A$4</c:f>
              <c:strCache>
                <c:ptCount val="3"/>
                <c:pt idx="0">
                  <c:v>Vertebral Fracture</c:v>
                </c:pt>
                <c:pt idx="1">
                  <c:v>Non-vertebral Fracture</c:v>
                </c:pt>
                <c:pt idx="2">
                  <c:v>Hip Fracture</c:v>
                </c:pt>
              </c:strCache>
            </c:strRef>
          </c:cat>
          <c:val>
            <c:numRef>
              <c:f>Sheet1!$B$2:$B$4</c:f>
              <c:numCache>
                <c:formatCode>General</c:formatCode>
                <c:ptCount val="3"/>
                <c:pt idx="0" formatCode="0.00">
                  <c:v>12.42</c:v>
                </c:pt>
                <c:pt idx="1">
                  <c:v>9.5399999999999991</c:v>
                </c:pt>
                <c:pt idx="2">
                  <c:v>2.67</c:v>
                </c:pt>
              </c:numCache>
            </c:numRef>
          </c:val>
          <c:extLst>
            <c:ext xmlns:c16="http://schemas.microsoft.com/office/drawing/2014/chart" uri="{C3380CC4-5D6E-409C-BE32-E72D297353CC}">
              <c16:uniqueId val="{00000000-8287-45A3-9F43-C8416A74AB14}"/>
            </c:ext>
          </c:extLst>
        </c:ser>
        <c:ser>
          <c:idx val="1"/>
          <c:order val="1"/>
          <c:tx>
            <c:strRef>
              <c:f>Sheet1!$C$1</c:f>
              <c:strCache>
                <c:ptCount val="1"/>
                <c:pt idx="0">
                  <c:v>RIS</c:v>
                </c:pt>
              </c:strCache>
            </c:strRef>
          </c:tx>
          <c:spPr>
            <a:solidFill>
              <a:srgbClr val="947F95"/>
            </a:solidFill>
            <a:ln>
              <a:noFill/>
            </a:ln>
            <a:effectLst>
              <a:outerShdw blurRad="50800" dist="38100" algn="l" rotWithShape="0">
                <a:prstClr val="black">
                  <a:alpha val="40000"/>
                </a:prstClr>
              </a:outerShdw>
            </a:effectLst>
          </c:spPr>
          <c:invertIfNegative val="0"/>
          <c:dPt>
            <c:idx val="0"/>
            <c:invertIfNegative val="0"/>
            <c:bubble3D val="0"/>
            <c:spPr>
              <a:solidFill>
                <a:srgbClr val="D28EBF"/>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6-D363-4AA6-BD86-066381DB602F}"/>
              </c:ext>
            </c:extLst>
          </c:dPt>
          <c:dPt>
            <c:idx val="1"/>
            <c:invertIfNegative val="0"/>
            <c:bubble3D val="0"/>
            <c:spPr>
              <a:solidFill>
                <a:srgbClr val="D28EBF"/>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7-D363-4AA6-BD86-066381DB602F}"/>
              </c:ext>
            </c:extLst>
          </c:dPt>
          <c:dPt>
            <c:idx val="2"/>
            <c:invertIfNegative val="0"/>
            <c:bubble3D val="0"/>
            <c:spPr>
              <a:solidFill>
                <a:srgbClr val="D28EBF"/>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8-D363-4AA6-BD86-066381DB602F}"/>
              </c:ext>
            </c:extLst>
          </c:dPt>
          <c:cat>
            <c:strRef>
              <c:f>Sheet1!$A$2:$A$4</c:f>
              <c:strCache>
                <c:ptCount val="3"/>
                <c:pt idx="0">
                  <c:v>Vertebral Fracture</c:v>
                </c:pt>
                <c:pt idx="1">
                  <c:v>Non-vertebral Fracture</c:v>
                </c:pt>
                <c:pt idx="2">
                  <c:v>Hip Fracture</c:v>
                </c:pt>
              </c:strCache>
            </c:strRef>
          </c:cat>
          <c:val>
            <c:numRef>
              <c:f>Sheet1!$C$2:$C$4</c:f>
              <c:numCache>
                <c:formatCode>General</c:formatCode>
                <c:ptCount val="3"/>
                <c:pt idx="0">
                  <c:v>7.82</c:v>
                </c:pt>
                <c:pt idx="1">
                  <c:v>8.01</c:v>
                </c:pt>
                <c:pt idx="2">
                  <c:v>1.63</c:v>
                </c:pt>
              </c:numCache>
            </c:numRef>
          </c:val>
          <c:extLst>
            <c:ext xmlns:c16="http://schemas.microsoft.com/office/drawing/2014/chart" uri="{C3380CC4-5D6E-409C-BE32-E72D297353CC}">
              <c16:uniqueId val="{00000001-8287-45A3-9F43-C8416A74AB14}"/>
            </c:ext>
          </c:extLst>
        </c:ser>
        <c:dLbls>
          <c:showLegendKey val="0"/>
          <c:showVal val="0"/>
          <c:showCatName val="0"/>
          <c:showSerName val="0"/>
          <c:showPercent val="0"/>
          <c:showBubbleSize val="0"/>
        </c:dLbls>
        <c:gapWidth val="50"/>
        <c:axId val="423754264"/>
        <c:axId val="372306248"/>
      </c:barChart>
      <c:catAx>
        <c:axId val="423754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372306248"/>
        <c:crosses val="autoZero"/>
        <c:auto val="1"/>
        <c:lblAlgn val="ctr"/>
        <c:lblOffset val="100"/>
        <c:noMultiLvlLbl val="0"/>
      </c:catAx>
      <c:valAx>
        <c:axId val="37230624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23754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Placebo</c:v>
                </c:pt>
              </c:strCache>
            </c:strRef>
          </c:tx>
          <c:spPr>
            <a:solidFill>
              <a:srgbClr val="C4D0E9"/>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Sheet1!$B$2:$B$4</c:f>
              <c:numCache>
                <c:formatCode>General</c:formatCode>
                <c:ptCount val="3"/>
                <c:pt idx="0" formatCode="0.00">
                  <c:v>7.2</c:v>
                </c:pt>
                <c:pt idx="1">
                  <c:v>8</c:v>
                </c:pt>
                <c:pt idx="2">
                  <c:v>1.2</c:v>
                </c:pt>
              </c:numCache>
            </c:numRef>
          </c:val>
          <c:extLst>
            <c:ext xmlns:c16="http://schemas.microsoft.com/office/drawing/2014/chart" uri="{C3380CC4-5D6E-409C-BE32-E72D297353CC}">
              <c16:uniqueId val="{00000000-185D-4F36-B977-F806A2997BB4}"/>
            </c:ext>
          </c:extLst>
        </c:ser>
        <c:ser>
          <c:idx val="1"/>
          <c:order val="1"/>
          <c:tx>
            <c:strRef>
              <c:f>Sheet1!$C$1</c:f>
              <c:strCache>
                <c:ptCount val="1"/>
                <c:pt idx="0">
                  <c:v>Dmab</c:v>
                </c:pt>
              </c:strCache>
            </c:strRef>
          </c:tx>
          <c:spPr>
            <a:solidFill>
              <a:srgbClr val="A098DA"/>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Sheet1!$C$2:$C$4</c:f>
              <c:numCache>
                <c:formatCode>General</c:formatCode>
                <c:ptCount val="3"/>
                <c:pt idx="0">
                  <c:v>2.2999999999999998</c:v>
                </c:pt>
                <c:pt idx="1">
                  <c:v>6.5</c:v>
                </c:pt>
                <c:pt idx="2">
                  <c:v>0.7</c:v>
                </c:pt>
              </c:numCache>
            </c:numRef>
          </c:val>
          <c:extLst>
            <c:ext xmlns:c16="http://schemas.microsoft.com/office/drawing/2014/chart" uri="{C3380CC4-5D6E-409C-BE32-E72D297353CC}">
              <c16:uniqueId val="{00000001-185D-4F36-B977-F806A2997BB4}"/>
            </c:ext>
          </c:extLst>
        </c:ser>
        <c:dLbls>
          <c:showLegendKey val="0"/>
          <c:showVal val="0"/>
          <c:showCatName val="0"/>
          <c:showSerName val="0"/>
          <c:showPercent val="0"/>
          <c:showBubbleSize val="0"/>
        </c:dLbls>
        <c:gapWidth val="50"/>
        <c:axId val="411369648"/>
        <c:axId val="411370040"/>
      </c:barChart>
      <c:catAx>
        <c:axId val="411369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411370040"/>
        <c:crosses val="autoZero"/>
        <c:auto val="1"/>
        <c:lblAlgn val="ctr"/>
        <c:lblOffset val="100"/>
        <c:noMultiLvlLbl val="0"/>
      </c:catAx>
      <c:valAx>
        <c:axId val="41137004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11369648"/>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Placebo</c:v>
                </c:pt>
              </c:strCache>
            </c:strRef>
          </c:tx>
          <c:spPr>
            <a:solidFill>
              <a:srgbClr val="C4D0E9"/>
            </a:solidFill>
            <a:ln>
              <a:noFill/>
            </a:ln>
            <a:effectLst>
              <a:outerShdw blurRad="50800" dist="38100" algn="l" rotWithShape="0">
                <a:prstClr val="black">
                  <a:alpha val="40000"/>
                </a:prstClr>
              </a:outerShdw>
            </a:effectLst>
          </c:spPr>
          <c:invertIfNegative val="0"/>
          <c:cat>
            <c:strRef>
              <c:f>Sheet1!$A$2:$A$3</c:f>
              <c:strCache>
                <c:ptCount val="2"/>
                <c:pt idx="0">
                  <c:v>Vertebral Fracture</c:v>
                </c:pt>
                <c:pt idx="1">
                  <c:v>Non-vertebral Fracture</c:v>
                </c:pt>
              </c:strCache>
            </c:strRef>
          </c:cat>
          <c:val>
            <c:numRef>
              <c:f>Sheet1!$B$2:$B$3</c:f>
              <c:numCache>
                <c:formatCode>General</c:formatCode>
                <c:ptCount val="2"/>
                <c:pt idx="0" formatCode="0.00">
                  <c:v>14</c:v>
                </c:pt>
                <c:pt idx="1">
                  <c:v>5.5</c:v>
                </c:pt>
              </c:numCache>
            </c:numRef>
          </c:val>
          <c:extLst>
            <c:ext xmlns:c16="http://schemas.microsoft.com/office/drawing/2014/chart" uri="{C3380CC4-5D6E-409C-BE32-E72D297353CC}">
              <c16:uniqueId val="{00000000-FC94-42BA-AA83-40DAB65973AF}"/>
            </c:ext>
          </c:extLst>
        </c:ser>
        <c:ser>
          <c:idx val="1"/>
          <c:order val="1"/>
          <c:tx>
            <c:strRef>
              <c:f>Sheet1!$C$1</c:f>
              <c:strCache>
                <c:ptCount val="1"/>
                <c:pt idx="0">
                  <c:v>PTH</c:v>
                </c:pt>
              </c:strCache>
            </c:strRef>
          </c:tx>
          <c:spPr>
            <a:solidFill>
              <a:srgbClr val="F79B9D"/>
            </a:solidFill>
            <a:ln>
              <a:noFill/>
            </a:ln>
            <a:effectLst>
              <a:outerShdw blurRad="50800" dist="38100" algn="l" rotWithShape="0">
                <a:prstClr val="black">
                  <a:alpha val="40000"/>
                </a:prstClr>
              </a:outerShdw>
            </a:effectLst>
          </c:spPr>
          <c:invertIfNegative val="0"/>
          <c:cat>
            <c:strRef>
              <c:f>Sheet1!$A$2:$A$3</c:f>
              <c:strCache>
                <c:ptCount val="2"/>
                <c:pt idx="0">
                  <c:v>Vertebral Fracture</c:v>
                </c:pt>
                <c:pt idx="1">
                  <c:v>Non-vertebral Fracture</c:v>
                </c:pt>
              </c:strCache>
            </c:strRef>
          </c:cat>
          <c:val>
            <c:numRef>
              <c:f>Sheet1!$C$2:$C$3</c:f>
              <c:numCache>
                <c:formatCode>General</c:formatCode>
                <c:ptCount val="2"/>
                <c:pt idx="0">
                  <c:v>5</c:v>
                </c:pt>
                <c:pt idx="1">
                  <c:v>2.6</c:v>
                </c:pt>
              </c:numCache>
            </c:numRef>
          </c:val>
          <c:extLst>
            <c:ext xmlns:c16="http://schemas.microsoft.com/office/drawing/2014/chart" uri="{C3380CC4-5D6E-409C-BE32-E72D297353CC}">
              <c16:uniqueId val="{00000001-FC94-42BA-AA83-40DAB65973AF}"/>
            </c:ext>
          </c:extLst>
        </c:ser>
        <c:dLbls>
          <c:showLegendKey val="0"/>
          <c:showVal val="0"/>
          <c:showCatName val="0"/>
          <c:showSerName val="0"/>
          <c:showPercent val="0"/>
          <c:showBubbleSize val="0"/>
        </c:dLbls>
        <c:gapWidth val="50"/>
        <c:axId val="420721168"/>
        <c:axId val="423539832"/>
      </c:barChart>
      <c:catAx>
        <c:axId val="420721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423539832"/>
        <c:crosses val="autoZero"/>
        <c:auto val="1"/>
        <c:lblAlgn val="ctr"/>
        <c:lblOffset val="100"/>
        <c:noMultiLvlLbl val="0"/>
      </c:catAx>
      <c:valAx>
        <c:axId val="42353983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20721168"/>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gradFill rotWithShape="0">
          <a:gsLst>
            <a:gs pos="0">
              <a:srgbClr val="E9EEF7"/>
            </a:gs>
            <a:gs pos="50000">
              <a:srgbClr val="C4D0E9"/>
            </a:gs>
            <a:gs pos="100000">
              <a:srgbClr val="7693CC"/>
            </a:gs>
          </a:gsLst>
        </a:gradFill>
      </dgm:spPr>
      <dgm:t>
        <a:bodyPr/>
        <a:lstStyle/>
        <a:p>
          <a:r>
            <a:rPr lang="en-CA" sz="2800" b="1" dirty="0">
              <a:solidFill>
                <a:schemeClr val="tx1">
                  <a:lumMod val="75000"/>
                  <a:lumOff val="25000"/>
                </a:schemeClr>
              </a:solidFill>
              <a:latin typeface="Arial Narrow" panose="020B0606020202030204" pitchFamily="34" charset="0"/>
            </a:rPr>
            <a:t>Input</a:t>
          </a:r>
          <a:r>
            <a:rPr kumimoji="0" lang="en-US" sz="2800" b="0" i="0" u="none" strike="noStrike"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dirty="0">
            <a:solidFill>
              <a:schemeClr val="tx1">
                <a:lumMod val="75000"/>
                <a:lumOff val="25000"/>
              </a:schemeClr>
            </a:solidFill>
            <a:latin typeface="Arial Narrow" panose="020B0606020202030204" pitchFamily="34" charset="0"/>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8A87C0B1-A174-4DF8-B994-BD7EA59F73FB}" type="presOf" srcId="{CD869911-5B53-4451-B833-9570F97650DB}" destId="{2341041E-D429-435B-9912-CB7C29C59957}" srcOrd="0" destOrd="0" presId="urn:microsoft.com/office/officeart/2005/8/layout/chevron1"/>
    <dgm:cxn modelId="{291FE4DE-C01E-48B5-BBB1-8BC9FC71AFEC}" type="presOf" srcId="{31CD7E1F-8986-485F-B6A2-D2F579006522}" destId="{0788F894-344F-4ABA-A82F-311642669B18}" srcOrd="0" destOrd="0" presId="urn:microsoft.com/office/officeart/2005/8/layout/chevron1"/>
    <dgm:cxn modelId="{062830E7-4911-4405-A74F-41837E336C93}"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gradFill rotWithShape="0">
          <a:gsLst>
            <a:gs pos="0">
              <a:srgbClr val="E9EEF7"/>
            </a:gs>
            <a:gs pos="50000">
              <a:srgbClr val="C4D0E9"/>
            </a:gs>
            <a:gs pos="100000">
              <a:srgbClr val="7693CC"/>
            </a:gs>
          </a:gsLst>
        </a:gradFill>
      </dgm:spPr>
      <dgm:t>
        <a:bodyPr/>
        <a:lstStyle/>
        <a:p>
          <a:r>
            <a:rPr kumimoji="0" lang="en-US" sz="2800" b="1" i="0" u="none" strike="noStrike" cap="none" spc="0" normalizeH="0" baseline="0" noProof="0" dirty="0">
              <a:ln>
                <a:noFill/>
              </a:ln>
              <a:solidFill>
                <a:schemeClr val="tx1">
                  <a:lumMod val="75000"/>
                  <a:lumOff val="25000"/>
                </a:schemeClr>
              </a:solidFill>
              <a:effectLst/>
              <a:uLnTx/>
              <a:uFillTx/>
              <a:latin typeface="Arial Narrow" panose="020B0606020202030204" pitchFamily="34" charset="0"/>
              <a:ea typeface="+mn-ea"/>
              <a:cs typeface="+mn-cs"/>
            </a:rPr>
            <a:t>Calculator</a:t>
          </a:r>
          <a:r>
            <a:rPr kumimoji="0" lang="en-US" sz="2800" b="0" i="0" u="none" strike="noStrike"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dirty="0">
            <a:solidFill>
              <a:schemeClr val="tx1">
                <a:lumMod val="75000"/>
                <a:lumOff val="25000"/>
              </a:schemeClr>
            </a:solidFill>
            <a:latin typeface="Arial Narrow" panose="020B0606020202030204" pitchFamily="34" charset="0"/>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custLinFactNeighborX="-403">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8A87C0B1-A174-4DF8-B994-BD7EA59F73FB}" type="presOf" srcId="{CD869911-5B53-4451-B833-9570F97650DB}" destId="{2341041E-D429-435B-9912-CB7C29C59957}" srcOrd="0" destOrd="0" presId="urn:microsoft.com/office/officeart/2005/8/layout/chevron1"/>
    <dgm:cxn modelId="{291FE4DE-C01E-48B5-BBB1-8BC9FC71AFEC}" type="presOf" srcId="{31CD7E1F-8986-485F-B6A2-D2F579006522}" destId="{0788F894-344F-4ABA-A82F-311642669B18}" srcOrd="0" destOrd="0" presId="urn:microsoft.com/office/officeart/2005/8/layout/chevron1"/>
    <dgm:cxn modelId="{062830E7-4911-4405-A74F-41837E336C93}"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gradFill rotWithShape="0">
          <a:gsLst>
            <a:gs pos="0">
              <a:srgbClr val="E9EEF7"/>
            </a:gs>
            <a:gs pos="50000">
              <a:srgbClr val="C4D0E9"/>
            </a:gs>
            <a:gs pos="100000">
              <a:srgbClr val="7693CC"/>
            </a:gs>
          </a:gsLst>
        </a:gradFill>
      </dgm:spPr>
      <dgm:t>
        <a:bodyPr/>
        <a:lstStyle/>
        <a:p>
          <a:r>
            <a:rPr lang="en-CA" sz="2800" b="1" dirty="0">
              <a:solidFill>
                <a:schemeClr val="tx1">
                  <a:lumMod val="75000"/>
                  <a:lumOff val="25000"/>
                </a:schemeClr>
              </a:solidFill>
              <a:latin typeface="Arial Narrow" panose="020B0606020202030204" pitchFamily="34" charset="0"/>
            </a:rPr>
            <a:t>Output</a:t>
          </a:r>
          <a:r>
            <a:rPr kumimoji="0" lang="en-US" sz="2800" b="0" i="0" u="none" strike="noStrike"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dirty="0">
            <a:solidFill>
              <a:schemeClr val="tx1">
                <a:lumMod val="75000"/>
                <a:lumOff val="25000"/>
              </a:schemeClr>
            </a:solidFill>
            <a:latin typeface="Arial Narrow" panose="020B0606020202030204" pitchFamily="34" charset="0"/>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8A87C0B1-A174-4DF8-B994-BD7EA59F73FB}" type="presOf" srcId="{CD869911-5B53-4451-B833-9570F97650DB}" destId="{2341041E-D429-435B-9912-CB7C29C59957}" srcOrd="0" destOrd="0" presId="urn:microsoft.com/office/officeart/2005/8/layout/chevron1"/>
    <dgm:cxn modelId="{291FE4DE-C01E-48B5-BBB1-8BC9FC71AFEC}" type="presOf" srcId="{31CD7E1F-8986-485F-B6A2-D2F579006522}" destId="{0788F894-344F-4ABA-A82F-311642669B18}" srcOrd="0" destOrd="0" presId="urn:microsoft.com/office/officeart/2005/8/layout/chevron1"/>
    <dgm:cxn modelId="{062830E7-4911-4405-A74F-41837E336C93}"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234" y="0"/>
          <a:ext cx="2524832" cy="541315"/>
        </a:xfrm>
        <a:prstGeom prst="chevron">
          <a:avLst/>
        </a:prstGeom>
        <a:gradFill rotWithShape="0">
          <a:gsLst>
            <a:gs pos="0">
              <a:srgbClr val="E9EEF7"/>
            </a:gs>
            <a:gs pos="50000">
              <a:srgbClr val="C4D0E9"/>
            </a:gs>
            <a:gs pos="100000">
              <a:srgbClr val="7693CC"/>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chemeClr val="tx1">
                  <a:lumMod val="75000"/>
                  <a:lumOff val="25000"/>
                </a:schemeClr>
              </a:solidFill>
              <a:latin typeface="Arial Narrow" panose="020B0606020202030204" pitchFamily="34" charset="0"/>
            </a:rPr>
            <a:t>Input</a:t>
          </a:r>
          <a:r>
            <a:rPr kumimoji="0" lang="en-US" sz="2800" b="0"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kern="1200" dirty="0">
            <a:solidFill>
              <a:schemeClr val="tx1">
                <a:lumMod val="75000"/>
                <a:lumOff val="25000"/>
              </a:schemeClr>
            </a:solidFill>
            <a:latin typeface="Arial Narrow" panose="020B0606020202030204" pitchFamily="34" charset="0"/>
          </a:endParaRPr>
        </a:p>
      </dsp:txBody>
      <dsp:txXfrm>
        <a:off x="271892" y="0"/>
        <a:ext cx="1983517" cy="541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0" y="0"/>
          <a:ext cx="3661483" cy="541315"/>
        </a:xfrm>
        <a:prstGeom prst="chevron">
          <a:avLst/>
        </a:prstGeom>
        <a:gradFill rotWithShape="0">
          <a:gsLst>
            <a:gs pos="0">
              <a:srgbClr val="E9EEF7"/>
            </a:gs>
            <a:gs pos="50000">
              <a:srgbClr val="C4D0E9"/>
            </a:gs>
            <a:gs pos="100000">
              <a:srgbClr val="7693CC"/>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0" lang="en-US" sz="28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a typeface="+mn-ea"/>
              <a:cs typeface="+mn-cs"/>
            </a:rPr>
            <a:t>Calculator</a:t>
          </a:r>
          <a:r>
            <a:rPr kumimoji="0" lang="en-US" sz="2800" b="0"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kern="1200" dirty="0">
            <a:solidFill>
              <a:schemeClr val="tx1">
                <a:lumMod val="75000"/>
                <a:lumOff val="25000"/>
              </a:schemeClr>
            </a:solidFill>
            <a:latin typeface="Arial Narrow" panose="020B0606020202030204" pitchFamily="34" charset="0"/>
          </a:endParaRPr>
        </a:p>
      </dsp:txBody>
      <dsp:txXfrm>
        <a:off x="270658" y="0"/>
        <a:ext cx="3120168" cy="5413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324" y="0"/>
          <a:ext cx="2709246" cy="541315"/>
        </a:xfrm>
        <a:prstGeom prst="chevron">
          <a:avLst/>
        </a:prstGeom>
        <a:gradFill rotWithShape="0">
          <a:gsLst>
            <a:gs pos="0">
              <a:srgbClr val="E9EEF7"/>
            </a:gs>
            <a:gs pos="50000">
              <a:srgbClr val="C4D0E9"/>
            </a:gs>
            <a:gs pos="100000">
              <a:srgbClr val="7693CC"/>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chemeClr val="tx1">
                  <a:lumMod val="75000"/>
                  <a:lumOff val="25000"/>
                </a:schemeClr>
              </a:solidFill>
              <a:latin typeface="Arial Narrow" panose="020B0606020202030204" pitchFamily="34" charset="0"/>
            </a:rPr>
            <a:t>Output</a:t>
          </a:r>
          <a:r>
            <a:rPr kumimoji="0" lang="en-US" sz="2800" b="0"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kern="1200" dirty="0">
            <a:solidFill>
              <a:schemeClr val="tx1">
                <a:lumMod val="75000"/>
                <a:lumOff val="25000"/>
              </a:schemeClr>
            </a:solidFill>
            <a:latin typeface="Arial Narrow" panose="020B0606020202030204" pitchFamily="34" charset="0"/>
          </a:endParaRPr>
        </a:p>
      </dsp:txBody>
      <dsp:txXfrm>
        <a:off x="271982" y="0"/>
        <a:ext cx="2167931" cy="5413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BAED3-7CB0-4A4E-8C41-C3B771BEAD71}" type="datetimeFigureOut">
              <a:rPr lang="en-US" smtClean="0"/>
              <a:t>7/6/2018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35D23B-40FE-45A6-A82E-6FF53C6D4058}" type="slidenum">
              <a:rPr lang="en-US" smtClean="0"/>
              <a:t>‹#›</a:t>
            </a:fld>
            <a:endParaRPr lang="en-US"/>
          </a:p>
        </p:txBody>
      </p:sp>
    </p:spTree>
    <p:extLst>
      <p:ext uri="{BB962C8B-B14F-4D97-AF65-F5344CB8AC3E}">
        <p14:creationId xmlns:p14="http://schemas.microsoft.com/office/powerpoint/2010/main" val="1767028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6688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714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11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425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454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051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460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 </a:t>
            </a:r>
          </a:p>
          <a:p>
            <a:r>
              <a:rPr lang="en-CA" b="1" dirty="0"/>
              <a:t> </a:t>
            </a:r>
          </a:p>
          <a:p>
            <a:r>
              <a:rPr lang="en-CA" dirty="0"/>
              <a:t>2025 data: Seeman E. The dilemma of osteoporosis in men. Am J Med. 1995; 98:76S–88S</a:t>
            </a:r>
          </a:p>
          <a:p>
            <a:br>
              <a:rPr lang="en-CA" dirty="0"/>
            </a:br>
            <a:r>
              <a:rPr lang="en-CA" dirty="0"/>
              <a:t>References 5, 6, 6, 7, 8-10 in Gruber-</a:t>
            </a:r>
            <a:r>
              <a:rPr lang="en-CA" dirty="0" err="1"/>
              <a:t>Baldini</a:t>
            </a:r>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29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505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310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defTabSz="914400">
              <a:spcBef>
                <a:spcPct val="0"/>
              </a:spcBef>
              <a:buFontTx/>
              <a:buChar char="•"/>
            </a:pPr>
            <a:r>
              <a:rPr lang="en-US" altLang="en-US" sz="1200" dirty="0">
                <a:solidFill>
                  <a:srgbClr val="000000"/>
                </a:solidFill>
                <a:ea typeface="ＭＳ Ｐゴシック" panose="020B0600070205080204" pitchFamily="34" charset="-128"/>
                <a:cs typeface="Arial" panose="020B0604020202020204" pitchFamily="34" charset="0"/>
              </a:rPr>
              <a:t>Wrist fractures are usually the first fragility fracture, with vertebral fractures occurring next</a:t>
            </a:r>
            <a:r>
              <a:rPr lang="en-US" altLang="en-US" sz="1200" b="1" dirty="0">
                <a:solidFill>
                  <a:srgbClr val="000000"/>
                </a:solidFill>
                <a:ea typeface="ＭＳ Ｐゴシック" panose="020B0600070205080204" pitchFamily="34" charset="-128"/>
                <a:cs typeface="Arial" panose="020B0604020202020204" pitchFamily="34" charset="0"/>
              </a:rPr>
              <a:t>. </a:t>
            </a:r>
          </a:p>
          <a:p>
            <a:pPr defTabSz="914400">
              <a:spcBef>
                <a:spcPct val="0"/>
              </a:spcBef>
              <a:buFontTx/>
              <a:buChar char="•"/>
            </a:pPr>
            <a:r>
              <a:rPr lang="en-CA" altLang="en-US" sz="1200" dirty="0">
                <a:ea typeface="ＭＳ Ｐゴシック" panose="020B0600070205080204" pitchFamily="34" charset="-128"/>
              </a:rPr>
              <a:t>Preventative Therapy Is Effective and Safe. </a:t>
            </a:r>
          </a:p>
          <a:p>
            <a:pPr defTabSz="914400">
              <a:spcBef>
                <a:spcPct val="0"/>
              </a:spcBef>
            </a:pPr>
            <a:endParaRPr lang="en-US" altLang="en-US" sz="1200" b="1" dirty="0">
              <a:solidFill>
                <a:srgbClr val="000000"/>
              </a:solidFill>
              <a:ea typeface="ＭＳ Ｐゴシック" panose="020B0600070205080204" pitchFamily="34" charset="-128"/>
              <a:cs typeface="Arial" panose="020B0604020202020204" pitchFamily="34" charset="0"/>
            </a:endParaRPr>
          </a:p>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Reference:</a:t>
            </a:r>
          </a:p>
          <a:p>
            <a:pPr defTabSz="914400">
              <a:spcBef>
                <a:spcPct val="0"/>
              </a:spcBef>
            </a:pPr>
            <a:r>
              <a:rPr lang="en-US" altLang="en-US" sz="1200" dirty="0" err="1">
                <a:solidFill>
                  <a:srgbClr val="000000"/>
                </a:solidFill>
                <a:ea typeface="ＭＳ Ｐゴシック" panose="020B0600070205080204" pitchFamily="34" charset="-128"/>
                <a:cs typeface="Arial" panose="020B0604020202020204" pitchFamily="34" charset="0"/>
              </a:rPr>
              <a:t>Kanis</a:t>
            </a:r>
            <a:r>
              <a:rPr lang="en-US" altLang="en-US" sz="1200" dirty="0">
                <a:solidFill>
                  <a:srgbClr val="000000"/>
                </a:solidFill>
                <a:ea typeface="ＭＳ Ｐゴシック" panose="020B0600070205080204" pitchFamily="34" charset="-128"/>
                <a:cs typeface="Arial" panose="020B0604020202020204" pitchFamily="34" charset="0"/>
              </a:rPr>
              <a:t> JA, </a:t>
            </a:r>
            <a:r>
              <a:rPr lang="en-US" altLang="en-US" sz="1200" dirty="0" err="1">
                <a:solidFill>
                  <a:srgbClr val="000000"/>
                </a:solidFill>
                <a:ea typeface="ＭＳ Ｐゴシック" panose="020B0600070205080204" pitchFamily="34" charset="-128"/>
                <a:cs typeface="Arial" panose="020B0604020202020204" pitchFamily="34" charset="0"/>
              </a:rPr>
              <a:t>Johnell</a:t>
            </a:r>
            <a:r>
              <a:rPr lang="en-US" altLang="en-US" sz="1200" dirty="0">
                <a:solidFill>
                  <a:srgbClr val="000000"/>
                </a:solidFill>
                <a:ea typeface="ＭＳ Ｐゴシック" panose="020B0600070205080204" pitchFamily="34" charset="-128"/>
                <a:cs typeface="Arial" panose="020B0604020202020204" pitchFamily="34" charset="0"/>
              </a:rPr>
              <a:t> O. </a:t>
            </a:r>
            <a:r>
              <a:rPr lang="en-CA" altLang="en-US" sz="1200" dirty="0">
                <a:ea typeface="ＭＳ Ｐゴシック" panose="020B0600070205080204" pitchFamily="34" charset="-128"/>
              </a:rPr>
              <a:t>The burden of osteoporosis. J Endocrinol Invest. 1999;22(8):583-8.</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21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666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US" sz="1100" dirty="0"/>
              <a:t>Decreases in bone volume has a nonlinear effect on bone strength; extremely low bone volumes </a:t>
            </a:r>
            <a:br>
              <a:rPr lang="en-US" sz="1100" dirty="0"/>
            </a:br>
            <a:r>
              <a:rPr lang="en-US" sz="1100" dirty="0"/>
              <a:t>(&lt; 15% bone/volume) leads to a large drop in mechanical strength of the bone.</a:t>
            </a:r>
            <a:r>
              <a:rPr lang="en-US" sz="1100" baseline="30000" dirty="0"/>
              <a:t>1</a:t>
            </a:r>
            <a:endParaRPr lang="en-US" sz="1100" dirty="0"/>
          </a:p>
          <a:p>
            <a:r>
              <a:rPr lang="en-US" sz="1100" dirty="0"/>
              <a:t>Trabecular thickness decreases with aging,</a:t>
            </a:r>
            <a:r>
              <a:rPr lang="en-US" sz="1100" baseline="30000" dirty="0"/>
              <a:t>2</a:t>
            </a:r>
            <a:r>
              <a:rPr lang="en-US" sz="1100" dirty="0"/>
              <a:t> resulting in decreased bone strength (which is proportional to the square of its radius), which ultimately leads to buckling and bending of the trabecular struts.</a:t>
            </a:r>
            <a:r>
              <a:rPr lang="en-US" sz="1100" baseline="30000" dirty="0"/>
              <a:t>1</a:t>
            </a:r>
            <a:endParaRPr lang="en-US" sz="1100" dirty="0"/>
          </a:p>
          <a:p>
            <a:r>
              <a:rPr lang="en-US" sz="1100" dirty="0"/>
              <a:t>Connectivity is significantly impacted with the loss of each cross tie, since each one leaves two trabecular struts unsupported.</a:t>
            </a:r>
            <a:r>
              <a:rPr lang="en-US" sz="1100" baseline="30000" dirty="0"/>
              <a:t>1</a:t>
            </a:r>
            <a:endParaRPr lang="en-US" sz="1100" dirty="0"/>
          </a:p>
          <a:p>
            <a:r>
              <a:rPr lang="en-US" sz="1100" dirty="0"/>
              <a:t>Cortical porosity increases with aging, leading to disproportionately large losses in bone strength.</a:t>
            </a:r>
            <a:r>
              <a:rPr lang="en-US" sz="1100" baseline="30000" dirty="0"/>
              <a:t>1</a:t>
            </a:r>
            <a:endParaRPr lang="en-US" sz="1100" dirty="0"/>
          </a:p>
          <a:p>
            <a:pPr lvl="1"/>
            <a:r>
              <a:rPr lang="en-US" sz="1100" dirty="0"/>
              <a:t>In older adults (&gt; 60 years), the pores increase in size through coalescing to reduce the actual number of pores.</a:t>
            </a:r>
            <a:r>
              <a:rPr lang="en-US" sz="1100" baseline="30000" dirty="0"/>
              <a:t>1</a:t>
            </a:r>
            <a:endParaRPr lang="en-US" sz="1100" dirty="0"/>
          </a:p>
          <a:p>
            <a:r>
              <a:rPr lang="en-US" sz="1100" dirty="0"/>
              <a:t>Microarchitectural changes in the vertebral body have been shown to occur with aging, including decreased bone volume per trabecular volume (BV/TV) and decreased cortical thickness.</a:t>
            </a:r>
            <a:r>
              <a:rPr lang="en-US" sz="1100" baseline="30000" dirty="0"/>
              <a:t>2</a:t>
            </a:r>
            <a:endParaRPr lang="en-US" sz="1100" dirty="0"/>
          </a:p>
          <a:p>
            <a:endParaRPr lang="en-US" sz="1100" dirty="0"/>
          </a:p>
          <a:p>
            <a:pPr marL="221918" indent="-221918">
              <a:buFont typeface="+mj-lt"/>
              <a:buAutoNum type="arabicPeriod"/>
            </a:pPr>
            <a:r>
              <a:rPr lang="en-US" sz="1100" dirty="0"/>
              <a:t>Davison SK, </a:t>
            </a:r>
            <a:r>
              <a:rPr lang="en-US" sz="1100" dirty="0" err="1"/>
              <a:t>Siminoski</a:t>
            </a:r>
            <a:r>
              <a:rPr lang="en-US" sz="1100" dirty="0"/>
              <a:t> K, Adachi JD, et al. Bone strength: the whole is greater than the sum of its parts. </a:t>
            </a:r>
            <a:r>
              <a:rPr lang="en-US" sz="1100" i="1" dirty="0" err="1"/>
              <a:t>Semin</a:t>
            </a:r>
            <a:r>
              <a:rPr lang="en-US" sz="1100" i="1" dirty="0"/>
              <a:t> Arthritis Rheum</a:t>
            </a:r>
            <a:r>
              <a:rPr lang="en-US" sz="1100" dirty="0"/>
              <a:t>. 2006;36:22-31.</a:t>
            </a:r>
          </a:p>
          <a:p>
            <a:pPr marL="221918" indent="-221918">
              <a:buFont typeface="+mj-lt"/>
              <a:buAutoNum type="arabicPeriod"/>
            </a:pPr>
            <a:r>
              <a:rPr lang="en-US" sz="1100" dirty="0" err="1"/>
              <a:t>Mosekilde</a:t>
            </a:r>
            <a:r>
              <a:rPr lang="en-US" sz="1100" dirty="0"/>
              <a:t> L. The effect of modelling and </a:t>
            </a:r>
            <a:r>
              <a:rPr lang="en-US" sz="1100" dirty="0" err="1"/>
              <a:t>remodelling</a:t>
            </a:r>
            <a:r>
              <a:rPr lang="en-US" sz="1100" dirty="0"/>
              <a:t> on human vertebral body architecture. </a:t>
            </a:r>
            <a:r>
              <a:rPr lang="en-US" sz="1100" i="1" dirty="0"/>
              <a:t>Technol Health Care</a:t>
            </a:r>
            <a:r>
              <a:rPr lang="en-US" sz="1100" dirty="0"/>
              <a:t>. 1998;6:287-297.</a:t>
            </a:r>
          </a:p>
          <a:p>
            <a:pPr marL="234651" indent="-234651">
              <a:buFont typeface="+mj-lt"/>
              <a:buAutoNum type="arabicPeriod"/>
            </a:pPr>
            <a:endParaRPr lang="en-US" sz="800"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531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275564" indent="-286530" defTabSz="916896">
              <a:lnSpc>
                <a:spcPct val="80000"/>
              </a:lnSpc>
              <a:spcBef>
                <a:spcPct val="0"/>
              </a:spcBef>
              <a:defRPr/>
            </a:pPr>
            <a:r>
              <a:rPr lang="en-US" dirty="0">
                <a:solidFill>
                  <a:srgbClr val="000000"/>
                </a:solidFill>
              </a:rPr>
              <a:t>Indications for measuring Bone Mineral Density (BMD):</a:t>
            </a:r>
          </a:p>
          <a:p>
            <a:pPr marL="275564" indent="-286530" defTabSz="916896">
              <a:lnSpc>
                <a:spcPct val="80000"/>
              </a:lnSpc>
              <a:spcBef>
                <a:spcPct val="0"/>
              </a:spcBef>
              <a:defRPr/>
            </a:pPr>
            <a:endParaRPr lang="en-US" dirty="0">
              <a:solidFill>
                <a:srgbClr val="000000"/>
              </a:solidFill>
            </a:endParaRPr>
          </a:p>
          <a:p>
            <a:pPr marL="275564" indent="-286530" defTabSz="916896">
              <a:lnSpc>
                <a:spcPct val="80000"/>
              </a:lnSpc>
              <a:spcBef>
                <a:spcPct val="0"/>
              </a:spcBef>
              <a:buFont typeface="Arial" pitchFamily="34" charset="0"/>
              <a:buChar char="•"/>
              <a:defRPr/>
            </a:pPr>
            <a:r>
              <a:rPr lang="en-US" dirty="0">
                <a:solidFill>
                  <a:srgbClr val="000000"/>
                </a:solidFill>
              </a:rPr>
              <a:t>Aged </a:t>
            </a:r>
            <a:r>
              <a:rPr lang="en-US" dirty="0">
                <a:solidFill>
                  <a:srgbClr val="000000"/>
                </a:solidFill>
                <a:cs typeface="Times New Roman"/>
              </a:rPr>
              <a:t>≥65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Everyone</a:t>
            </a:r>
          </a:p>
          <a:p>
            <a:pPr marL="744978" lvl="1" indent="-286530" defTabSz="916896">
              <a:lnSpc>
                <a:spcPct val="80000"/>
              </a:lnSpc>
              <a:spcBef>
                <a:spcPct val="0"/>
              </a:spcBef>
              <a:defRPr/>
            </a:pPr>
            <a:endParaRPr lang="en-US" dirty="0">
              <a:solidFill>
                <a:srgbClr val="000000"/>
              </a:solidFill>
              <a:cs typeface="Times New Roman"/>
            </a:endParaRPr>
          </a:p>
          <a:p>
            <a:pPr marL="275564" indent="-286530" defTabSz="916896">
              <a:lnSpc>
                <a:spcPct val="80000"/>
              </a:lnSpc>
              <a:spcBef>
                <a:spcPct val="0"/>
              </a:spcBef>
              <a:buFont typeface="Arial" pitchFamily="34" charset="0"/>
              <a:buChar char="•"/>
              <a:defRPr/>
            </a:pPr>
            <a:r>
              <a:rPr lang="en-US" dirty="0">
                <a:solidFill>
                  <a:srgbClr val="000000"/>
                </a:solidFill>
                <a:cs typeface="Times New Roman"/>
              </a:rPr>
              <a:t>Aged 50-64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Clinical risk factors for fracture (menopausal women, men age 50-64 years)</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Fragility fracture after age 40 </a:t>
            </a:r>
            <a:r>
              <a:rPr lang="en-US" dirty="0" err="1">
                <a:solidFill>
                  <a:srgbClr val="000000"/>
                </a:solidFill>
                <a:cs typeface="Times New Roman"/>
              </a:rPr>
              <a:t>yr</a:t>
            </a:r>
            <a:endParaRPr lang="en-US" dirty="0">
              <a:solidFill>
                <a:srgbClr val="000000"/>
              </a:solidFill>
              <a:cs typeface="Times New Roman"/>
            </a:endParaRP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Prolonged use of glucocorticoids (at least 3 months cumulative therapy in the previous year at a prednisone-equivalent dose ≥7.5mg daily)</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Use of other high-risk medications (</a:t>
            </a:r>
            <a:r>
              <a:rPr lang="en-US" dirty="0" err="1">
                <a:solidFill>
                  <a:srgbClr val="000000"/>
                </a:solidFill>
                <a:cs typeface="Times New Roman"/>
              </a:rPr>
              <a:t>ie</a:t>
            </a:r>
            <a:r>
              <a:rPr lang="en-US" dirty="0">
                <a:solidFill>
                  <a:srgbClr val="000000"/>
                </a:solidFill>
                <a:cs typeface="Times New Roman"/>
              </a:rPr>
              <a:t>. aromatase inhibitors for breast cancer or androgen deprivation therapy for prostate cancer)</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Parental hip fracture</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Vertebral fracture or osteopenia identified on radiography</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Current smoking</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High alcohol intake </a:t>
            </a:r>
            <a:r>
              <a:rPr lang="en-US" dirty="0">
                <a:solidFill>
                  <a:srgbClr val="000000"/>
                </a:solidFill>
              </a:rPr>
              <a:t>(≥3 units/day)</a:t>
            </a:r>
            <a:endParaRPr lang="en-US" dirty="0">
              <a:solidFill>
                <a:srgbClr val="000000"/>
              </a:solidFill>
              <a:cs typeface="Times New Roman"/>
            </a:endParaRP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Low body weight (&lt;60kg) or major weight loss (&gt;10% of body weight at age 25 </a:t>
            </a:r>
            <a:r>
              <a:rPr lang="en-US" dirty="0" err="1">
                <a:solidFill>
                  <a:srgbClr val="000000"/>
                </a:solidFill>
                <a:cs typeface="Times New Roman"/>
              </a:rPr>
              <a:t>yr</a:t>
            </a:r>
            <a:r>
              <a:rPr lang="en-US" dirty="0">
                <a:solidFill>
                  <a:srgbClr val="000000"/>
                </a:solidFill>
                <a:cs typeface="Times New Roman"/>
              </a:rPr>
              <a:t>)</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Rheumatoid arthritis</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Other disorders strongly associated with osteoporosis include: primary hyperparathyroidism, type 1 diabetes, osteogenesis imperfecta, uncontrolled hyperthyroidism, hypogonadism or premature menopause (&lt; 45 years, ), Cushing’s disease, chronic malnutrition or malabsorption, chronic liver disease, COPD and chronic inflammatory conditions (e.g. Inflammatory bowel disease)</a:t>
            </a:r>
          </a:p>
          <a:p>
            <a:pPr marL="1214393" lvl="2" indent="-286530" defTabSz="916896">
              <a:lnSpc>
                <a:spcPct val="80000"/>
              </a:lnSpc>
              <a:spcBef>
                <a:spcPct val="0"/>
              </a:spcBef>
              <a:buFont typeface="Arial" pitchFamily="34" charset="0"/>
              <a:buChar char="•"/>
              <a:defRPr/>
            </a:pPr>
            <a:endParaRPr lang="en-US" dirty="0">
              <a:solidFill>
                <a:srgbClr val="000000"/>
              </a:solidFill>
              <a:cs typeface="Times New Roman"/>
            </a:endParaRPr>
          </a:p>
          <a:p>
            <a:pPr marL="275564" indent="-286530" defTabSz="916896">
              <a:lnSpc>
                <a:spcPct val="80000"/>
              </a:lnSpc>
              <a:spcBef>
                <a:spcPct val="0"/>
              </a:spcBef>
              <a:buFont typeface="Arial" pitchFamily="34" charset="0"/>
              <a:buChar char="•"/>
              <a:defRPr/>
            </a:pPr>
            <a:r>
              <a:rPr lang="en-US" dirty="0">
                <a:solidFill>
                  <a:srgbClr val="000000"/>
                </a:solidFill>
                <a:cs typeface="Times New Roman"/>
              </a:rPr>
              <a:t>Aged &lt;50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Fragility fracture</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Prolonged use of glucocorticoids (at least 3 months cumulative therapy in the previous year at a prednisone-equivalent dose ≥7.5mg daily)</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Use of other high-risk medications (</a:t>
            </a:r>
            <a:r>
              <a:rPr lang="en-US" dirty="0" err="1">
                <a:solidFill>
                  <a:srgbClr val="000000"/>
                </a:solidFill>
                <a:cs typeface="Times New Roman"/>
              </a:rPr>
              <a:t>ie</a:t>
            </a:r>
            <a:r>
              <a:rPr lang="en-US" dirty="0">
                <a:solidFill>
                  <a:srgbClr val="000000"/>
                </a:solidFill>
                <a:cs typeface="Times New Roman"/>
              </a:rPr>
              <a:t>. aromatase inhibitors for breast cancer or androgen deprivation therapy for prostate cancer)</a:t>
            </a:r>
          </a:p>
          <a:p>
            <a:pPr marL="744978" lvl="1" indent="-286530" defTabSz="916896">
              <a:lnSpc>
                <a:spcPct val="80000"/>
              </a:lnSpc>
              <a:spcBef>
                <a:spcPct val="0"/>
              </a:spcBef>
              <a:buFont typeface="Arial" pitchFamily="34" charset="0"/>
              <a:buChar char="•"/>
              <a:defRPr/>
            </a:pPr>
            <a:r>
              <a:rPr lang="en-US" dirty="0">
                <a:solidFill>
                  <a:srgbClr val="000000"/>
                </a:solidFill>
              </a:rPr>
              <a:t>Hypogonadism or premature menopause (age &lt;45 </a:t>
            </a:r>
            <a:r>
              <a:rPr lang="en-US" dirty="0" err="1">
                <a:solidFill>
                  <a:srgbClr val="000000"/>
                </a:solidFill>
              </a:rPr>
              <a:t>yr</a:t>
            </a:r>
            <a:r>
              <a:rPr lang="en-US" dirty="0">
                <a:solidFill>
                  <a:srgbClr val="000000"/>
                </a:solidFill>
              </a:rPr>
              <a:t>)</a:t>
            </a:r>
          </a:p>
          <a:p>
            <a:pPr marL="744978" lvl="1" indent="-286530" defTabSz="916896">
              <a:lnSpc>
                <a:spcPct val="80000"/>
              </a:lnSpc>
              <a:spcBef>
                <a:spcPct val="0"/>
              </a:spcBef>
              <a:buFont typeface="Arial" pitchFamily="34" charset="0"/>
              <a:buChar char="•"/>
              <a:defRPr/>
            </a:pPr>
            <a:r>
              <a:rPr lang="en-US" dirty="0">
                <a:solidFill>
                  <a:srgbClr val="000000"/>
                </a:solidFill>
              </a:rPr>
              <a:t>Malabsorption syndrome</a:t>
            </a:r>
          </a:p>
          <a:p>
            <a:pPr marL="744978" lvl="1" indent="-286530" defTabSz="916896">
              <a:lnSpc>
                <a:spcPct val="80000"/>
              </a:lnSpc>
              <a:spcBef>
                <a:spcPct val="0"/>
              </a:spcBef>
              <a:buFont typeface="Arial" pitchFamily="34" charset="0"/>
              <a:buChar char="•"/>
              <a:defRPr/>
            </a:pPr>
            <a:r>
              <a:rPr lang="en-US" dirty="0">
                <a:solidFill>
                  <a:srgbClr val="000000"/>
                </a:solidFill>
              </a:rPr>
              <a:t>Primary hyperthyroidism</a:t>
            </a:r>
          </a:p>
          <a:p>
            <a:pPr marL="744978" lvl="1" indent="-286530" defTabSz="916896">
              <a:lnSpc>
                <a:spcPct val="80000"/>
              </a:lnSpc>
              <a:spcBef>
                <a:spcPct val="0"/>
              </a:spcBef>
              <a:buFont typeface="Arial" pitchFamily="34" charset="0"/>
              <a:buChar char="•"/>
              <a:defRPr/>
            </a:pPr>
            <a:r>
              <a:rPr lang="en-US" dirty="0">
                <a:solidFill>
                  <a:srgbClr val="000000"/>
                </a:solidFill>
              </a:rPr>
              <a:t>Other disorders strongly associated with rapid bone loss and/or fracture</a:t>
            </a:r>
          </a:p>
          <a:p>
            <a:pPr marL="275564" indent="-286530" defTabSz="916896">
              <a:lnSpc>
                <a:spcPct val="80000"/>
              </a:lnSpc>
              <a:spcBef>
                <a:spcPct val="0"/>
              </a:spcBef>
              <a:defRPr/>
            </a:pPr>
            <a:endParaRPr lang="en-US" dirty="0">
              <a:solidFill>
                <a:srgbClr val="000000"/>
              </a:solidFill>
            </a:endParaRPr>
          </a:p>
          <a:p>
            <a:pPr defTabSz="916896">
              <a:spcBef>
                <a:spcPct val="0"/>
              </a:spcBef>
              <a:defRPr/>
            </a:pPr>
            <a:r>
              <a:rPr lang="en-US" dirty="0">
                <a:solidFill>
                  <a:srgbClr val="000000"/>
                </a:solidFill>
              </a:rPr>
              <a:t>Perform additional biochemical testing to rule out secondary causes of osteoporosis in selected patients.</a:t>
            </a:r>
          </a:p>
          <a:p>
            <a:pPr defTabSz="916896">
              <a:spcBef>
                <a:spcPct val="0"/>
              </a:spcBef>
              <a:defRPr/>
            </a:pPr>
            <a:endParaRPr lang="en-US" dirty="0">
              <a:solidFill>
                <a:srgbClr val="000000"/>
              </a:solidFill>
            </a:endParaRPr>
          </a:p>
          <a:p>
            <a:pPr defTabSz="916896">
              <a:spcBef>
                <a:spcPct val="0"/>
              </a:spcBef>
              <a:defRPr/>
            </a:pPr>
            <a:r>
              <a:rPr lang="en-US" b="1" dirty="0">
                <a:solidFill>
                  <a:srgbClr val="000000"/>
                </a:solidFill>
              </a:rPr>
              <a:t>Reference:</a:t>
            </a:r>
          </a:p>
          <a:p>
            <a:pPr defTabSz="916896">
              <a:spcBef>
                <a:spcPct val="0"/>
              </a:spcBef>
              <a:defRPr/>
            </a:pPr>
            <a:r>
              <a:rPr lang="en-US" altLang="en-US" dirty="0">
                <a:cs typeface="Arial" pitchFamily="34" charset="0"/>
              </a:rPr>
              <a:t>1. </a:t>
            </a:r>
            <a:r>
              <a:rPr lang="en-US" altLang="en-US" dirty="0" err="1">
                <a:cs typeface="Arial" pitchFamily="34" charset="0"/>
              </a:rPr>
              <a:t>Papaioannou</a:t>
            </a:r>
            <a:r>
              <a:rPr lang="en-US" altLang="en-US" dirty="0">
                <a:cs typeface="Arial" pitchFamily="34" charset="0"/>
              </a:rPr>
              <a:t>  A, et al</a:t>
            </a:r>
            <a:r>
              <a:rPr lang="en-US" altLang="en-US" i="1" dirty="0">
                <a:cs typeface="Arial" pitchFamily="34" charset="0"/>
              </a:rPr>
              <a:t> </a:t>
            </a:r>
            <a:r>
              <a:rPr lang="en-US" altLang="en-US" dirty="0">
                <a:cs typeface="Arial" pitchFamily="34" charset="0"/>
              </a:rPr>
              <a:t>CMAJ</a:t>
            </a:r>
            <a:r>
              <a:rPr lang="en-US" altLang="en-US" i="1" dirty="0">
                <a:cs typeface="Arial" pitchFamily="34" charset="0"/>
              </a:rPr>
              <a:t> </a:t>
            </a:r>
            <a:r>
              <a:rPr lang="en-US" altLang="en-US" dirty="0">
                <a:cs typeface="Arial" pitchFamily="34" charset="0"/>
              </a:rPr>
              <a:t>2010;182:1864-1873. 2. Steering Group Communications Feb 9</a:t>
            </a:r>
            <a:r>
              <a:rPr lang="en-US" altLang="en-US" baseline="30000" dirty="0">
                <a:cs typeface="Arial" pitchFamily="34" charset="0"/>
              </a:rPr>
              <a:t>th</a:t>
            </a:r>
            <a:r>
              <a:rPr lang="en-US" altLang="en-US" dirty="0">
                <a:cs typeface="Arial" pitchFamily="34" charset="0"/>
              </a:rPr>
              <a:t> 2012.</a:t>
            </a:r>
          </a:p>
          <a:p>
            <a:pPr defTabSz="916896">
              <a:spcBef>
                <a:spcPct val="0"/>
              </a:spcBef>
              <a:defRPr/>
            </a:pPr>
            <a:endParaRPr lang="en-US" b="1" dirty="0">
              <a:solidFill>
                <a:srgbClr val="000000"/>
              </a:solidFill>
            </a:endParaRPr>
          </a:p>
          <a:p>
            <a:pPr defTabSz="916896">
              <a:spcBef>
                <a:spcPct val="0"/>
              </a:spcBef>
              <a:defRPr/>
            </a:pPr>
            <a:endParaRPr lang="en-US" b="1" dirty="0">
              <a:solidFill>
                <a:srgbClr val="000000"/>
              </a:solidFill>
            </a:endParaRPr>
          </a:p>
          <a:p>
            <a:pPr>
              <a:spcBef>
                <a:spcPct val="0"/>
              </a:spcBef>
            </a:pPr>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86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169971" indent="-169971">
              <a:buFontTx/>
              <a:buChar char="•"/>
            </a:pPr>
            <a:r>
              <a:rPr lang="en-US" sz="1100" dirty="0">
                <a:latin typeface="Arial" pitchFamily="34" charset="0"/>
                <a:ea typeface="ヒラギノ角ゴ Pro W3"/>
                <a:cs typeface="ヒラギノ角ゴ Pro W3"/>
              </a:rPr>
              <a:t>BMD alone is not an indication of fracture risk.</a:t>
            </a:r>
          </a:p>
          <a:p>
            <a:pPr marL="169971" indent="-169971">
              <a:buFontTx/>
              <a:buChar char="•"/>
            </a:pPr>
            <a:r>
              <a:rPr lang="en-US" sz="1100" dirty="0">
                <a:latin typeface="Arial" pitchFamily="34" charset="0"/>
                <a:ea typeface="ヒラギノ角ゴ Pro W3"/>
                <a:cs typeface="ヒラギノ角ゴ Pro W3"/>
              </a:rPr>
              <a:t>Fracture rates are higher in those with low T-scores.</a:t>
            </a:r>
          </a:p>
          <a:p>
            <a:pPr marL="169971" indent="-169971">
              <a:buFontTx/>
              <a:buChar char="•"/>
            </a:pPr>
            <a:r>
              <a:rPr lang="en-US" sz="1100" dirty="0">
                <a:latin typeface="Arial" pitchFamily="34" charset="0"/>
                <a:ea typeface="ヒラギノ角ゴ Pro W3"/>
                <a:cs typeface="ヒラギノ角ゴ Pro W3"/>
              </a:rPr>
              <a:t>Population BMD demonstrates that a higher proportion of the population has a BMD in the middle range (-2.0 to  -0.5)</a:t>
            </a:r>
          </a:p>
          <a:p>
            <a:pPr marL="169971" indent="-169971">
              <a:buFontTx/>
              <a:buChar char="•"/>
            </a:pPr>
            <a:r>
              <a:rPr lang="en-US" sz="1100" dirty="0">
                <a:latin typeface="Arial" pitchFamily="34" charset="0"/>
                <a:ea typeface="ヒラギノ角ゴ Pro W3"/>
                <a:cs typeface="ヒラギノ角ゴ Pro W3"/>
              </a:rPr>
              <a:t>Fracture rate shows that there is  higher rate of fracture in those with OP or a T-score &lt;-2.5, however the number of fractures shows that most fractures occur at T-scores of -2.5 to -0.5. </a:t>
            </a:r>
          </a:p>
          <a:p>
            <a:pPr marL="169971" indent="-169971">
              <a:buFontTx/>
              <a:buChar char="•"/>
            </a:pPr>
            <a:r>
              <a:rPr lang="en-US" sz="1100" dirty="0">
                <a:latin typeface="Arial" pitchFamily="34" charset="0"/>
                <a:ea typeface="ヒラギノ角ゴ Pro W3"/>
                <a:cs typeface="ヒラギノ角ゴ Pro W3"/>
              </a:rPr>
              <a:t>Data demonstrates that BMD alone cannot be used to assess fracture risk.</a:t>
            </a:r>
          </a:p>
          <a:p>
            <a:endParaRPr lang="en-CA" sz="11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04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CA" dirty="0"/>
              <a:t>http://www.medscape.org/viewarticle/747951_2</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229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sz="1200" b="1" dirty="0">
              <a:solidFill>
                <a:srgbClr val="000000"/>
              </a:solidFill>
              <a:ea typeface="ＭＳ Ｐゴシック" panose="020B0600070205080204" pitchFamily="34" charset="-128"/>
              <a:cs typeface="Arial" panose="020B0604020202020204" pitchFamily="34" charset="0"/>
            </a:endParaRPr>
          </a:p>
          <a:p>
            <a:pPr defTabSz="914400">
              <a:defRPr/>
            </a:pPr>
            <a:r>
              <a:rPr lang="en-CA" sz="1200" dirty="0" err="1"/>
              <a:t>Mellstrom</a:t>
            </a:r>
            <a:r>
              <a:rPr lang="en-CA" sz="1200" dirty="0"/>
              <a:t> D, et al. Older men with low serum estradiol and high serum SHBG have an increased risk of fractures. J Bone Miner Res. 2008 Oct;23(10):1552-60.</a:t>
            </a:r>
          </a:p>
          <a:p>
            <a:pPr defTabSz="914400">
              <a:defRPr/>
            </a:pPr>
            <a:r>
              <a:rPr lang="en-CA" sz="1200" dirty="0"/>
              <a:t>Meier C, et al. </a:t>
            </a:r>
            <a:r>
              <a:rPr lang="en-CA" sz="1200" b="1" dirty="0"/>
              <a:t>Endogenous sex hormones and incident fracture risk in older men: the Dubbo Osteoporosis Epidemiology Study. </a:t>
            </a:r>
            <a:r>
              <a:rPr lang="sv-SE" sz="1200" dirty="0"/>
              <a:t>Arch Intern Med. 2008;168(1):47-54.</a:t>
            </a:r>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676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290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80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944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23EB6-790A-4EB4-9ABC-B055D6145D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171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marL="171450" indent="-171450">
              <a:buFont typeface="Arial" pitchFamily="34" charset="0"/>
              <a:buChar char="•"/>
              <a:defRPr/>
            </a:pPr>
            <a:r>
              <a:rPr lang="en-US" sz="1100" dirty="0"/>
              <a:t>This slide shows the results of a Cochrane meta-analysis of fracture outcomes in women receiving at least 1 year of risedronate for PMO, compared with those receiving placebo or concurrent calcium/vitamin D or both. The outcome was fracture incidence.</a:t>
            </a:r>
            <a:r>
              <a:rPr lang="en-US" sz="1100" baseline="30000" dirty="0"/>
              <a:t>1</a:t>
            </a:r>
            <a:endParaRPr lang="en-US" sz="1100" dirty="0"/>
          </a:p>
          <a:p>
            <a:pPr marL="171450" indent="-171450">
              <a:buFont typeface="Arial" pitchFamily="34" charset="0"/>
              <a:buChar char="•"/>
              <a:defRPr/>
            </a:pPr>
            <a:r>
              <a:rPr lang="en-US" sz="1100" dirty="0"/>
              <a:t>The authors concluded that at 5 mg/day, a statistically significant and clinically important benefit in the secondary prevention of vertebral*, non-vertebral and hip fractures occurred, but not for wrist fractures.</a:t>
            </a:r>
            <a:r>
              <a:rPr lang="en-US" sz="1100" baseline="30000" dirty="0"/>
              <a:t>1</a:t>
            </a:r>
            <a:endParaRPr lang="en-US" sz="1100" dirty="0"/>
          </a:p>
          <a:p>
            <a:pPr marL="171450" indent="-171450">
              <a:buFont typeface="Arial" pitchFamily="34" charset="0"/>
              <a:buChar char="•"/>
              <a:defRPr/>
            </a:pPr>
            <a:r>
              <a:rPr lang="en-US" sz="1100" dirty="0"/>
              <a:t>The authors concluded that there were no statistically significant reductions in the primary prevention of vertebral and non-vertebral fractures.</a:t>
            </a:r>
            <a:r>
              <a:rPr lang="en-US" sz="1100" baseline="30000" dirty="0"/>
              <a:t>1</a:t>
            </a:r>
            <a:endParaRPr lang="en-US" sz="1100" dirty="0"/>
          </a:p>
          <a:p>
            <a:pPr marL="171450" indent="-171450">
              <a:buFont typeface="Arial" pitchFamily="34" charset="0"/>
              <a:buChar char="•"/>
              <a:defRPr/>
            </a:pPr>
            <a:r>
              <a:rPr lang="en-US" sz="1100" dirty="0"/>
              <a:t>* Studies included morphometric vertebral fracture data.</a:t>
            </a:r>
          </a:p>
          <a:p>
            <a:pPr>
              <a:defRPr/>
            </a:pPr>
            <a:endParaRPr lang="en-US" sz="1100" dirty="0"/>
          </a:p>
          <a:p>
            <a:pPr>
              <a:defRPr/>
            </a:pPr>
            <a:r>
              <a:rPr lang="en-CA" sz="1100" dirty="0"/>
              <a:t>Vertebral fractures:</a:t>
            </a:r>
          </a:p>
          <a:p>
            <a:pPr>
              <a:defRPr/>
            </a:pPr>
            <a:r>
              <a:rPr lang="en-CA" sz="1100" dirty="0"/>
              <a:t>    ARR is 4.59% (NNT = 22)</a:t>
            </a:r>
            <a:r>
              <a:rPr lang="en-CA" sz="1100" baseline="30000" dirty="0"/>
              <a:t>+</a:t>
            </a:r>
          </a:p>
          <a:p>
            <a:pPr>
              <a:defRPr/>
            </a:pPr>
            <a:r>
              <a:rPr lang="en-CA" sz="1100" dirty="0"/>
              <a:t>Non-vertebral fractures:</a:t>
            </a:r>
          </a:p>
          <a:p>
            <a:pPr>
              <a:defRPr/>
            </a:pPr>
            <a:r>
              <a:rPr lang="en-CA" sz="1100" dirty="0"/>
              <a:t>    ARR is 1.53% (NNT = 66)</a:t>
            </a:r>
            <a:r>
              <a:rPr lang="en-CA" sz="1100" baseline="30000" dirty="0"/>
              <a:t>+</a:t>
            </a:r>
            <a:r>
              <a:rPr lang="en-CA" sz="1100" dirty="0"/>
              <a:t> </a:t>
            </a:r>
          </a:p>
          <a:p>
            <a:pPr>
              <a:defRPr/>
            </a:pPr>
            <a:r>
              <a:rPr lang="en-CA" sz="1100" dirty="0"/>
              <a:t>Hip fractures:</a:t>
            </a:r>
          </a:p>
          <a:p>
            <a:pPr>
              <a:defRPr/>
            </a:pPr>
            <a:r>
              <a:rPr lang="en-CA" sz="1100" dirty="0"/>
              <a:t>    ARR is 1.04% (NNT = 96)</a:t>
            </a:r>
            <a:r>
              <a:rPr lang="en-CA" sz="1100" baseline="30000" dirty="0"/>
              <a:t>+</a:t>
            </a:r>
          </a:p>
          <a:p>
            <a:pPr>
              <a:defRPr/>
            </a:pPr>
            <a:r>
              <a:rPr lang="en-CA" sz="1100" dirty="0"/>
              <a:t>+ Calculated based on data from Cochrane analysis.</a:t>
            </a:r>
            <a:r>
              <a:rPr lang="en-CA" sz="1100" baseline="30000" dirty="0"/>
              <a:t>1</a:t>
            </a:r>
            <a:endParaRPr lang="en-US" sz="1100" baseline="30000" dirty="0"/>
          </a:p>
          <a:p>
            <a:pPr>
              <a:defRPr/>
            </a:pPr>
            <a:endParaRPr lang="en-US" sz="1100" dirty="0"/>
          </a:p>
          <a:p>
            <a:pPr>
              <a:defRPr/>
            </a:pPr>
            <a:r>
              <a:rPr lang="en-US" sz="1100" b="1" dirty="0"/>
              <a:t>Reference:</a:t>
            </a:r>
          </a:p>
          <a:p>
            <a:pPr marL="398463" lvl="1" indent="-169863">
              <a:buFontTx/>
              <a:buAutoNum type="arabicPeriod"/>
              <a:defRPr/>
            </a:pPr>
            <a:r>
              <a:rPr lang="en-CA" sz="1100" dirty="0"/>
              <a:t>Wells GA, Cranney A, Peterson J, </a:t>
            </a:r>
            <a:r>
              <a:rPr lang="en-CA" sz="1100" i="1" dirty="0"/>
              <a:t>et al</a:t>
            </a:r>
            <a:r>
              <a:rPr lang="en-CA" sz="1100" dirty="0"/>
              <a:t>. Risedronate for the primary and secondary prevention of osteoporotic fractures in postmenopausal women. </a:t>
            </a:r>
            <a:r>
              <a:rPr lang="en-CA" sz="1100" i="1" dirty="0"/>
              <a:t>Cochrane Database Syst Rev.</a:t>
            </a:r>
            <a:r>
              <a:rPr lang="en-CA" sz="1100" dirty="0"/>
              <a:t> 2008;Jan23;(1):CD004523.</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43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3557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marL="171450" indent="-171450">
              <a:buFont typeface="Arial" pitchFamily="34" charset="0"/>
              <a:buChar char="•"/>
              <a:defRPr/>
            </a:pPr>
            <a:r>
              <a:rPr lang="en-CA" sz="900" dirty="0"/>
              <a:t>FREEDOM (</a:t>
            </a:r>
            <a:r>
              <a:rPr lang="en-US" sz="900" dirty="0">
                <a:solidFill>
                  <a:srgbClr val="AFD1EF"/>
                </a:solidFill>
              </a:rPr>
              <a:t>F</a:t>
            </a:r>
            <a:r>
              <a:rPr lang="en-US" sz="900" dirty="0"/>
              <a:t>racture </a:t>
            </a:r>
            <a:r>
              <a:rPr lang="en-US" sz="900" dirty="0" err="1">
                <a:solidFill>
                  <a:srgbClr val="AFD1EF"/>
                </a:solidFill>
              </a:rPr>
              <a:t>RE</a:t>
            </a:r>
            <a:r>
              <a:rPr lang="en-US" sz="900" dirty="0" err="1"/>
              <a:t>duction</a:t>
            </a:r>
            <a:r>
              <a:rPr lang="en-US" sz="900" dirty="0"/>
              <a:t> </a:t>
            </a:r>
            <a:r>
              <a:rPr lang="en-US" sz="900" dirty="0">
                <a:solidFill>
                  <a:srgbClr val="AFD1EF"/>
                </a:solidFill>
              </a:rPr>
              <a:t>E</a:t>
            </a:r>
            <a:r>
              <a:rPr lang="en-US" sz="900" dirty="0"/>
              <a:t>valuation of </a:t>
            </a:r>
            <a:r>
              <a:rPr lang="en-US" sz="900" dirty="0">
                <a:solidFill>
                  <a:srgbClr val="AFD1EF"/>
                </a:solidFill>
              </a:rPr>
              <a:t>D</a:t>
            </a:r>
            <a:r>
              <a:rPr lang="en-US" sz="900" dirty="0"/>
              <a:t>enosumab in </a:t>
            </a:r>
            <a:r>
              <a:rPr lang="en-US" sz="900" dirty="0">
                <a:solidFill>
                  <a:srgbClr val="AFD1EF"/>
                </a:solidFill>
              </a:rPr>
              <a:t>O</a:t>
            </a:r>
            <a:r>
              <a:rPr lang="en-US" sz="900" dirty="0"/>
              <a:t>steoporosis Every 6 </a:t>
            </a:r>
            <a:r>
              <a:rPr lang="en-US" sz="900" dirty="0">
                <a:solidFill>
                  <a:srgbClr val="AFD1EF"/>
                </a:solidFill>
              </a:rPr>
              <a:t>M</a:t>
            </a:r>
            <a:r>
              <a:rPr lang="en-US" sz="900" dirty="0"/>
              <a:t>onths)</a:t>
            </a:r>
            <a:r>
              <a:rPr lang="en-CA" sz="900" dirty="0"/>
              <a:t> is the pivotal fracture trial for denosumab. It is a randomized, double-blind, placebo-controlled multicentre, phase 3 study involving women with PMO. </a:t>
            </a:r>
          </a:p>
          <a:p>
            <a:pPr marL="171450" indent="-171450">
              <a:buFont typeface="Arial" pitchFamily="34" charset="0"/>
              <a:buChar char="•"/>
              <a:defRPr/>
            </a:pPr>
            <a:r>
              <a:rPr lang="en-CA" sz="900" dirty="0"/>
              <a:t>A total of 7,868 women with a mean age of 72.3 years were recruited from 214 clinical centres in 32 countries.</a:t>
            </a:r>
            <a:r>
              <a:rPr lang="en-US" sz="900" baseline="30000" dirty="0"/>
              <a:t>1</a:t>
            </a:r>
            <a:endParaRPr lang="en-CA" sz="900" dirty="0"/>
          </a:p>
          <a:p>
            <a:pPr marL="171450" indent="-171450">
              <a:buFont typeface="Arial" pitchFamily="34" charset="0"/>
              <a:buChar char="•"/>
              <a:defRPr/>
            </a:pPr>
            <a:r>
              <a:rPr lang="en-CA" sz="900" dirty="0"/>
              <a:t>Women aged 60 to 90 years with a lumbar spine or total hip T-score &lt; </a:t>
            </a:r>
            <a:r>
              <a:rPr lang="en-CA" sz="900" dirty="0">
                <a:cs typeface="Arial" pitchFamily="34" charset="0"/>
              </a:rPr>
              <a:t>−</a:t>
            </a:r>
            <a:r>
              <a:rPr lang="en-CA" sz="900" dirty="0"/>
              <a:t>2.5 and ≥ </a:t>
            </a:r>
            <a:r>
              <a:rPr lang="en-CA" sz="900" dirty="0">
                <a:cs typeface="Arial" pitchFamily="34" charset="0"/>
              </a:rPr>
              <a:t>−</a:t>
            </a:r>
            <a:r>
              <a:rPr lang="en-CA" sz="900" dirty="0"/>
              <a:t>4.0 were randomly assigned to receive 60 mg of denosumab subcutaneously, or matching placebo, every 6 months for 3 years.</a:t>
            </a:r>
            <a:r>
              <a:rPr lang="en-US" sz="900" baseline="30000" dirty="0"/>
              <a:t>1</a:t>
            </a:r>
            <a:r>
              <a:rPr lang="en-CA" sz="900" dirty="0"/>
              <a:t> </a:t>
            </a:r>
          </a:p>
          <a:p>
            <a:pPr marL="171450" indent="-171450">
              <a:buFont typeface="Arial" pitchFamily="34" charset="0"/>
              <a:buChar char="•"/>
              <a:defRPr/>
            </a:pPr>
            <a:r>
              <a:rPr lang="en-CA" sz="900" dirty="0"/>
              <a:t>All participants received at least 1000 mg/day of elemental calcium and at least 400 to 800 IU/day of vitamin D.</a:t>
            </a:r>
            <a:r>
              <a:rPr lang="en-US" sz="900" baseline="30000" dirty="0"/>
              <a:t>1</a:t>
            </a:r>
            <a:r>
              <a:rPr lang="en-CA" sz="900" dirty="0"/>
              <a:t> </a:t>
            </a:r>
          </a:p>
          <a:p>
            <a:pPr>
              <a:defRPr/>
            </a:pPr>
            <a:endParaRPr lang="en-CA" sz="900" dirty="0"/>
          </a:p>
          <a:p>
            <a:pPr marL="171450" indent="-171450">
              <a:buFont typeface="Arial" pitchFamily="34" charset="0"/>
              <a:buChar char="•"/>
              <a:defRPr/>
            </a:pPr>
            <a:r>
              <a:rPr lang="en-CA" sz="900" dirty="0"/>
              <a:t>The primary outcome measure was the risk of new vertebral fractures while secondary outcomes included the risk of non-vertebral fractures and hip fractures. </a:t>
            </a:r>
          </a:p>
          <a:p>
            <a:pPr>
              <a:defRPr/>
            </a:pPr>
            <a:r>
              <a:rPr lang="en-CA" sz="900" dirty="0"/>
              <a:t>	</a:t>
            </a:r>
          </a:p>
          <a:p>
            <a:pPr marL="171450" indent="-171450">
              <a:spcBef>
                <a:spcPct val="0"/>
              </a:spcBef>
              <a:buFont typeface="Arial" pitchFamily="34" charset="0"/>
              <a:buChar char="•"/>
              <a:defRPr/>
            </a:pPr>
            <a:r>
              <a:rPr lang="en-US" sz="900" dirty="0"/>
              <a:t>At baseline, mean femoral neck T-score -2.15 (denosumab) and -2.17 (placebo), and 23% had baseline vertebral fractures.</a:t>
            </a:r>
            <a:r>
              <a:rPr lang="en-US" sz="900" baseline="30000" dirty="0"/>
              <a:t>1</a:t>
            </a:r>
            <a:r>
              <a:rPr lang="en-US" sz="900" dirty="0"/>
              <a:t> </a:t>
            </a:r>
          </a:p>
          <a:p>
            <a:pPr marL="171450" indent="-171450">
              <a:buFont typeface="Arial" pitchFamily="34" charset="0"/>
              <a:buChar char="•"/>
              <a:defRPr/>
            </a:pPr>
            <a:endParaRPr lang="en-CA" sz="900" dirty="0"/>
          </a:p>
          <a:p>
            <a:pPr marL="171450" indent="-171450">
              <a:buFont typeface="Arial" pitchFamily="34" charset="0"/>
              <a:buChar char="•"/>
              <a:defRPr/>
            </a:pPr>
            <a:r>
              <a:rPr lang="en-CA" sz="900" dirty="0"/>
              <a:t>Compared with placebo, denosumab reduced the risk of new radiographic vertebral fractures, with a cumulative incidence of 2.3% in the denosumab group, versus 7.2% in the placebo group (risk ratio, 0.32; 95% CI, 0.26 to 0.41; p&lt;0.001)—a relative decrease of 68%.</a:t>
            </a:r>
            <a:r>
              <a:rPr lang="en-US" sz="900" baseline="30000" dirty="0"/>
              <a:t>1</a:t>
            </a:r>
            <a:r>
              <a:rPr lang="en-CA" sz="900" dirty="0"/>
              <a:t> </a:t>
            </a:r>
          </a:p>
          <a:p>
            <a:pPr marL="171450" indent="-171450">
              <a:buFont typeface="Arial" pitchFamily="34" charset="0"/>
              <a:buChar char="•"/>
              <a:defRPr/>
            </a:pPr>
            <a:endParaRPr lang="en-CA" sz="900" dirty="0"/>
          </a:p>
          <a:p>
            <a:pPr marL="171450" indent="-171450">
              <a:buFont typeface="Arial" pitchFamily="34" charset="0"/>
              <a:buChar char="•"/>
              <a:defRPr/>
            </a:pPr>
            <a:r>
              <a:rPr lang="en-US" sz="900" dirty="0"/>
              <a:t>Compared to placebo, denosumab reduced the risk of clinical vertebral fractures by 69% (95% CI, 53 to 80%); p&lt;0.001.</a:t>
            </a:r>
            <a:r>
              <a:rPr lang="en-US" sz="900" baseline="30000" dirty="0"/>
              <a:t>1</a:t>
            </a:r>
          </a:p>
          <a:p>
            <a:pPr>
              <a:defRPr/>
            </a:pPr>
            <a:endParaRPr lang="en-US" sz="900" dirty="0"/>
          </a:p>
          <a:p>
            <a:pPr>
              <a:defRPr/>
            </a:pPr>
            <a:r>
              <a:rPr lang="en-CA" sz="900" dirty="0"/>
              <a:t>New vertebral fracture – ARR = 4.8; NNT=21</a:t>
            </a:r>
          </a:p>
          <a:p>
            <a:pPr>
              <a:defRPr/>
            </a:pPr>
            <a:r>
              <a:rPr lang="en-CA" sz="900" dirty="0"/>
              <a:t>Non-vertebral fracture ARR = 1.5; NNT=68</a:t>
            </a:r>
          </a:p>
          <a:p>
            <a:pPr>
              <a:defRPr/>
            </a:pPr>
            <a:r>
              <a:rPr lang="en-CA" sz="900" dirty="0"/>
              <a:t>Hip fracture ARR = 0.3%; NNT=205</a:t>
            </a:r>
          </a:p>
          <a:p>
            <a:pPr>
              <a:defRPr/>
            </a:pPr>
            <a:endParaRPr lang="en-CA" sz="900" b="1" dirty="0"/>
          </a:p>
          <a:p>
            <a:pPr>
              <a:defRPr/>
            </a:pPr>
            <a:endParaRPr lang="en-CA" sz="900" b="1" dirty="0"/>
          </a:p>
          <a:p>
            <a:pPr>
              <a:defRPr/>
            </a:pPr>
            <a:r>
              <a:rPr lang="en-CA" sz="900" b="1" dirty="0"/>
              <a:t>Reference:</a:t>
            </a:r>
          </a:p>
          <a:p>
            <a:pPr marL="396875" lvl="1" indent="-168275">
              <a:buFontTx/>
              <a:buAutoNum type="arabicPeriod"/>
              <a:defRPr/>
            </a:pPr>
            <a:r>
              <a:rPr lang="en-US" sz="900" dirty="0"/>
              <a:t>Cummings SR, San Martin J, McClung MR, </a:t>
            </a:r>
            <a:r>
              <a:rPr lang="en-US" sz="900" i="1" dirty="0"/>
              <a:t>et al.</a:t>
            </a:r>
            <a:r>
              <a:rPr lang="en-US" sz="900" dirty="0"/>
              <a:t> Denosumab for prevention of fractures in postmenopausal women with osteoporosis. </a:t>
            </a:r>
            <a:r>
              <a:rPr lang="en-US" sz="900" i="1" dirty="0"/>
              <a:t>N </a:t>
            </a:r>
            <a:r>
              <a:rPr lang="en-US" sz="900" i="1" dirty="0" err="1"/>
              <a:t>Eng</a:t>
            </a:r>
            <a:r>
              <a:rPr lang="en-US" sz="900" i="1" dirty="0"/>
              <a:t> J Med.</a:t>
            </a:r>
            <a:r>
              <a:rPr lang="en-US" sz="900" dirty="0"/>
              <a:t> 2009;361:756-765.</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288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marL="171450" indent="-171450">
              <a:buFont typeface="Arial" pitchFamily="34" charset="0"/>
              <a:buChar char="•"/>
              <a:defRPr/>
            </a:pPr>
            <a:r>
              <a:rPr lang="en-US" sz="900" dirty="0"/>
              <a:t>This trial assigned 1637 postmenopausal women with prior vertebral fractures to receive 20 or 40 </a:t>
            </a:r>
            <a:r>
              <a:rPr lang="en-US" sz="900" dirty="0" err="1"/>
              <a:t>μg</a:t>
            </a:r>
            <a:r>
              <a:rPr lang="en-US" sz="900" dirty="0"/>
              <a:t> of teriparatide (PTH [1-34]) or placebo, administered subcutaneously by the women daily.</a:t>
            </a:r>
            <a:r>
              <a:rPr lang="en-US" sz="900" baseline="30000" dirty="0"/>
              <a:t>1</a:t>
            </a:r>
            <a:r>
              <a:rPr lang="en-US" sz="900" dirty="0"/>
              <a:t> </a:t>
            </a:r>
          </a:p>
          <a:p>
            <a:pPr marL="171450" indent="-171450">
              <a:buFont typeface="Arial" pitchFamily="34" charset="0"/>
              <a:buChar char="•"/>
              <a:defRPr/>
            </a:pPr>
            <a:r>
              <a:rPr lang="en-US" sz="900" dirty="0"/>
              <a:t>The study was terminated early by the sponsor to evaluate the clinical relevance of pre-clinical osteosarcoma findings.  Patients were treated for a mean of 18±5 months for placebo, 18±6 months for 20 mcg  and 17±6 months for 40 mcg.</a:t>
            </a:r>
          </a:p>
          <a:p>
            <a:pPr marL="171450" indent="-171450">
              <a:buFont typeface="Arial" pitchFamily="34" charset="0"/>
              <a:buChar char="•"/>
              <a:defRPr/>
            </a:pPr>
            <a:r>
              <a:rPr lang="en-US" sz="900" dirty="0"/>
              <a:t>New vertebral fractures (morphometric) occurred in 14% of women in the placebo group and in 5% and 4%, respectively, of women in the 20 µg and 40 µg groups.</a:t>
            </a:r>
            <a:r>
              <a:rPr lang="en-US" sz="900" baseline="30000" dirty="0"/>
              <a:t>1</a:t>
            </a:r>
            <a:endParaRPr lang="en-US" sz="900" dirty="0"/>
          </a:p>
          <a:p>
            <a:pPr marL="171450" indent="-171450">
              <a:buFont typeface="Arial" pitchFamily="34" charset="0"/>
              <a:buChar char="•"/>
              <a:defRPr/>
            </a:pPr>
            <a:r>
              <a:rPr lang="en-US" sz="900" dirty="0"/>
              <a:t>The respective relative risks of fracture in the 20 µg and 40 µg groups as compared with the placebo group were 0.35 and 0.31 (95% CI, 0.22 to 0.55 and 0.19 to 0.50).</a:t>
            </a:r>
            <a:r>
              <a:rPr lang="en-US" sz="900" baseline="30000" dirty="0"/>
              <a:t>1</a:t>
            </a:r>
            <a:r>
              <a:rPr lang="en-US" sz="900" dirty="0"/>
              <a:t> </a:t>
            </a:r>
          </a:p>
          <a:p>
            <a:pPr marL="171450" indent="-171450">
              <a:buFont typeface="Arial" pitchFamily="34" charset="0"/>
              <a:buChar char="•"/>
              <a:defRPr/>
            </a:pPr>
            <a:r>
              <a:rPr lang="en-US" sz="900" dirty="0"/>
              <a:t>New non-vertebral fragility fractures (including hip) occurred in 5.5% of women in the placebo group and in 2.6% of those in each teriparatide group (relative risk, 0.47 and 0.46, respectively [95% CI, 0.25 to 0.88 and 0.25 to 0.86]).</a:t>
            </a:r>
          </a:p>
          <a:p>
            <a:pPr marL="171450" indent="-171450">
              <a:buFont typeface="Arial" pitchFamily="34" charset="0"/>
              <a:buChar char="•"/>
              <a:defRPr/>
            </a:pPr>
            <a:r>
              <a:rPr lang="en-US" sz="900" dirty="0"/>
              <a:t>Total hip fractures in study: 9 of 1637 patients (not significant for with each treatment group).</a:t>
            </a:r>
            <a:r>
              <a:rPr lang="en-US" sz="900" baseline="30000" dirty="0"/>
              <a:t>1</a:t>
            </a:r>
          </a:p>
          <a:p>
            <a:pPr marL="403182" lvl="1" indent="-174605">
              <a:defRPr/>
            </a:pPr>
            <a:endParaRPr lang="en-US" sz="900" dirty="0"/>
          </a:p>
          <a:p>
            <a:pPr>
              <a:defRPr/>
            </a:pPr>
            <a:r>
              <a:rPr lang="en-US" sz="900" dirty="0"/>
              <a:t>Vertebral fractures:</a:t>
            </a:r>
          </a:p>
          <a:p>
            <a:pPr marL="403182" lvl="1" indent="-174605">
              <a:defRPr/>
            </a:pPr>
            <a:r>
              <a:rPr lang="en-US" sz="900" dirty="0"/>
              <a:t>ARR is 6% (NNT = 11)</a:t>
            </a:r>
            <a:r>
              <a:rPr lang="en-US" sz="900" baseline="30000" dirty="0"/>
              <a:t>1</a:t>
            </a:r>
            <a:endParaRPr lang="en-US" sz="900" dirty="0"/>
          </a:p>
          <a:p>
            <a:pPr>
              <a:defRPr/>
            </a:pPr>
            <a:r>
              <a:rPr lang="en-US" sz="900" dirty="0"/>
              <a:t>Non-vertebral fractures:</a:t>
            </a:r>
          </a:p>
          <a:p>
            <a:pPr marL="403182" lvl="1" indent="-174605">
              <a:defRPr/>
            </a:pPr>
            <a:r>
              <a:rPr lang="en-US" sz="900" dirty="0"/>
              <a:t>ARR is 3% (NNT = 33)</a:t>
            </a:r>
            <a:r>
              <a:rPr lang="en-US" sz="900" baseline="30000" dirty="0"/>
              <a:t>1</a:t>
            </a:r>
            <a:r>
              <a:rPr lang="en-US" sz="900" dirty="0"/>
              <a:t> </a:t>
            </a:r>
          </a:p>
          <a:p>
            <a:pPr>
              <a:defRPr/>
            </a:pPr>
            <a:endParaRPr lang="en-US" sz="900" dirty="0"/>
          </a:p>
          <a:p>
            <a:pPr>
              <a:defRPr/>
            </a:pPr>
            <a:endParaRPr lang="en-US" sz="900" dirty="0"/>
          </a:p>
          <a:p>
            <a:pPr>
              <a:defRPr/>
            </a:pPr>
            <a:r>
              <a:rPr lang="en-US" sz="900" b="1" dirty="0"/>
              <a:t>Reference:</a:t>
            </a:r>
          </a:p>
          <a:p>
            <a:pPr marL="403182" lvl="1" indent="-174605">
              <a:buFontTx/>
              <a:buAutoNum type="arabicPeriod"/>
              <a:defRPr/>
            </a:pPr>
            <a:r>
              <a:rPr lang="en-US" sz="900" dirty="0" err="1"/>
              <a:t>Neer</a:t>
            </a:r>
            <a:r>
              <a:rPr lang="en-US" sz="900" dirty="0"/>
              <a:t> RM, Arnaud CD, </a:t>
            </a:r>
            <a:r>
              <a:rPr lang="en-US" sz="900" dirty="0" err="1"/>
              <a:t>Zanchetta</a:t>
            </a:r>
            <a:r>
              <a:rPr lang="en-US" sz="900" dirty="0"/>
              <a:t> JR, </a:t>
            </a:r>
            <a:r>
              <a:rPr lang="en-US" sz="900" i="1" dirty="0"/>
              <a:t>et al.</a:t>
            </a:r>
            <a:r>
              <a:rPr lang="en-US" sz="900" dirty="0"/>
              <a:t> Effect of parathyroid hormone (1-34) on fractures and bone mineral density in postmenopausal women with osteoporosis. </a:t>
            </a:r>
            <a:r>
              <a:rPr lang="en-US" sz="900" i="1" dirty="0"/>
              <a:t>N </a:t>
            </a:r>
            <a:r>
              <a:rPr lang="en-US" sz="900" i="1" dirty="0" err="1"/>
              <a:t>Engl</a:t>
            </a:r>
            <a:r>
              <a:rPr lang="en-US" sz="900" i="1" dirty="0"/>
              <a:t> J Med.</a:t>
            </a:r>
            <a:r>
              <a:rPr lang="en-US" sz="900" dirty="0"/>
              <a:t> </a:t>
            </a:r>
            <a:br>
              <a:rPr lang="en-US" sz="900" dirty="0"/>
            </a:br>
            <a:r>
              <a:rPr lang="en-US" sz="900" dirty="0"/>
              <a:t>2001;344:1434-1441.</a:t>
            </a:r>
          </a:p>
          <a:p>
            <a:pPr>
              <a:defRPr/>
            </a:pPr>
            <a:endParaRPr lang="en-US" sz="9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340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a:defRPr/>
            </a:pPr>
            <a:r>
              <a:rPr lang="en-US" sz="900" dirty="0" err="1"/>
              <a:t>DMAb</a:t>
            </a:r>
            <a:r>
              <a:rPr lang="en-US" sz="900" dirty="0"/>
              <a:t> demonstrated significantly greater BMD gains at month 12 compared with ZOL at all skeletal sites measured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980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715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OBJECTIVE:</a:t>
            </a:r>
          </a:p>
          <a:p>
            <a:r>
              <a:rPr lang="en-CA" sz="1200" b="0" i="0" kern="1200" dirty="0">
                <a:solidFill>
                  <a:schemeClr val="tx1"/>
                </a:solidFill>
                <a:effectLst/>
                <a:latin typeface="+mn-lt"/>
                <a:ea typeface="+mn-ea"/>
                <a:cs typeface="+mn-cs"/>
              </a:rPr>
              <a:t>The purpose of this study was to evaluate denosumab therapy in men with low bone mineral density (BMD).</a:t>
            </a:r>
          </a:p>
          <a:p>
            <a:r>
              <a:rPr lang="en-CA" sz="1200" b="1" i="0" kern="1200" cap="all" dirty="0">
                <a:solidFill>
                  <a:schemeClr val="tx1"/>
                </a:solidFill>
                <a:effectLst/>
                <a:latin typeface="+mn-lt"/>
                <a:ea typeface="+mn-ea"/>
                <a:cs typeface="+mn-cs"/>
              </a:rPr>
              <a:t>DESIGN:</a:t>
            </a:r>
          </a:p>
          <a:p>
            <a:r>
              <a:rPr lang="en-CA" sz="1200" b="0" i="0" kern="1200" dirty="0">
                <a:solidFill>
                  <a:schemeClr val="tx1"/>
                </a:solidFill>
                <a:effectLst/>
                <a:latin typeface="+mn-lt"/>
                <a:ea typeface="+mn-ea"/>
                <a:cs typeface="+mn-cs"/>
              </a:rPr>
              <a:t>This was a phase 3 study with 2 treatment periods: a previously reported 12-month double-blind, placebo-controlled phase and a 12-month open-label phase.</a:t>
            </a:r>
          </a:p>
          <a:p>
            <a:r>
              <a:rPr lang="en-CA" sz="1200" b="1" i="0" kern="1200" cap="all" dirty="0">
                <a:solidFill>
                  <a:schemeClr val="tx1"/>
                </a:solidFill>
                <a:effectLst/>
                <a:latin typeface="+mn-lt"/>
                <a:ea typeface="+mn-ea"/>
                <a:cs typeface="+mn-cs"/>
              </a:rPr>
              <a:t>SETTING:</a:t>
            </a:r>
          </a:p>
          <a:p>
            <a:r>
              <a:rPr lang="en-CA" sz="1200" b="0" i="0" kern="1200" dirty="0">
                <a:solidFill>
                  <a:schemeClr val="tx1"/>
                </a:solidFill>
                <a:effectLst/>
                <a:latin typeface="+mn-lt"/>
                <a:ea typeface="+mn-ea"/>
                <a:cs typeface="+mn-cs"/>
              </a:rPr>
              <a:t>This was a multicenter study conducted in North America and Europe.</a:t>
            </a:r>
          </a:p>
          <a:p>
            <a:r>
              <a:rPr lang="en-CA" sz="1200" b="1" i="0" kern="1200" cap="all" dirty="0">
                <a:solidFill>
                  <a:schemeClr val="tx1"/>
                </a:solidFill>
                <a:effectLst/>
                <a:latin typeface="+mn-lt"/>
                <a:ea typeface="+mn-ea"/>
                <a:cs typeface="+mn-cs"/>
              </a:rPr>
              <a:t>PARTICIPANTS:</a:t>
            </a:r>
          </a:p>
          <a:p>
            <a:r>
              <a:rPr lang="en-CA" sz="1200" b="0" i="0" kern="1200" dirty="0">
                <a:solidFill>
                  <a:schemeClr val="tx1"/>
                </a:solidFill>
                <a:effectLst/>
                <a:latin typeface="+mn-lt"/>
                <a:ea typeface="+mn-ea"/>
                <a:cs typeface="+mn-cs"/>
              </a:rPr>
              <a:t>A total of 228 men entered the open-label phase and 219 completed the study.</a:t>
            </a:r>
          </a:p>
          <a:p>
            <a:r>
              <a:rPr lang="en-CA" sz="1200" b="1" i="0" kern="1200" cap="all" dirty="0">
                <a:solidFill>
                  <a:schemeClr val="tx1"/>
                </a:solidFill>
                <a:effectLst/>
                <a:latin typeface="+mn-lt"/>
                <a:ea typeface="+mn-ea"/>
                <a:cs typeface="+mn-cs"/>
              </a:rPr>
              <a:t>INTERVENTION:</a:t>
            </a:r>
          </a:p>
          <a:p>
            <a:r>
              <a:rPr lang="en-CA" sz="1200" b="0" i="0" kern="1200" dirty="0">
                <a:solidFill>
                  <a:schemeClr val="tx1"/>
                </a:solidFill>
                <a:effectLst/>
                <a:latin typeface="+mn-lt"/>
                <a:ea typeface="+mn-ea"/>
                <a:cs typeface="+mn-cs"/>
              </a:rPr>
              <a:t>Men from the original denosumab (long-term) and placebo (crossover) groups received 60 mg of denosumab </a:t>
            </a:r>
            <a:r>
              <a:rPr lang="en-CA" sz="1200" b="0" i="0" kern="1200" dirty="0" err="1">
                <a:solidFill>
                  <a:schemeClr val="tx1"/>
                </a:solidFill>
                <a:effectLst/>
                <a:latin typeface="+mn-lt"/>
                <a:ea typeface="+mn-ea"/>
                <a:cs typeface="+mn-cs"/>
              </a:rPr>
              <a:t>sc</a:t>
            </a:r>
            <a:r>
              <a:rPr lang="en-CA" sz="1200" b="0" i="0" kern="1200" dirty="0">
                <a:solidFill>
                  <a:schemeClr val="tx1"/>
                </a:solidFill>
                <a:effectLst/>
                <a:latin typeface="+mn-lt"/>
                <a:ea typeface="+mn-ea"/>
                <a:cs typeface="+mn-cs"/>
              </a:rPr>
              <a:t> every 6 months.</a:t>
            </a:r>
          </a:p>
          <a:p>
            <a:r>
              <a:rPr lang="en-CA" sz="1200" b="1" i="0" kern="1200" cap="all" dirty="0">
                <a:solidFill>
                  <a:schemeClr val="tx1"/>
                </a:solidFill>
                <a:effectLst/>
                <a:latin typeface="+mn-lt"/>
                <a:ea typeface="+mn-ea"/>
                <a:cs typeface="+mn-cs"/>
              </a:rPr>
              <a:t>MAIN OUTCOME MEASURES:</a:t>
            </a:r>
          </a:p>
          <a:p>
            <a:r>
              <a:rPr lang="en-CA" sz="1200" b="0" i="0" kern="1200" dirty="0">
                <a:solidFill>
                  <a:schemeClr val="tx1"/>
                </a:solidFill>
                <a:effectLst/>
                <a:latin typeface="+mn-lt"/>
                <a:ea typeface="+mn-ea"/>
                <a:cs typeface="+mn-cs"/>
              </a:rPr>
              <a:t>BMD, serum collagen type I C-telopeptide, and safety were measured.</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During the open-label phase, continued BMD increases occurred with long-term denosumab treatment (2.2% lumbar spine, 0.9% total hip, 1.3% femoral neck, 1.3% trochanter, and 0.2% 1/3 radius), resulting in cumulative 24-month gains from baseline of 8.0%, 3.4%, 3.4%, 4.6%, and 0.7%, respectively (all P &lt; .01). The crossover group showed BMD gains after 12 months of denosumab treatment similar to those of the long-term denosumab group during the first treatment year. Significant reductions in serum collagen type I C-</a:t>
            </a:r>
            <a:r>
              <a:rPr lang="en-CA" sz="1200" b="0" i="0" kern="1200" dirty="0" err="1">
                <a:solidFill>
                  <a:schemeClr val="tx1"/>
                </a:solidFill>
                <a:effectLst/>
                <a:latin typeface="+mn-lt"/>
                <a:ea typeface="+mn-ea"/>
                <a:cs typeface="+mn-cs"/>
              </a:rPr>
              <a:t>teleopeptide</a:t>
            </a:r>
            <a:r>
              <a:rPr lang="en-CA" sz="1200" b="0" i="0" kern="1200" dirty="0">
                <a:solidFill>
                  <a:schemeClr val="tx1"/>
                </a:solidFill>
                <a:effectLst/>
                <a:latin typeface="+mn-lt"/>
                <a:ea typeface="+mn-ea"/>
                <a:cs typeface="+mn-cs"/>
              </a:rPr>
              <a:t> were observed after denosumab administration. Adverse event rates were similar between groups, and no new safety signals were identified.</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In men with low BMD, denosumab treatment for a second year continued to increase BMD, maintained reductions in bone resorption, and was well tolerated. BMD increased in men initiating denosumab during the second year. These effects were similar to those previously seen in postmenopausal women with osteoporosis and in men with prostate cancer receiving androgen deprivation therapy.</a:t>
            </a:r>
          </a:p>
          <a:p>
            <a:r>
              <a:rPr lang="en-CA"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263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OBJECTIVE:</a:t>
            </a:r>
          </a:p>
          <a:p>
            <a:r>
              <a:rPr lang="en-CA" sz="1200" b="0" i="0" kern="1200" dirty="0">
                <a:solidFill>
                  <a:schemeClr val="tx1"/>
                </a:solidFill>
                <a:effectLst/>
                <a:latin typeface="+mn-lt"/>
                <a:ea typeface="+mn-ea"/>
                <a:cs typeface="+mn-cs"/>
              </a:rPr>
              <a:t>The purpose of this study was to evaluate denosumab therapy in men with low bone mineral density (BMD).</a:t>
            </a:r>
          </a:p>
          <a:p>
            <a:r>
              <a:rPr lang="en-CA" sz="1200" b="1" i="0" kern="1200" cap="all" dirty="0">
                <a:solidFill>
                  <a:schemeClr val="tx1"/>
                </a:solidFill>
                <a:effectLst/>
                <a:latin typeface="+mn-lt"/>
                <a:ea typeface="+mn-ea"/>
                <a:cs typeface="+mn-cs"/>
              </a:rPr>
              <a:t>DESIGN:</a:t>
            </a:r>
          </a:p>
          <a:p>
            <a:r>
              <a:rPr lang="en-CA" sz="1200" b="0" i="0" kern="1200" dirty="0">
                <a:solidFill>
                  <a:schemeClr val="tx1"/>
                </a:solidFill>
                <a:effectLst/>
                <a:latin typeface="+mn-lt"/>
                <a:ea typeface="+mn-ea"/>
                <a:cs typeface="+mn-cs"/>
              </a:rPr>
              <a:t>This was a phase 3 study with 2 treatment periods: a previously reported 12-month double-blind, placebo-controlled phase and a 12-month open-label phase.</a:t>
            </a:r>
          </a:p>
          <a:p>
            <a:r>
              <a:rPr lang="en-CA" sz="1200" b="1" i="0" kern="1200" cap="all" dirty="0">
                <a:solidFill>
                  <a:schemeClr val="tx1"/>
                </a:solidFill>
                <a:effectLst/>
                <a:latin typeface="+mn-lt"/>
                <a:ea typeface="+mn-ea"/>
                <a:cs typeface="+mn-cs"/>
              </a:rPr>
              <a:t>SETTING:</a:t>
            </a:r>
          </a:p>
          <a:p>
            <a:r>
              <a:rPr lang="en-CA" sz="1200" b="0" i="0" kern="1200" dirty="0">
                <a:solidFill>
                  <a:schemeClr val="tx1"/>
                </a:solidFill>
                <a:effectLst/>
                <a:latin typeface="+mn-lt"/>
                <a:ea typeface="+mn-ea"/>
                <a:cs typeface="+mn-cs"/>
              </a:rPr>
              <a:t>This was a multicenter study conducted in North America and Europe.</a:t>
            </a:r>
          </a:p>
          <a:p>
            <a:r>
              <a:rPr lang="en-CA" sz="1200" b="1" i="0" kern="1200" cap="all" dirty="0">
                <a:solidFill>
                  <a:schemeClr val="tx1"/>
                </a:solidFill>
                <a:effectLst/>
                <a:latin typeface="+mn-lt"/>
                <a:ea typeface="+mn-ea"/>
                <a:cs typeface="+mn-cs"/>
              </a:rPr>
              <a:t>PARTICIPANTS:</a:t>
            </a:r>
          </a:p>
          <a:p>
            <a:r>
              <a:rPr lang="en-CA" sz="1200" b="0" i="0" kern="1200" dirty="0">
                <a:solidFill>
                  <a:schemeClr val="tx1"/>
                </a:solidFill>
                <a:effectLst/>
                <a:latin typeface="+mn-lt"/>
                <a:ea typeface="+mn-ea"/>
                <a:cs typeface="+mn-cs"/>
              </a:rPr>
              <a:t>A total of 228 men entered the open-label phase and 219 completed the study.</a:t>
            </a:r>
          </a:p>
          <a:p>
            <a:r>
              <a:rPr lang="en-CA" sz="1200" b="1" i="0" kern="1200" cap="all" dirty="0">
                <a:solidFill>
                  <a:schemeClr val="tx1"/>
                </a:solidFill>
                <a:effectLst/>
                <a:latin typeface="+mn-lt"/>
                <a:ea typeface="+mn-ea"/>
                <a:cs typeface="+mn-cs"/>
              </a:rPr>
              <a:t>INTERVENTION:</a:t>
            </a:r>
          </a:p>
          <a:p>
            <a:r>
              <a:rPr lang="en-CA" sz="1200" b="0" i="0" kern="1200" dirty="0">
                <a:solidFill>
                  <a:schemeClr val="tx1"/>
                </a:solidFill>
                <a:effectLst/>
                <a:latin typeface="+mn-lt"/>
                <a:ea typeface="+mn-ea"/>
                <a:cs typeface="+mn-cs"/>
              </a:rPr>
              <a:t>Men from the original denosumab (long-term) and placebo (crossover) groups received 60 mg of denosumab </a:t>
            </a:r>
            <a:r>
              <a:rPr lang="en-CA" sz="1200" b="0" i="0" kern="1200" dirty="0" err="1">
                <a:solidFill>
                  <a:schemeClr val="tx1"/>
                </a:solidFill>
                <a:effectLst/>
                <a:latin typeface="+mn-lt"/>
                <a:ea typeface="+mn-ea"/>
                <a:cs typeface="+mn-cs"/>
              </a:rPr>
              <a:t>sc</a:t>
            </a:r>
            <a:r>
              <a:rPr lang="en-CA" sz="1200" b="0" i="0" kern="1200" dirty="0">
                <a:solidFill>
                  <a:schemeClr val="tx1"/>
                </a:solidFill>
                <a:effectLst/>
                <a:latin typeface="+mn-lt"/>
                <a:ea typeface="+mn-ea"/>
                <a:cs typeface="+mn-cs"/>
              </a:rPr>
              <a:t> every 6 months.</a:t>
            </a:r>
          </a:p>
          <a:p>
            <a:r>
              <a:rPr lang="en-CA" sz="1200" b="1" i="0" kern="1200" cap="all" dirty="0">
                <a:solidFill>
                  <a:schemeClr val="tx1"/>
                </a:solidFill>
                <a:effectLst/>
                <a:latin typeface="+mn-lt"/>
                <a:ea typeface="+mn-ea"/>
                <a:cs typeface="+mn-cs"/>
              </a:rPr>
              <a:t>MAIN OUTCOME MEASURES:</a:t>
            </a:r>
          </a:p>
          <a:p>
            <a:r>
              <a:rPr lang="en-CA" sz="1200" b="0" i="0" kern="1200" dirty="0">
                <a:solidFill>
                  <a:schemeClr val="tx1"/>
                </a:solidFill>
                <a:effectLst/>
                <a:latin typeface="+mn-lt"/>
                <a:ea typeface="+mn-ea"/>
                <a:cs typeface="+mn-cs"/>
              </a:rPr>
              <a:t>BMD, serum collagen type I C-telopeptide, and safety were measured.</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During the open-label phase, continued BMD increases occurred with long-term denosumab treatment (2.2% lumbar spine, 0.9% total hip, 1.3% femoral neck, 1.3% trochanter, and 0.2% 1/3 radius), resulting in cumulative 24-month gains from baseline of 8.0%, 3.4%, 3.4%, 4.6%, and 0.7%, respectively (all P &lt; .01). The crossover group showed BMD gains after 12 months of denosumab treatment similar to those of the long-term denosumab group during the first treatment year. Significant reductions in serum collagen type I C-</a:t>
            </a:r>
            <a:r>
              <a:rPr lang="en-CA" sz="1200" b="0" i="0" kern="1200" dirty="0" err="1">
                <a:solidFill>
                  <a:schemeClr val="tx1"/>
                </a:solidFill>
                <a:effectLst/>
                <a:latin typeface="+mn-lt"/>
                <a:ea typeface="+mn-ea"/>
                <a:cs typeface="+mn-cs"/>
              </a:rPr>
              <a:t>teleopeptide</a:t>
            </a:r>
            <a:r>
              <a:rPr lang="en-CA" sz="1200" b="0" i="0" kern="1200" dirty="0">
                <a:solidFill>
                  <a:schemeClr val="tx1"/>
                </a:solidFill>
                <a:effectLst/>
                <a:latin typeface="+mn-lt"/>
                <a:ea typeface="+mn-ea"/>
                <a:cs typeface="+mn-cs"/>
              </a:rPr>
              <a:t> were observed after denosumab administration. Adverse event rates were similar between groups, and no new safety signals were identified.</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In men with low BMD, denosumab treatment for a second year continued to increase BMD, maintained reductions in bone resorption, and was well tolerated. BMD increased in men initiating denosumab during the second year. These effects were similar to those previously seen in postmenopausal women with osteoporosis and in men with prostate cancer receiving androgen deprivation therapy.</a:t>
            </a:r>
          </a:p>
          <a:p>
            <a:r>
              <a:rPr lang="en-CA"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921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http://www.ncbi.nlm.nih.gov/pubmedhealth/PMH0041227</a:t>
            </a:r>
          </a:p>
          <a:p>
            <a:endParaRPr lang="en-CA" dirty="0"/>
          </a:p>
          <a:p>
            <a:r>
              <a:rPr lang="en-CA" dirty="0" err="1"/>
              <a:t>Forteo</a:t>
            </a:r>
            <a:r>
              <a:rPr lang="en-CA" dirty="0"/>
              <a:t>-Drug Label Information. </a:t>
            </a:r>
            <a:r>
              <a:rPr lang="en-CA" dirty="0" err="1"/>
              <a:t>DailyMed</a:t>
            </a:r>
            <a:r>
              <a:rPr lang="en-CA" dirty="0"/>
              <a:t>. February 10, 2015.</a:t>
            </a:r>
          </a:p>
          <a:p>
            <a:r>
              <a:rPr lang="en-CA" dirty="0"/>
              <a:t>[Accessed  on June 1, 2016 https://dailymed.nlm.nih.gov/dailymed/drugInfo.cfm?setid=aae667c5-381f-4f92-93df-2ed6158d07b0]</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33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863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58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170632" indent="-170632">
              <a:spcBef>
                <a:spcPct val="0"/>
              </a:spcBef>
              <a:buFont typeface="Arial" pitchFamily="34" charset="0"/>
              <a:buChar char="•"/>
              <a:defRPr/>
            </a:pPr>
            <a:r>
              <a:rPr lang="en-CA" dirty="0"/>
              <a:t>Chemotherapeutic/transplant drugs (i.e. cyclosporine, tacrolimus, platinum compounds, cyclophosphamide)</a:t>
            </a:r>
          </a:p>
          <a:p>
            <a:pPr marL="170632" indent="-170632">
              <a:spcBef>
                <a:spcPct val="0"/>
              </a:spcBef>
              <a:buFont typeface="Arial" pitchFamily="34" charset="0"/>
              <a:buChar char="•"/>
              <a:defRPr/>
            </a:pPr>
            <a:endParaRPr lang="en-CA" dirty="0"/>
          </a:p>
          <a:p>
            <a:pPr>
              <a:buClr>
                <a:srgbClr val="FFC000"/>
              </a:buClr>
              <a:defRPr/>
            </a:pPr>
            <a:r>
              <a:rPr lang="en-US" u="sng" dirty="0"/>
              <a:t>Commonly Used Medications Recently Suggested to Have a Potential Association With Increased Fracture Risk</a:t>
            </a:r>
          </a:p>
          <a:p>
            <a:pPr>
              <a:buClr>
                <a:srgbClr val="FFC000"/>
              </a:buClr>
              <a:defRPr/>
            </a:pPr>
            <a:r>
              <a:rPr lang="en-US" dirty="0"/>
              <a:t>Proton-pump inhibitors (PPIs)</a:t>
            </a:r>
          </a:p>
          <a:p>
            <a:pPr marL="673047" lvl="1" indent="-331784">
              <a:defRPr/>
            </a:pPr>
            <a:r>
              <a:rPr lang="en-US" dirty="0"/>
              <a:t>-Increased risk of hip fracture observed after long-term, high dose therapy</a:t>
            </a:r>
            <a:r>
              <a:rPr lang="en-US" baseline="30000" dirty="0"/>
              <a:t>3</a:t>
            </a:r>
          </a:p>
          <a:p>
            <a:pPr>
              <a:buClr>
                <a:srgbClr val="FFC000"/>
              </a:buClr>
              <a:defRPr/>
            </a:pPr>
            <a:r>
              <a:rPr lang="en-US" dirty="0"/>
              <a:t>Selective-serotonin reuptake inhibitors (SSRIs)</a:t>
            </a:r>
          </a:p>
          <a:p>
            <a:pPr marL="673047" lvl="1" indent="-331784">
              <a:defRPr/>
            </a:pPr>
            <a:r>
              <a:rPr lang="en-US" dirty="0"/>
              <a:t>2-fold increased risk of clinical fragility fracture observed with daily use</a:t>
            </a:r>
            <a:r>
              <a:rPr lang="en-US" baseline="30000" dirty="0"/>
              <a:t>4</a:t>
            </a:r>
          </a:p>
          <a:p>
            <a:pPr>
              <a:buClr>
                <a:srgbClr val="FFC000"/>
              </a:buClr>
              <a:defRPr/>
            </a:pPr>
            <a:r>
              <a:rPr lang="en-US" dirty="0"/>
              <a:t>Thiazolidinediones (TZDs)</a:t>
            </a:r>
          </a:p>
          <a:p>
            <a:pPr marL="673047" lvl="1" indent="-331784">
              <a:defRPr/>
            </a:pPr>
            <a:r>
              <a:rPr lang="en-US" dirty="0"/>
              <a:t>In postmenopausal women with type 2 diabetes, a significantly increased risk of peripheral fracture was observed with rosiglitazone than with metformin or glyburide</a:t>
            </a:r>
            <a:r>
              <a:rPr lang="en-US" baseline="30000" dirty="0"/>
              <a:t>5</a:t>
            </a:r>
          </a:p>
          <a:p>
            <a:pPr marL="170632" indent="-170632">
              <a:spcBef>
                <a:spcPct val="0"/>
              </a:spcBef>
              <a:buFont typeface="Arial" pitchFamily="34" charset="0"/>
              <a:buChar char="•"/>
              <a:defRPr/>
            </a:pPr>
            <a:endParaRPr lang="en-CA" dirty="0"/>
          </a:p>
          <a:p>
            <a:pPr>
              <a:spcBef>
                <a:spcPct val="0"/>
              </a:spcBef>
              <a:defRPr/>
            </a:pPr>
            <a:endParaRPr lang="en-US" dirty="0"/>
          </a:p>
          <a:p>
            <a:pPr>
              <a:spcBef>
                <a:spcPct val="0"/>
              </a:spcBef>
              <a:defRPr/>
            </a:pPr>
            <a:r>
              <a:rPr lang="en-US" b="1" dirty="0"/>
              <a:t>References:</a:t>
            </a:r>
          </a:p>
          <a:p>
            <a:pPr marL="227509" indent="-227509">
              <a:spcBef>
                <a:spcPct val="0"/>
              </a:spcBef>
              <a:buFont typeface="+mj-lt"/>
              <a:buAutoNum type="arabicPeriod"/>
              <a:defRPr/>
            </a:pPr>
            <a:r>
              <a:rPr lang="en-US" dirty="0"/>
              <a:t>Hodgson SF, Watts NB, et al. American Association of Clinical Endocrinologists medical guidelines for clinical practice for the prevention and treatment of postmenopausal osteoporosis: 2001 edition, with selected updates for 2003. </a:t>
            </a:r>
            <a:r>
              <a:rPr lang="en-US" i="1" dirty="0" err="1"/>
              <a:t>Endocr</a:t>
            </a:r>
            <a:r>
              <a:rPr lang="en-US" i="1" dirty="0"/>
              <a:t> </a:t>
            </a:r>
            <a:r>
              <a:rPr lang="en-US" i="1" dirty="0" err="1"/>
              <a:t>Pract</a:t>
            </a:r>
            <a:r>
              <a:rPr lang="en-US" dirty="0"/>
              <a:t>. 2003;9:544-564.</a:t>
            </a:r>
          </a:p>
          <a:p>
            <a:pPr marL="227509" indent="-227509">
              <a:spcBef>
                <a:spcPct val="0"/>
              </a:spcBef>
              <a:buFont typeface="+mj-lt"/>
              <a:buAutoNum type="arabicPeriod"/>
              <a:defRPr/>
            </a:pPr>
            <a:r>
              <a:rPr lang="en-US" dirty="0"/>
              <a:t>Jacobs-Kosmin D. Osteoporosis. Medscape CME. 2011. Accessed May 25</a:t>
            </a:r>
            <a:r>
              <a:rPr lang="en-US" baseline="30000" dirty="0"/>
              <a:t>th</a:t>
            </a:r>
            <a:r>
              <a:rPr lang="en-US" dirty="0"/>
              <a:t> 2011. http://emedicine.medscape.com/article/330598-overview</a:t>
            </a:r>
          </a:p>
          <a:p>
            <a:pPr marL="227509" indent="-227509">
              <a:spcBef>
                <a:spcPct val="0"/>
              </a:spcBef>
              <a:buFont typeface="+mj-lt"/>
              <a:buAutoNum type="arabicPeriod"/>
              <a:defRPr/>
            </a:pPr>
            <a:r>
              <a:rPr lang="en-US" dirty="0"/>
              <a:t>Yang YX, Lewis JD, Epstein S, Metz DC. Long-term Proton Pump Inhibitor Therapy and Risk of Hip Fracture. </a:t>
            </a:r>
            <a:r>
              <a:rPr lang="en-US" i="1" dirty="0"/>
              <a:t>JAMA</a:t>
            </a:r>
            <a:r>
              <a:rPr lang="en-US" dirty="0"/>
              <a:t>. 2006;296:2947-2953.</a:t>
            </a:r>
          </a:p>
          <a:p>
            <a:pPr marL="112175" indent="-112175">
              <a:defRPr/>
            </a:pPr>
            <a:r>
              <a:rPr lang="en-US" dirty="0"/>
              <a:t>4. Richards JB, </a:t>
            </a:r>
            <a:r>
              <a:rPr lang="en-US" dirty="0" err="1"/>
              <a:t>Papaioannou</a:t>
            </a:r>
            <a:r>
              <a:rPr lang="en-US" dirty="0"/>
              <a:t> A, Adachi JD, et al.  Effect of Selective Serotonin Reuptake Inhibitors on the Risk of Fracture. </a:t>
            </a:r>
            <a:r>
              <a:rPr lang="en-US" i="1" dirty="0"/>
              <a:t>Arch Intern Med</a:t>
            </a:r>
            <a:r>
              <a:rPr lang="en-US" dirty="0"/>
              <a:t>. 2007;167:188-194.</a:t>
            </a:r>
          </a:p>
          <a:p>
            <a:pPr marL="112175" indent="-112175">
              <a:defRPr/>
            </a:pPr>
            <a:r>
              <a:rPr lang="en-US" dirty="0"/>
              <a:t>5. Kahn SE, </a:t>
            </a:r>
            <a:r>
              <a:rPr lang="en-US" dirty="0" err="1"/>
              <a:t>Zinman</a:t>
            </a:r>
            <a:r>
              <a:rPr lang="en-US" dirty="0"/>
              <a:t> B, </a:t>
            </a:r>
            <a:r>
              <a:rPr lang="en-US" dirty="0" err="1"/>
              <a:t>Lachin</a:t>
            </a:r>
            <a:r>
              <a:rPr lang="en-US" dirty="0"/>
              <a:t> JM, et al. Rosiglitazone-Associated Fractures in Type 2 Diabetes: An analysis from A Diabetes Outcome Progression Trial (ADOPT). </a:t>
            </a:r>
            <a:r>
              <a:rPr lang="en-US" i="1" dirty="0"/>
              <a:t>Diabetes Care</a:t>
            </a:r>
            <a:r>
              <a:rPr lang="en-US" dirty="0"/>
              <a:t>. 2008;31:845-851.</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299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7761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23EB6-790A-4EB4-9ABC-B055D6145D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467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CA" sz="1200" b="1" dirty="0"/>
              <a:t>Key Points:</a:t>
            </a:r>
          </a:p>
          <a:p>
            <a:pPr>
              <a:buFont typeface="Arial" pitchFamily="34" charset="0"/>
              <a:buChar char="•"/>
              <a:defRPr/>
            </a:pPr>
            <a:r>
              <a:rPr lang="en-CA" sz="1200" dirty="0"/>
              <a:t> According to an independent chart audit done by Drug Intelligence, ~13% of patients on antiresorptive therapy report fracturing while on treatment (82/610)</a:t>
            </a:r>
            <a:r>
              <a:rPr lang="en-CA" sz="1200" baseline="30000" dirty="0"/>
              <a:t>1</a:t>
            </a:r>
            <a:r>
              <a:rPr lang="en-CA" sz="1200" dirty="0"/>
              <a:t>  </a:t>
            </a:r>
          </a:p>
          <a:p>
            <a:pPr>
              <a:buFont typeface="Arial" pitchFamily="34" charset="0"/>
              <a:buChar char="•"/>
              <a:defRPr/>
            </a:pPr>
            <a:r>
              <a:rPr lang="en-CA" sz="1200" dirty="0"/>
              <a:t> In this chart audit, treatment included all products – oral BPs, </a:t>
            </a:r>
            <a:r>
              <a:rPr lang="en-CA" sz="1200" dirty="0" err="1"/>
              <a:t>Aclasta</a:t>
            </a:r>
            <a:r>
              <a:rPr lang="en-CA" sz="1200" dirty="0"/>
              <a:t>, </a:t>
            </a:r>
            <a:r>
              <a:rPr lang="en-CA" sz="1200" dirty="0" err="1"/>
              <a:t>Evista</a:t>
            </a:r>
            <a:r>
              <a:rPr lang="en-CA" sz="1200" dirty="0"/>
              <a:t>, </a:t>
            </a:r>
            <a:r>
              <a:rPr lang="en-CA" sz="1200" dirty="0" err="1"/>
              <a:t>Forteo</a:t>
            </a:r>
            <a:r>
              <a:rPr lang="en-CA" sz="1200" dirty="0"/>
              <a:t>, Prolia</a:t>
            </a:r>
            <a:r>
              <a:rPr lang="en-CA" sz="1200" baseline="30000" dirty="0"/>
              <a:t>1</a:t>
            </a:r>
            <a:r>
              <a:rPr lang="en-CA" sz="1200" dirty="0"/>
              <a:t> </a:t>
            </a:r>
          </a:p>
          <a:p>
            <a:pPr>
              <a:buFont typeface="Arial" pitchFamily="34" charset="0"/>
              <a:buChar char="•"/>
              <a:defRPr/>
            </a:pPr>
            <a:r>
              <a:rPr lang="en-CA" sz="1200" dirty="0"/>
              <a:t> Fracturing while on therapy does not necessarily mean that treatment is ineffective; however, in those that do fracture while on therapy, assess whether a change in therapy is appropriate</a:t>
            </a:r>
          </a:p>
          <a:p>
            <a:pPr>
              <a:buFont typeface="Arial" pitchFamily="34" charset="0"/>
              <a:buChar char="•"/>
              <a:defRPr/>
            </a:pPr>
            <a:r>
              <a:rPr lang="en-CA" sz="1200" dirty="0"/>
              <a:t> There is also no evidence-based reason to </a:t>
            </a:r>
            <a:r>
              <a:rPr lang="en-CA" sz="1200" dirty="0" err="1"/>
              <a:t>withold</a:t>
            </a:r>
            <a:r>
              <a:rPr lang="en-CA" sz="1200" dirty="0"/>
              <a:t> OP therapy during fracture healing</a:t>
            </a:r>
            <a:r>
              <a:rPr lang="en-CA" sz="1200" baseline="30000" dirty="0"/>
              <a:t>2</a:t>
            </a:r>
          </a:p>
          <a:p>
            <a:pPr>
              <a:buFont typeface="Arial" pitchFamily="34" charset="0"/>
              <a:buChar char="•"/>
              <a:defRPr/>
            </a:pPr>
            <a:r>
              <a:rPr lang="en-CA" sz="1200" dirty="0"/>
              <a:t> Continued therapy and reassessment should address secondary prevention</a:t>
            </a:r>
            <a:r>
              <a:rPr lang="en-CA" sz="1200" baseline="30000" dirty="0"/>
              <a:t>2</a:t>
            </a:r>
          </a:p>
          <a:p>
            <a:pPr>
              <a:buFont typeface="Arial" pitchFamily="34" charset="0"/>
              <a:buNone/>
              <a:defRPr/>
            </a:pPr>
            <a:endParaRPr lang="en-CA" sz="1200" dirty="0"/>
          </a:p>
          <a:p>
            <a:pPr>
              <a:defRPr/>
            </a:pPr>
            <a:r>
              <a:rPr lang="en-CA" sz="1200" b="1" dirty="0"/>
              <a:t>References:</a:t>
            </a:r>
          </a:p>
          <a:p>
            <a:pPr marL="222208" indent="-222208">
              <a:buFontTx/>
              <a:buAutoNum type="arabicPeriod"/>
              <a:defRPr/>
            </a:pPr>
            <a:r>
              <a:rPr lang="en-CA" sz="1200" dirty="0"/>
              <a:t>Drug Intelligence, Osteoporosis Chart Audit, November 2011 (unpublished).</a:t>
            </a:r>
          </a:p>
          <a:p>
            <a:pPr marL="222208" indent="-222208">
              <a:buFontTx/>
              <a:buAutoNum type="arabicPeriod"/>
              <a:defRPr/>
            </a:pPr>
            <a:r>
              <a:rPr lang="en-CA" sz="1200" dirty="0" err="1"/>
              <a:t>Goldhahn</a:t>
            </a:r>
            <a:r>
              <a:rPr lang="en-CA" sz="1200" dirty="0"/>
              <a:t> J, Little D, Mitchell P, et al. Evidence for anti-osteoporosis therapy in acute fracture situations – recommendations of a multidisciplinary workshop of the International Society for Fracture Repair. Bone 2010;46:267-271.</a:t>
            </a:r>
          </a:p>
          <a:p>
            <a:endParaRPr lang="en-CA" sz="1200" dirty="0"/>
          </a:p>
          <a:p>
            <a:endParaRPr lang="en-CA" sz="1200" dirty="0"/>
          </a:p>
          <a:p>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182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488" indent="-90488"/>
            <a:r>
              <a:rPr lang="en-GB" b="1" u="sng" dirty="0">
                <a:solidFill>
                  <a:srgbClr val="000000"/>
                </a:solidFill>
              </a:rPr>
              <a:t>Key Point</a:t>
            </a:r>
          </a:p>
          <a:p>
            <a:pPr marL="90488" indent="-90488"/>
            <a:r>
              <a:rPr lang="en-GB" dirty="0">
                <a:solidFill>
                  <a:srgbClr val="000000"/>
                </a:solidFill>
              </a:rPr>
              <a:t>Adherence is a combination of both persistence and compliance.</a:t>
            </a:r>
          </a:p>
          <a:p>
            <a:pPr marL="90488" indent="-90488"/>
            <a:r>
              <a:rPr lang="en-GB" b="1" u="sng" dirty="0">
                <a:solidFill>
                  <a:srgbClr val="000000"/>
                </a:solidFill>
              </a:rPr>
              <a:t>Supplemental Information</a:t>
            </a:r>
          </a:p>
          <a:p>
            <a:pPr marL="90488" indent="-90488" algn="just">
              <a:buFontTx/>
              <a:buChar char="•"/>
            </a:pPr>
            <a:r>
              <a:rPr lang="en-GB" dirty="0"/>
              <a:t>Therapeutic adherence is defined as the extent to which patients take medications as prescribed, and it is measured both quantitatively and qualitatively</a:t>
            </a:r>
            <a:r>
              <a:rPr lang="en-GB" baseline="30000" dirty="0"/>
              <a:t>1</a:t>
            </a:r>
            <a:r>
              <a:rPr lang="en-GB" dirty="0"/>
              <a:t>.</a:t>
            </a:r>
            <a:endParaRPr lang="en-GB" baseline="30000" dirty="0"/>
          </a:p>
          <a:p>
            <a:pPr marL="541338" lvl="1" indent="-90488" algn="just">
              <a:buFontTx/>
              <a:buChar char="•"/>
            </a:pPr>
            <a:r>
              <a:rPr lang="en-GB" dirty="0"/>
              <a:t>The quantitative portion of adherence is measured by persistence, which defines the length of time on therapy</a:t>
            </a:r>
            <a:r>
              <a:rPr lang="en-GB" baseline="30000" dirty="0"/>
              <a:t>1</a:t>
            </a:r>
            <a:r>
              <a:rPr lang="en-GB" dirty="0"/>
              <a:t>.</a:t>
            </a:r>
          </a:p>
          <a:p>
            <a:pPr marL="541338" lvl="1" indent="-90488" algn="just">
              <a:buFontTx/>
              <a:buChar char="•"/>
            </a:pPr>
            <a:r>
              <a:rPr lang="en-GB" dirty="0"/>
              <a:t>The qualitative portion of adherence is measured by compliance, which defines the consistency and accuracy with which a prescribed regimen is followed</a:t>
            </a:r>
            <a:r>
              <a:rPr lang="en-GB" baseline="30000" dirty="0"/>
              <a:t>2</a:t>
            </a:r>
            <a:r>
              <a:rPr lang="en-GB" dirty="0"/>
              <a:t>.</a:t>
            </a:r>
          </a:p>
          <a:p>
            <a:pPr marL="90488" indent="-90488" algn="just">
              <a:buFontTx/>
              <a:buChar char="•"/>
            </a:pPr>
            <a:r>
              <a:rPr lang="en-GB" dirty="0"/>
              <a:t>Despite poor adherence being a widespread problem in clinical practice, it is poorly defined in the literature and is often incorrectly interchanged with persistence and compliance</a:t>
            </a:r>
            <a:r>
              <a:rPr lang="en-GB" baseline="30000" dirty="0"/>
              <a:t>2</a:t>
            </a:r>
            <a:r>
              <a:rPr lang="en-GB" dirty="0"/>
              <a:t>.</a:t>
            </a:r>
          </a:p>
          <a:p>
            <a:pPr marL="90488" indent="-90488"/>
            <a:endParaRPr lang="en-GB" dirty="0"/>
          </a:p>
          <a:p>
            <a:r>
              <a:rPr lang="en-US" dirty="0"/>
              <a:t>Adherence: the combination of persistence and compliance</a:t>
            </a:r>
          </a:p>
          <a:p>
            <a:r>
              <a:rPr lang="en-US" dirty="0">
                <a:solidFill>
                  <a:schemeClr val="tx1"/>
                </a:solidFill>
              </a:rPr>
              <a:t>Persistence: </a:t>
            </a:r>
            <a:r>
              <a:rPr lang="en-US" dirty="0"/>
              <a:t>the duration of time from initiation to discontinuation of therapy</a:t>
            </a:r>
          </a:p>
          <a:p>
            <a:pPr algn="l"/>
            <a:r>
              <a:rPr lang="en-US" dirty="0">
                <a:solidFill>
                  <a:schemeClr val="tx1"/>
                </a:solidFill>
              </a:rPr>
              <a:t>Compliance: taking the medication as prescribed (proper dose, proper time, proper frequency)</a:t>
            </a:r>
          </a:p>
          <a:p>
            <a:pPr marL="90488" indent="-90488"/>
            <a:endParaRPr lang="en-GB" dirty="0"/>
          </a:p>
          <a:p>
            <a:pPr marL="90488" indent="-90488"/>
            <a:endParaRPr lang="en-GB" dirty="0"/>
          </a:p>
          <a:p>
            <a:pPr marL="90488" indent="-90488"/>
            <a:r>
              <a:rPr lang="en-US" sz="800" dirty="0"/>
              <a:t>References:</a:t>
            </a:r>
            <a:endParaRPr lang="en-GB" dirty="0"/>
          </a:p>
          <a:p>
            <a:pPr marL="90488" indent="-90488">
              <a:buFontTx/>
              <a:buAutoNum type="arabicPeriod"/>
            </a:pPr>
            <a:r>
              <a:rPr lang="en-GB" sz="800" dirty="0"/>
              <a:t>Payer J, et al. </a:t>
            </a:r>
            <a:r>
              <a:rPr lang="en-GB" sz="800" i="1" dirty="0"/>
              <a:t>Biomed </a:t>
            </a:r>
            <a:r>
              <a:rPr lang="en-GB" sz="800" i="1" dirty="0" err="1"/>
              <a:t>Pharmacother</a:t>
            </a:r>
            <a:r>
              <a:rPr lang="en-GB" sz="800" dirty="0"/>
              <a:t> 2007;61:191-193.</a:t>
            </a:r>
          </a:p>
          <a:p>
            <a:pPr marL="90488" indent="-90488">
              <a:buFontTx/>
              <a:buAutoNum type="arabicPeriod"/>
            </a:pPr>
            <a:r>
              <a:rPr lang="en-GB" sz="800" dirty="0"/>
              <a:t>Gold DT, et al. </a:t>
            </a:r>
            <a:r>
              <a:rPr lang="en-GB" sz="800" i="1" dirty="0"/>
              <a:t>Ann </a:t>
            </a:r>
            <a:r>
              <a:rPr lang="en-GB" sz="800" i="1" dirty="0" err="1"/>
              <a:t>Pharmacother</a:t>
            </a:r>
            <a:r>
              <a:rPr lang="en-GB" sz="800" dirty="0"/>
              <a:t> 2006;40:1143-1150.</a:t>
            </a:r>
          </a:p>
          <a:p>
            <a:pPr marL="90488" indent="-90488"/>
            <a:endParaRPr lang="en-GB" sz="800" dirty="0"/>
          </a:p>
          <a:p>
            <a:pPr marL="90488" indent="-90488"/>
            <a:endParaRPr lang="en-GB" sz="8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8739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521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7990" indent="-217990">
              <a:defRPr/>
            </a:pPr>
            <a:r>
              <a:rPr lang="en-US" sz="1100" b="1" dirty="0">
                <a:latin typeface="Arial" pitchFamily="34" charset="0"/>
                <a:ea typeface="ヒラギノ角ゴ Pro W3"/>
                <a:cs typeface="ヒラギノ角ゴ Pro W3"/>
              </a:rPr>
              <a:t>Key Points</a:t>
            </a:r>
            <a:r>
              <a:rPr lang="en-US" sz="1100" b="1" baseline="30000" dirty="0">
                <a:latin typeface="Arial" pitchFamily="34" charset="0"/>
                <a:ea typeface="ヒラギノ角ゴ Pro W3"/>
                <a:cs typeface="ヒラギノ角ゴ Pro W3"/>
              </a:rPr>
              <a:t>1</a:t>
            </a:r>
            <a:r>
              <a:rPr lang="en-US" sz="1100" b="1" dirty="0">
                <a:latin typeface="Arial" pitchFamily="34" charset="0"/>
                <a:ea typeface="ヒラギノ角ゴ Pro W3"/>
                <a:cs typeface="ヒラギノ角ゴ Pro W3"/>
              </a:rPr>
              <a:t>:</a:t>
            </a:r>
          </a:p>
          <a:p>
            <a:pPr marL="217990" indent="-217990" defTabSz="887242" eaLnBrk="0" fontAlgn="base" hangingPunct="0">
              <a:spcBef>
                <a:spcPct val="30000"/>
              </a:spcBef>
              <a:spcAft>
                <a:spcPct val="0"/>
              </a:spcAft>
              <a:buFont typeface="Arial" pitchFamily="34" charset="0"/>
              <a:buChar char="•"/>
              <a:defRPr/>
            </a:pPr>
            <a:r>
              <a:rPr lang="en-US" sz="1100" dirty="0">
                <a:latin typeface="Arial" pitchFamily="34" charset="0"/>
                <a:ea typeface="ヒラギノ角ゴ Pro W3"/>
                <a:cs typeface="ヒラギノ角ゴ Pro W3"/>
              </a:rPr>
              <a:t>This graph makes the overall point that fracture risk is not reduced unless a minimum compliance rate of 50% is achieved; the curve shows a pronounced fracture reduction at a refill compliance of 75%; it appears that as adherence drops below 50%, fracture protection is virtually the same as not being on medication at all.</a:t>
            </a:r>
          </a:p>
          <a:p>
            <a:pPr marL="217990" indent="-217990">
              <a:buFont typeface="Arial" pitchFamily="34" charset="0"/>
              <a:buChar char="•"/>
              <a:defRPr/>
            </a:pPr>
            <a:r>
              <a:rPr lang="en-US" sz="1100" dirty="0">
                <a:latin typeface="Arial" pitchFamily="34" charset="0"/>
                <a:ea typeface="ヒラギノ角ゴ Pro W3"/>
                <a:cs typeface="ヒラギノ角ゴ Pro W3"/>
              </a:rPr>
              <a:t>Findings are based on a U.S. analysis of two claims databases of 35,537 patients &gt; 45 years who received alendronate or risedronate from 1999 to 2003, evaluated for 6 months before the prescription and 24 months of follow-up.</a:t>
            </a:r>
          </a:p>
          <a:p>
            <a:pPr marL="217990" indent="-217990">
              <a:buFont typeface="Arial" pitchFamily="34" charset="0"/>
              <a:buChar char="•"/>
              <a:defRPr/>
            </a:pPr>
            <a:r>
              <a:rPr lang="en-US" sz="1100" dirty="0">
                <a:latin typeface="Arial" pitchFamily="34" charset="0"/>
                <a:ea typeface="ヒラギノ角ゴ Pro W3"/>
                <a:cs typeface="ヒラギノ角ゴ Pro W3"/>
              </a:rPr>
              <a:t>Endpoints included total, vertebral, and nonvertebral osteoporotic fractures, persistence (no refill gaps &gt; 30 days during follow-up), and refill compliance (monthly prescribing reference </a:t>
            </a:r>
            <a:r>
              <a:rPr lang="en-US" sz="1100" u="sng" dirty="0">
                <a:latin typeface="Arial" pitchFamily="34" charset="0"/>
                <a:ea typeface="ヒラギノ角ゴ Pro W3"/>
                <a:cs typeface="ヒラギノ角ゴ Pro W3"/>
              </a:rPr>
              <a:t>&gt;</a:t>
            </a:r>
            <a:r>
              <a:rPr lang="en-US" sz="1100" dirty="0">
                <a:latin typeface="Arial" pitchFamily="34" charset="0"/>
                <a:ea typeface="ヒラギノ角ゴ Pro W3"/>
                <a:cs typeface="ヒラギノ角ゴ Pro W3"/>
              </a:rPr>
              <a:t> 80%).</a:t>
            </a:r>
          </a:p>
          <a:p>
            <a:pPr marL="217990" indent="-217990">
              <a:buFont typeface="Arial" pitchFamily="34" charset="0"/>
              <a:buChar char="•"/>
              <a:defRPr/>
            </a:pPr>
            <a:r>
              <a:rPr lang="en-US" sz="1100" dirty="0">
                <a:latin typeface="Arial" pitchFamily="34" charset="0"/>
                <a:ea typeface="ヒラギノ角ゴ Pro W3"/>
                <a:cs typeface="ヒラギノ角ゴ Pro W3"/>
              </a:rPr>
              <a:t>57% of patients were noncompliant and 80% of patients were non-persistent.</a:t>
            </a:r>
          </a:p>
          <a:p>
            <a:pPr marL="217990" indent="-217990">
              <a:buFont typeface="Arial" pitchFamily="34" charset="0"/>
              <a:buChar char="•"/>
              <a:defRPr/>
            </a:pPr>
            <a:r>
              <a:rPr lang="en-US" sz="1100" dirty="0">
                <a:latin typeface="Arial" pitchFamily="34" charset="0"/>
                <a:ea typeface="ヒラギノ角ゴ Pro W3"/>
                <a:cs typeface="ヒラギノ角ゴ Pro W3"/>
              </a:rPr>
              <a:t>All three fracture types were significantly lower in compliant and persistent patients.</a:t>
            </a:r>
          </a:p>
          <a:p>
            <a:pPr marL="217990" indent="-217990">
              <a:buFont typeface="Arial" pitchFamily="34" charset="0"/>
              <a:buChar char="•"/>
              <a:defRPr/>
            </a:pPr>
            <a:r>
              <a:rPr lang="en-US" sz="1100" dirty="0">
                <a:latin typeface="Arial" pitchFamily="34" charset="0"/>
                <a:ea typeface="ヒラギノ角ゴ Pro W3"/>
                <a:cs typeface="ヒラギノ角ゴ Pro W3"/>
              </a:rPr>
              <a:t>These results need to be confirmed with a prospective controlled trial.</a:t>
            </a:r>
          </a:p>
          <a:p>
            <a:pPr marL="217990" marR="0" indent="-21799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a:solidFill>
                  <a:srgbClr val="000000"/>
                </a:solidFill>
              </a:rPr>
              <a:t>Comparisons in fracture risk reduction between compliant vs noncompliant patients and between persistent and nonpersistent patients controlled for differences in baseline characteristics between the groups.</a:t>
            </a:r>
            <a:endParaRPr lang="en-US" sz="1100" dirty="0">
              <a:latin typeface="Arial" pitchFamily="34" charset="0"/>
              <a:ea typeface="ヒラギノ角ゴ Pro W3"/>
              <a:cs typeface="ヒラギノ角ゴ Pro W3"/>
            </a:endParaRPr>
          </a:p>
          <a:p>
            <a:pPr>
              <a:lnSpc>
                <a:spcPct val="80000"/>
              </a:lnSpc>
              <a:defRPr/>
            </a:pPr>
            <a:endParaRPr lang="en-US" sz="1100" b="1" dirty="0">
              <a:latin typeface="Arial" pitchFamily="34" charset="0"/>
              <a:ea typeface="ヒラギノ角ゴ Pro W3"/>
              <a:cs typeface="ヒラギノ角ゴ Pro W3"/>
            </a:endParaRPr>
          </a:p>
          <a:p>
            <a:pPr>
              <a:lnSpc>
                <a:spcPct val="80000"/>
              </a:lnSpc>
              <a:defRPr/>
            </a:pPr>
            <a:r>
              <a:rPr lang="en-US" sz="1100" b="1" dirty="0">
                <a:latin typeface="Arial" pitchFamily="34" charset="0"/>
                <a:ea typeface="ヒラギノ角ゴ Pro W3"/>
                <a:cs typeface="ヒラギノ角ゴ Pro W3"/>
              </a:rPr>
              <a:t>Reference:</a:t>
            </a:r>
          </a:p>
          <a:p>
            <a:pPr marL="0" lvl="1" indent="0">
              <a:spcBef>
                <a:spcPts val="378"/>
              </a:spcBef>
              <a:buFontTx/>
              <a:buNone/>
              <a:defRPr/>
            </a:pPr>
            <a:r>
              <a:rPr lang="en-US" sz="1100" dirty="0" err="1">
                <a:latin typeface="Arial" pitchFamily="34" charset="0"/>
                <a:ea typeface="ヒラギノ角ゴ Pro W3"/>
              </a:rPr>
              <a:t>Siris</a:t>
            </a:r>
            <a:r>
              <a:rPr lang="en-US" sz="1100" dirty="0">
                <a:latin typeface="Arial" pitchFamily="34" charset="0"/>
                <a:ea typeface="ヒラギノ角ゴ Pro W3"/>
              </a:rPr>
              <a:t> ES, Harris ST, Rosen CJ, et al. </a:t>
            </a:r>
            <a:r>
              <a:rPr lang="en-CA" sz="1100" dirty="0">
                <a:latin typeface="Arial" pitchFamily="34" charset="0"/>
                <a:ea typeface="ヒラギノ角ゴ Pro W3"/>
              </a:rPr>
              <a:t>Adherence to bisphosphonate therapy and fracture rates in osteoporotic women: relationship to vertebral and nonvertebral fractures from 2 US claims databases. </a:t>
            </a:r>
            <a:r>
              <a:rPr lang="en-US" sz="1100" dirty="0">
                <a:latin typeface="Arial" pitchFamily="34" charset="0"/>
                <a:ea typeface="ヒラギノ角ゴ Pro W3"/>
              </a:rPr>
              <a:t>Mayo Clin Proc. 2006;81:1013-1022.</a:t>
            </a:r>
            <a:endParaRPr lang="en-CA" sz="1100" dirty="0">
              <a:latin typeface="Arial" pitchFamily="34" charset="0"/>
              <a:ea typeface="ヒラギノ角ゴ Pro W3"/>
            </a:endParaRPr>
          </a:p>
          <a:p>
            <a:pPr>
              <a:defRPr/>
            </a:pPr>
            <a:endParaRPr lang="en-CA" sz="1100" dirty="0">
              <a:latin typeface="Arial" pitchFamily="34" charset="0"/>
              <a:ea typeface="ヒラギノ角ゴ Pro W3"/>
            </a:endParaRP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388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sz="1200" b="1" dirty="0">
                <a:latin typeface="Arial" pitchFamily="34" charset="0"/>
                <a:cs typeface="Arial" panose="020B0604020202020204" pitchFamily="34" charset="0"/>
              </a:rPr>
              <a:t>Key Points:</a:t>
            </a:r>
          </a:p>
          <a:p>
            <a:pPr marL="174708" indent="-174708" defTabSz="931774">
              <a:buFont typeface="Arial" panose="020B0604020202020204" pitchFamily="34" charset="0"/>
              <a:buChar char="•"/>
              <a:defRPr/>
            </a:pPr>
            <a:r>
              <a:rPr lang="en-CA" sz="1200" dirty="0">
                <a:latin typeface="Arial" pitchFamily="34" charset="0"/>
                <a:cs typeface="Arial" panose="020B0604020202020204" pitchFamily="34" charset="0"/>
              </a:rPr>
              <a:t>Post-menopausal osteoporotic women currently on treatment completed surveys intended to measure the incidence and prevalence of GI problems; the associations between GI problems and medication adherence, discontinuation or switching; the impact of GI problems on quality of life, treatment satisfaction and healthcare resource utilization; and to estimate the proportion of participants with inadequately controlled osteoporosis. </a:t>
            </a:r>
          </a:p>
          <a:p>
            <a:pPr defTabSz="931774">
              <a:defRPr/>
            </a:pPr>
            <a:endParaRPr lang="en-CA" sz="1200" b="1" u="sng" dirty="0">
              <a:latin typeface="Arial" panose="020B0604020202020204" pitchFamily="34" charset="0"/>
              <a:cs typeface="Arial" panose="020B0604020202020204" pitchFamily="34" charset="0"/>
            </a:endParaRPr>
          </a:p>
          <a:p>
            <a:pPr defTabSz="931774">
              <a:defRPr/>
            </a:pPr>
            <a:r>
              <a:rPr lang="en-CA" sz="1200" b="1" dirty="0">
                <a:latin typeface="Arial" panose="020B0604020202020204" pitchFamily="34" charset="0"/>
                <a:cs typeface="Arial" panose="020B0604020202020204" pitchFamily="34" charset="0"/>
              </a:rPr>
              <a:t>Results</a:t>
            </a:r>
          </a:p>
          <a:p>
            <a:pPr marL="174708" indent="-174708" defTabSz="931774">
              <a:buFont typeface="Arial" panose="020B0604020202020204" pitchFamily="34" charset="0"/>
              <a:buChar char="•"/>
              <a:defRPr/>
            </a:pPr>
            <a:r>
              <a:rPr lang="en-CA" sz="1200" dirty="0">
                <a:latin typeface="Arial" panose="020B0604020202020204" pitchFamily="34" charset="0"/>
                <a:cs typeface="Arial" panose="020B0604020202020204" pitchFamily="34" charset="0"/>
              </a:rPr>
              <a:t>Patients with GI problems reported lower medication adherence than those without GI problems, with ADEOS scores of 18.6 and 19.1 respectively (R20 indicates adherence). </a:t>
            </a:r>
          </a:p>
          <a:p>
            <a:pPr marL="174708" indent="-174708" defTabSz="931774">
              <a:buFont typeface="Arial" panose="020B0604020202020204" pitchFamily="34" charset="0"/>
              <a:buChar char="•"/>
              <a:defRPr/>
            </a:pPr>
            <a:r>
              <a:rPr lang="en-CA" sz="1200" dirty="0">
                <a:latin typeface="Arial" panose="020B0604020202020204" pitchFamily="34" charset="0"/>
                <a:cs typeface="Arial" panose="020B0604020202020204" pitchFamily="34" charset="0"/>
              </a:rPr>
              <a:t>Patients with GI problems also reported lower quality of life than those without GI problems, with EQ-5D summary scores of 71 and 77.3 respectively (score of 100 indicating the highest quality of life). </a:t>
            </a:r>
          </a:p>
          <a:p>
            <a:pPr marL="174708" indent="-174708" defTabSz="931774">
              <a:buFont typeface="Arial" panose="020B0604020202020204" pitchFamily="34" charset="0"/>
              <a:buChar char="•"/>
              <a:defRPr/>
            </a:pPr>
            <a:r>
              <a:rPr lang="en-CA" sz="1200" dirty="0">
                <a:latin typeface="Arial" panose="020B0604020202020204" pitchFamily="34" charset="0"/>
                <a:cs typeface="Arial" panose="020B0604020202020204" pitchFamily="34" charset="0"/>
              </a:rPr>
              <a:t>Patients with GI problems reported lower treatment satisfaction than those without GI problems, with OPSAT-Q scores of 78.6 and 84.6 respectively (score of 100 indicating highest treatment satisfaction).</a:t>
            </a:r>
          </a:p>
          <a:p>
            <a:pPr marL="174708" indent="-174708" defTabSz="931774">
              <a:buFont typeface="Arial" panose="020B0604020202020204" pitchFamily="34" charset="0"/>
              <a:buChar char="•"/>
              <a:defRPr/>
            </a:pPr>
            <a:r>
              <a:rPr lang="en-CA" sz="1200" dirty="0">
                <a:latin typeface="Arial" panose="020B0604020202020204" pitchFamily="34" charset="0"/>
                <a:cs typeface="Arial" panose="020B0604020202020204" pitchFamily="34" charset="0"/>
              </a:rPr>
              <a:t>Two-thirds of patients with fractures in the past three months utilized the emergency room, indicating high healthcare resource use.</a:t>
            </a:r>
          </a:p>
          <a:p>
            <a:pPr marL="174708" indent="-174708" defTabSz="931774">
              <a:buFont typeface="Arial" panose="020B0604020202020204" pitchFamily="34" charset="0"/>
              <a:buChar char="•"/>
              <a:defRPr/>
            </a:pPr>
            <a:endParaRPr lang="en-CA" sz="1200" dirty="0">
              <a:latin typeface="Arial" panose="020B0604020202020204" pitchFamily="34" charset="0"/>
              <a:cs typeface="Arial" panose="020B0604020202020204" pitchFamily="34" charset="0"/>
            </a:endParaRPr>
          </a:p>
          <a:p>
            <a:pPr defTabSz="931774">
              <a:defRPr/>
            </a:pPr>
            <a:r>
              <a:rPr lang="en-CA" sz="1200" b="1" dirty="0">
                <a:latin typeface="Arial" panose="020B0604020202020204" pitchFamily="34" charset="0"/>
                <a:cs typeface="Arial" panose="020B0604020202020204" pitchFamily="34" charset="0"/>
              </a:rPr>
              <a:t>Reference:</a:t>
            </a:r>
          </a:p>
          <a:p>
            <a:pPr defTabSz="931774">
              <a:defRPr/>
            </a:pPr>
            <a:r>
              <a:rPr lang="en-US" sz="1200" dirty="0">
                <a:latin typeface="Arial" panose="020B0604020202020204" pitchFamily="34" charset="0"/>
                <a:cs typeface="Arial" panose="020B0604020202020204" pitchFamily="34" charset="0"/>
              </a:rPr>
              <a:t>Adachi J, et al. </a:t>
            </a:r>
            <a:r>
              <a:rPr lang="en-CA" sz="1200" dirty="0">
                <a:latin typeface="Arial" panose="020B0604020202020204" pitchFamily="34" charset="0"/>
                <a:cs typeface="Arial" panose="020B0604020202020204" pitchFamily="34" charset="0"/>
              </a:rPr>
              <a:t>Gastrointestinal issues and osteoporosis treatment: the medication use patterns, treatment satisfaction, and inadequate control of osteoporosis study (MUSIC-OS). </a:t>
            </a:r>
            <a:r>
              <a:rPr lang="en-US" sz="1200" dirty="0">
                <a:latin typeface="Arial" panose="020B0604020202020204" pitchFamily="34" charset="0"/>
                <a:cs typeface="Arial" panose="020B0604020202020204" pitchFamily="34" charset="0"/>
              </a:rPr>
              <a:t>ECTS. 2014;PP303.</a:t>
            </a:r>
            <a:endParaRPr lang="en-CA" sz="1200" dirty="0">
              <a:latin typeface="Arial" panose="020B0604020202020204" pitchFamily="34" charset="0"/>
              <a:cs typeface="Arial" panose="020B0604020202020204" pitchFamily="34" charset="0"/>
            </a:endParaRPr>
          </a:p>
          <a:p>
            <a:pPr defTabSz="931774">
              <a:defRPr/>
            </a:pPr>
            <a:endParaRPr lang="en-CA"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891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849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CA" sz="1100" b="1" dirty="0"/>
              <a:t>Key Points:</a:t>
            </a:r>
          </a:p>
          <a:p>
            <a:pPr>
              <a:lnSpc>
                <a:spcPct val="80000"/>
              </a:lnSpc>
              <a:buFont typeface="Arial" pitchFamily="34" charset="0"/>
              <a:buChar char="•"/>
            </a:pPr>
            <a:r>
              <a:rPr lang="en-CA" sz="1100" dirty="0"/>
              <a:t> Study involved written questionnaires from prescribers treating patients with postmenopausal osteoporosis (PMO) comparing the questionnaire responses to pharmacy claims of these prescribers’ patients’ refill patterns</a:t>
            </a:r>
            <a:r>
              <a:rPr lang="en-CA" sz="1100" baseline="30000" dirty="0"/>
              <a:t>1</a:t>
            </a:r>
          </a:p>
          <a:p>
            <a:pPr>
              <a:lnSpc>
                <a:spcPct val="80000"/>
              </a:lnSpc>
              <a:buFontTx/>
              <a:buChar char="•"/>
            </a:pPr>
            <a:r>
              <a:rPr lang="en-CA" sz="1100" dirty="0"/>
              <a:t> Approximately 2000 physicians from a large US health plan were faxed or mailed a survey; 412 responded</a:t>
            </a:r>
          </a:p>
          <a:p>
            <a:pPr>
              <a:lnSpc>
                <a:spcPct val="80000"/>
              </a:lnSpc>
              <a:buFontTx/>
              <a:buChar char="•"/>
            </a:pPr>
            <a:r>
              <a:rPr lang="en-CA" sz="1100" dirty="0"/>
              <a:t> Data from the physician survey were merged with administrative claims data of the participating physicians’ patients</a:t>
            </a:r>
            <a:r>
              <a:rPr lang="en-CA" sz="1100" baseline="30000" dirty="0"/>
              <a:t>1</a:t>
            </a:r>
          </a:p>
          <a:p>
            <a:pPr>
              <a:lnSpc>
                <a:spcPct val="80000"/>
              </a:lnSpc>
              <a:buFont typeface="Arial" pitchFamily="34" charset="0"/>
              <a:buChar char="•"/>
            </a:pPr>
            <a:r>
              <a:rPr lang="en-CA" sz="1100" b="1" dirty="0"/>
              <a:t> </a:t>
            </a:r>
            <a:r>
              <a:rPr lang="en-CA" sz="1100" dirty="0"/>
              <a:t>Key Findings</a:t>
            </a:r>
            <a:r>
              <a:rPr lang="en-CA" sz="1100" baseline="30000" dirty="0"/>
              <a:t>1</a:t>
            </a:r>
            <a:r>
              <a:rPr lang="en-CA" sz="1100" dirty="0"/>
              <a:t>:</a:t>
            </a:r>
          </a:p>
          <a:p>
            <a:pPr lvl="1">
              <a:lnSpc>
                <a:spcPct val="80000"/>
              </a:lnSpc>
              <a:buFont typeface="Arial" pitchFamily="34" charset="0"/>
              <a:buChar char="-"/>
            </a:pPr>
            <a:r>
              <a:rPr lang="en-CA" sz="1100" dirty="0"/>
              <a:t>There is a significant difference between the physician’s perception of adherence and the claims-based data on adherence as shown in this figure</a:t>
            </a:r>
            <a:r>
              <a:rPr lang="en-CA" sz="1100" baseline="30000" dirty="0"/>
              <a:t>1</a:t>
            </a:r>
          </a:p>
          <a:p>
            <a:pPr lvl="1">
              <a:lnSpc>
                <a:spcPct val="80000"/>
              </a:lnSpc>
              <a:buFont typeface="Arial" pitchFamily="34" charset="0"/>
              <a:buChar char="-"/>
            </a:pPr>
            <a:r>
              <a:rPr lang="en-CA" sz="1100" dirty="0"/>
              <a:t>Physicians believe that the greatest barriers to nonadherence in their patients are side effects and affordability </a:t>
            </a:r>
          </a:p>
          <a:p>
            <a:pPr lvl="1">
              <a:lnSpc>
                <a:spcPct val="80000"/>
              </a:lnSpc>
              <a:buFont typeface="Arial" pitchFamily="34" charset="0"/>
              <a:buChar char="-"/>
            </a:pPr>
            <a:r>
              <a:rPr lang="en-CA" sz="1100" dirty="0"/>
              <a:t>Main reasons for staying on medications include: fear of fracture, belief that therapy is working, involvement of patients in their treatment decisions </a:t>
            </a:r>
          </a:p>
          <a:p>
            <a:pPr lvl="1">
              <a:lnSpc>
                <a:spcPct val="80000"/>
              </a:lnSpc>
              <a:buFont typeface="Arial" pitchFamily="34" charset="0"/>
              <a:buChar char="-"/>
            </a:pPr>
            <a:r>
              <a:rPr lang="en-CA" sz="1100" dirty="0"/>
              <a:t>To examine differences across medication class, a weighted proportion of patient adherence was calculated that ensured physicians were accounted for equally, such that physicians with more patients were not valued more than physicians with fewer patients</a:t>
            </a:r>
          </a:p>
          <a:p>
            <a:pPr lvl="0">
              <a:lnSpc>
                <a:spcPct val="80000"/>
              </a:lnSpc>
              <a:buFont typeface="Arial" pitchFamily="34" charset="0"/>
              <a:buChar char="•"/>
            </a:pPr>
            <a:r>
              <a:rPr lang="en-CA" sz="1100" b="1" dirty="0"/>
              <a:t> </a:t>
            </a:r>
            <a:r>
              <a:rPr lang="en-CA" sz="1100" dirty="0"/>
              <a:t>Additional information on adherence:</a:t>
            </a:r>
          </a:p>
          <a:p>
            <a:pPr lvl="1">
              <a:lnSpc>
                <a:spcPct val="80000"/>
              </a:lnSpc>
              <a:buFont typeface="Arial" pitchFamily="34" charset="0"/>
              <a:buChar char="-"/>
            </a:pPr>
            <a:r>
              <a:rPr lang="en-CA" sz="1100" dirty="0"/>
              <a:t>Burden AM et al. used Ontario Drug Benefit pharmacy claims to identify residents aged ≥ 66 years who initiated oral bisphosphonate therapy between April 1996 and March 2009</a:t>
            </a:r>
            <a:r>
              <a:rPr lang="en-CA" sz="1100" baseline="30000" dirty="0"/>
              <a:t>2</a:t>
            </a:r>
            <a:r>
              <a:rPr lang="en-CA" sz="1100" dirty="0"/>
              <a:t> </a:t>
            </a:r>
          </a:p>
          <a:p>
            <a:pPr lvl="1">
              <a:lnSpc>
                <a:spcPct val="80000"/>
              </a:lnSpc>
              <a:buFont typeface="Arial" pitchFamily="34" charset="0"/>
              <a:buChar char="-"/>
            </a:pPr>
            <a:r>
              <a:rPr lang="en-CA" sz="1100" dirty="0"/>
              <a:t>The study examined bisphosphonate prescribing, persistence and cumulative exposure among seniors in Ontario, Canada</a:t>
            </a:r>
          </a:p>
          <a:p>
            <a:pPr lvl="1">
              <a:lnSpc>
                <a:spcPct val="80000"/>
              </a:lnSpc>
              <a:buFont typeface="Arial" pitchFamily="34" charset="0"/>
              <a:buChar char="-"/>
            </a:pPr>
            <a:r>
              <a:rPr lang="en-CA" sz="1100" dirty="0"/>
              <a:t> The main findings of this study were:</a:t>
            </a:r>
          </a:p>
          <a:p>
            <a:pPr lvl="2">
              <a:lnSpc>
                <a:spcPct val="80000"/>
              </a:lnSpc>
              <a:buFont typeface="Courier New" pitchFamily="49" charset="0"/>
              <a:buChar char="o"/>
            </a:pPr>
            <a:r>
              <a:rPr lang="en-CA" sz="1100" dirty="0">
                <a:ea typeface="ヒラギノ角ゴ Pro W3" charset="-128"/>
                <a:cs typeface="ヒラギノ角ゴ Pro W3" charset="-128"/>
              </a:rPr>
              <a:t>Persistence with therapy declined from 63% at 1 year to 46% at 2 years and 12% at 9 years</a:t>
            </a:r>
          </a:p>
          <a:p>
            <a:pPr lvl="2">
              <a:lnSpc>
                <a:spcPct val="80000"/>
              </a:lnSpc>
              <a:buFont typeface="Courier New" pitchFamily="49" charset="0"/>
              <a:buChar char="o"/>
            </a:pPr>
            <a:r>
              <a:rPr lang="en-CA" sz="1100" dirty="0">
                <a:ea typeface="ヒラギノ角ゴ Pro W3" charset="-128"/>
                <a:cs typeface="ヒラギノ角ゴ Pro W3" charset="-128"/>
              </a:rPr>
              <a:t>Among those with at least 5 years of follow-up (n = 213,029), 61% had one or more extended gaps in bisphosphonate therapy</a:t>
            </a:r>
          </a:p>
          <a:p>
            <a:pPr lvl="2">
              <a:lnSpc>
                <a:spcPct val="80000"/>
              </a:lnSpc>
              <a:buFont typeface="Courier New" pitchFamily="49" charset="0"/>
              <a:buChar char="o"/>
            </a:pPr>
            <a:r>
              <a:rPr lang="en-CA" sz="1100" dirty="0">
                <a:ea typeface="ヒラギノ角ゴ Pro W3" charset="-128"/>
                <a:cs typeface="ヒラギノ角ゴ Pro W3" charset="-128"/>
              </a:rPr>
              <a:t>Overall, 10% of patients filled only a single prescription, 37% switched to a different bisphosphonate and the median exposure was 2.2 </a:t>
            </a:r>
            <a:r>
              <a:rPr lang="en-CA" sz="1100" dirty="0" err="1">
                <a:ea typeface="ヒラギノ角ゴ Pro W3" charset="-128"/>
                <a:cs typeface="ヒラギノ角ゴ Pro W3" charset="-128"/>
              </a:rPr>
              <a:t>yrs</a:t>
            </a:r>
            <a:endParaRPr lang="en-CA" sz="1100" dirty="0">
              <a:ea typeface="ヒラギノ角ゴ Pro W3" charset="-128"/>
              <a:cs typeface="ヒラギノ角ゴ Pro W3" charset="-128"/>
            </a:endParaRPr>
          </a:p>
          <a:p>
            <a:pPr lvl="2">
              <a:lnSpc>
                <a:spcPct val="80000"/>
              </a:lnSpc>
              <a:buFont typeface="Courier New" pitchFamily="49" charset="0"/>
              <a:buChar char="o"/>
            </a:pPr>
            <a:r>
              <a:rPr lang="en-US" sz="1100" dirty="0"/>
              <a:t>Less than 25% of patients adhere to their therapy for more than 1 year</a:t>
            </a:r>
            <a:r>
              <a:rPr lang="en-US" sz="1100" baseline="30000" dirty="0"/>
              <a:t>3</a:t>
            </a:r>
          </a:p>
          <a:p>
            <a:pPr>
              <a:lnSpc>
                <a:spcPct val="80000"/>
              </a:lnSpc>
              <a:buFont typeface="Arial" pitchFamily="34" charset="0"/>
              <a:buChar char="•"/>
            </a:pPr>
            <a:r>
              <a:rPr lang="en-US" sz="1100" baseline="30000" dirty="0"/>
              <a:t> </a:t>
            </a:r>
            <a:r>
              <a:rPr lang="en-US" sz="1100" dirty="0"/>
              <a:t>Factors affecting adherence</a:t>
            </a:r>
            <a:r>
              <a:rPr lang="en-US" sz="1100" baseline="30000" dirty="0"/>
              <a:t>4,5 </a:t>
            </a:r>
            <a:r>
              <a:rPr lang="en-US" sz="1100" dirty="0"/>
              <a:t>include s</a:t>
            </a:r>
            <a:r>
              <a:rPr lang="en-CA" sz="1100" dirty="0"/>
              <a:t>ide effects, safety concerns, health problems, lack of results, lack of motivation, cost, inconvenient dosing or it’s withdrawn by others</a:t>
            </a:r>
          </a:p>
          <a:p>
            <a:pPr>
              <a:lnSpc>
                <a:spcPct val="80000"/>
              </a:lnSpc>
            </a:pPr>
            <a:endParaRPr lang="en-US" sz="1100" dirty="0"/>
          </a:p>
          <a:p>
            <a:pPr>
              <a:lnSpc>
                <a:spcPct val="80000"/>
              </a:lnSpc>
            </a:pPr>
            <a:r>
              <a:rPr lang="en-CA" sz="1100" b="1" dirty="0"/>
              <a:t>Reference:</a:t>
            </a:r>
          </a:p>
          <a:p>
            <a:pPr>
              <a:lnSpc>
                <a:spcPct val="80000"/>
              </a:lnSpc>
              <a:buFont typeface="Calibri" pitchFamily="34" charset="0"/>
              <a:buAutoNum type="arabicPeriod"/>
            </a:pPr>
            <a:r>
              <a:rPr lang="en-CA" sz="1100" dirty="0"/>
              <a:t> </a:t>
            </a:r>
            <a:r>
              <a:rPr lang="en-CA" sz="1100" dirty="0" err="1"/>
              <a:t>Copher</a:t>
            </a:r>
            <a:r>
              <a:rPr lang="en-CA" sz="1100" dirty="0"/>
              <a:t> R, </a:t>
            </a:r>
            <a:r>
              <a:rPr lang="en-US" sz="1100" dirty="0" err="1"/>
              <a:t>Buzinec</a:t>
            </a:r>
            <a:r>
              <a:rPr lang="en-US" sz="1100" dirty="0"/>
              <a:t> P, </a:t>
            </a:r>
            <a:r>
              <a:rPr lang="en-US" sz="1100" dirty="0" err="1"/>
              <a:t>Zarotsky</a:t>
            </a:r>
            <a:r>
              <a:rPr lang="en-US" sz="1100" dirty="0"/>
              <a:t> V, et al</a:t>
            </a:r>
            <a:r>
              <a:rPr lang="en-CA" sz="1100" dirty="0"/>
              <a:t>. Physician perception of patient adherence compared to patient adherence of osteoporosis medications from pharmacy claims. CMRO 2010; 26: 777-85.</a:t>
            </a:r>
          </a:p>
          <a:p>
            <a:pPr>
              <a:lnSpc>
                <a:spcPct val="80000"/>
              </a:lnSpc>
              <a:buFont typeface="Calibri" pitchFamily="34" charset="0"/>
              <a:buAutoNum type="arabicPeriod"/>
            </a:pPr>
            <a:r>
              <a:rPr lang="en-CA" sz="1100" dirty="0"/>
              <a:t> Burden AM, Paterson JM, Solomon DH, et al. Bisphosphonate prescribing, persistence and cumulative exposure in Ontario, Canada. </a:t>
            </a:r>
            <a:r>
              <a:rPr lang="en-CA" sz="1100" dirty="0" err="1"/>
              <a:t>Osteoporos</a:t>
            </a:r>
            <a:r>
              <a:rPr lang="en-CA" sz="1100" dirty="0"/>
              <a:t> Int 2012;23:1075-82.</a:t>
            </a:r>
          </a:p>
          <a:p>
            <a:pPr>
              <a:lnSpc>
                <a:spcPct val="80000"/>
              </a:lnSpc>
              <a:buFont typeface="Calibri" pitchFamily="34" charset="0"/>
              <a:buAutoNum type="arabicPeriod"/>
            </a:pPr>
            <a:r>
              <a:rPr lang="es-ES" sz="1100" dirty="0"/>
              <a:t> McCombs JS, </a:t>
            </a:r>
            <a:r>
              <a:rPr lang="es-ES" sz="1100" dirty="0" err="1"/>
              <a:t>Thiebaud</a:t>
            </a:r>
            <a:r>
              <a:rPr lang="es-ES" sz="1100" dirty="0"/>
              <a:t> P, </a:t>
            </a:r>
            <a:r>
              <a:rPr lang="es-ES" sz="1100" dirty="0" err="1"/>
              <a:t>McLaughlin</a:t>
            </a:r>
            <a:r>
              <a:rPr lang="es-ES" sz="1100" dirty="0"/>
              <a:t>-Miley C, et al. </a:t>
            </a:r>
            <a:r>
              <a:rPr lang="en-CA" sz="1100" dirty="0"/>
              <a:t>Compliance with drug therapies for the treatment and prevention of osteoporosis. </a:t>
            </a:r>
            <a:r>
              <a:rPr lang="es-ES" sz="1100" dirty="0" err="1"/>
              <a:t>Maturitas</a:t>
            </a:r>
            <a:r>
              <a:rPr lang="es-ES" sz="1100" dirty="0"/>
              <a:t> 2004;48:271-287.</a:t>
            </a:r>
          </a:p>
          <a:p>
            <a:pPr>
              <a:lnSpc>
                <a:spcPct val="70000"/>
              </a:lnSpc>
              <a:buFontTx/>
              <a:buAutoNum type="arabicPeriod"/>
            </a:pPr>
            <a:r>
              <a:rPr lang="es-ES" sz="1100" dirty="0"/>
              <a:t> Rossini M, Bianchi G, Di </a:t>
            </a:r>
            <a:r>
              <a:rPr lang="es-ES" sz="1100" dirty="0" err="1"/>
              <a:t>Munno</a:t>
            </a:r>
            <a:r>
              <a:rPr lang="es-ES" sz="1100" dirty="0"/>
              <a:t> O, et al. </a:t>
            </a:r>
            <a:r>
              <a:rPr lang="en-US" sz="1100" dirty="0"/>
              <a:t>Determinants of adherence to osteoporosis treatment in clinical practice. </a:t>
            </a:r>
            <a:r>
              <a:rPr lang="es-ES" sz="1100" dirty="0" err="1"/>
              <a:t>Osteoporos</a:t>
            </a:r>
            <a:r>
              <a:rPr lang="es-ES" sz="1100" dirty="0"/>
              <a:t> </a:t>
            </a:r>
            <a:r>
              <a:rPr lang="es-ES" sz="1100" dirty="0" err="1"/>
              <a:t>Int</a:t>
            </a:r>
            <a:r>
              <a:rPr lang="es-ES" sz="1100" dirty="0"/>
              <a:t> 2006;17:914-921.    </a:t>
            </a:r>
          </a:p>
          <a:p>
            <a:pPr>
              <a:lnSpc>
                <a:spcPct val="70000"/>
              </a:lnSpc>
              <a:buFontTx/>
              <a:buAutoNum type="arabicPeriod"/>
            </a:pPr>
            <a:r>
              <a:rPr lang="es-ES" sz="1100" dirty="0"/>
              <a:t> </a:t>
            </a:r>
            <a:r>
              <a:rPr lang="es-ES" sz="1100" dirty="0" err="1"/>
              <a:t>Payer</a:t>
            </a:r>
            <a:r>
              <a:rPr lang="es-ES" sz="1100" dirty="0"/>
              <a:t> J, </a:t>
            </a:r>
            <a:r>
              <a:rPr lang="es-ES" sz="1100" dirty="0" err="1"/>
              <a:t>Killinger</a:t>
            </a:r>
            <a:r>
              <a:rPr lang="es-ES" sz="1100" dirty="0"/>
              <a:t> Z, </a:t>
            </a:r>
            <a:r>
              <a:rPr lang="es-ES" sz="1100" dirty="0" err="1"/>
              <a:t>Sulkova</a:t>
            </a:r>
            <a:r>
              <a:rPr lang="es-ES" sz="1100" dirty="0"/>
              <a:t> I, et al. </a:t>
            </a:r>
            <a:r>
              <a:rPr lang="en-US" sz="1100" dirty="0"/>
              <a:t>Therapeutic adherence to bisphosphonates. </a:t>
            </a:r>
            <a:r>
              <a:rPr lang="es-ES" sz="1100" dirty="0" err="1"/>
              <a:t>Biomed</a:t>
            </a:r>
            <a:r>
              <a:rPr lang="es-ES" sz="1100" dirty="0"/>
              <a:t> </a:t>
            </a:r>
            <a:r>
              <a:rPr lang="es-ES" sz="1100" dirty="0" err="1"/>
              <a:t>Pharmacother</a:t>
            </a:r>
            <a:r>
              <a:rPr lang="es-ES" sz="1100" dirty="0"/>
              <a:t> 2007;61:191-193.</a:t>
            </a:r>
          </a:p>
          <a:p>
            <a:pPr>
              <a:lnSpc>
                <a:spcPct val="70000"/>
              </a:lnSpc>
              <a:buFontTx/>
              <a:buAutoNum type="arabicPeriod"/>
            </a:pPr>
            <a:endParaRPr lang="es-ES" sz="1100" dirty="0"/>
          </a:p>
          <a:p>
            <a:pPr>
              <a:lnSpc>
                <a:spcPct val="70000"/>
              </a:lnSpc>
              <a:buFontTx/>
              <a:buAutoNum type="arabicPeriod"/>
            </a:pPr>
            <a:endParaRPr lang="es-ES" sz="1100" dirty="0"/>
          </a:p>
          <a:p>
            <a:endParaRPr lang="en-CA" sz="11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23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3520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790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3627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939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413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McClung, M.R. (2016). </a:t>
            </a:r>
            <a:r>
              <a:rPr lang="en-CA" i="1" dirty="0" err="1"/>
              <a:t>Osteoporos</a:t>
            </a:r>
            <a:r>
              <a:rPr lang="en-CA" i="1" dirty="0"/>
              <a:t> Int.,</a:t>
            </a:r>
            <a:r>
              <a:rPr lang="en-US" dirty="0"/>
              <a:t> 27(5):1677-82.</a:t>
            </a:r>
            <a:r>
              <a:rPr lang="en-CA" i="1" dirty="0"/>
              <a:t> </a:t>
            </a:r>
            <a:r>
              <a:rPr lang="en-CA" dirty="0"/>
              <a:t>DOI: 10.1007/s00198-016-3553-3</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469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7437" indent="-227437">
              <a:lnSpc>
                <a:spcPct val="90000"/>
              </a:lnSpc>
              <a:buFontTx/>
              <a:buChar char="•"/>
            </a:pPr>
            <a:r>
              <a:rPr lang="en-US" sz="1100" dirty="0">
                <a:cs typeface="Arial" pitchFamily="34" charset="0"/>
              </a:rPr>
              <a:t>The objective of this analysis is to characterize the effects of discontinuation of denosumab therapy on bone remodeling based on bone histology, bone </a:t>
            </a:r>
            <a:r>
              <a:rPr lang="en-US" sz="1100" dirty="0" err="1">
                <a:cs typeface="Arial" pitchFamily="34" charset="0"/>
              </a:rPr>
              <a:t>histomorphometry</a:t>
            </a:r>
            <a:r>
              <a:rPr lang="en-US" sz="1100" dirty="0">
                <a:cs typeface="Arial" pitchFamily="34" charset="0"/>
              </a:rPr>
              <a:t> , and biochemical markers of bone turnover in postmenopausal women with low bone mass or osteoporosis who were previously treated with denosumab.</a:t>
            </a:r>
            <a:r>
              <a:rPr lang="en-US" sz="1100" baseline="30000" dirty="0">
                <a:cs typeface="Arial" pitchFamily="34" charset="0"/>
              </a:rPr>
              <a:t>1</a:t>
            </a:r>
          </a:p>
          <a:p>
            <a:pPr marL="227437" indent="-227437">
              <a:lnSpc>
                <a:spcPct val="90000"/>
              </a:lnSpc>
              <a:buFontTx/>
              <a:buChar char="•"/>
            </a:pPr>
            <a:r>
              <a:rPr lang="en-US" sz="1100" dirty="0">
                <a:cs typeface="Arial" pitchFamily="34" charset="0"/>
              </a:rPr>
              <a:t>Fifteen patients who had previously completed one of two 12-month clinical trials (10 from 179 study and 5 from Determining Efficacy: Comparison of Initiating Denosumab versus Alendronate [DECIDE]) who had no osteoporosis therapy for 12–36 months since trial completion were included. Within 34 days of enrollment, tetracycline cycles were administered twice followed by bone biopsy.</a:t>
            </a:r>
            <a:r>
              <a:rPr lang="en-US" sz="1100" baseline="30000" dirty="0">
                <a:cs typeface="Arial" pitchFamily="34" charset="0"/>
              </a:rPr>
              <a:t>1</a:t>
            </a:r>
          </a:p>
          <a:p>
            <a:pPr marL="568660" lvl="1" indent="-227464">
              <a:lnSpc>
                <a:spcPct val="90000"/>
              </a:lnSpc>
              <a:buFont typeface="Arial" pitchFamily="34" charset="0"/>
              <a:buChar char="–"/>
            </a:pPr>
            <a:r>
              <a:rPr lang="en-US" sz="1100" dirty="0">
                <a:cs typeface="Arial" pitchFamily="34" charset="0"/>
              </a:rPr>
              <a:t>Patients enrolled in the 179 study received either denosumab 60 mg Q6M, alendronate </a:t>
            </a:r>
            <a:br>
              <a:rPr lang="en-US" sz="1100" dirty="0">
                <a:cs typeface="Arial" pitchFamily="34" charset="0"/>
              </a:rPr>
            </a:br>
            <a:r>
              <a:rPr lang="en-US" sz="1100" dirty="0">
                <a:cs typeface="Arial" pitchFamily="34" charset="0"/>
              </a:rPr>
              <a:t>70 mg QW, or placebo.</a:t>
            </a:r>
            <a:r>
              <a:rPr lang="en-US" sz="1100" baseline="30000" dirty="0">
                <a:cs typeface="Arial" pitchFamily="34" charset="0"/>
              </a:rPr>
              <a:t>1,2</a:t>
            </a:r>
            <a:endParaRPr lang="en-US" sz="1100" dirty="0">
              <a:cs typeface="Arial" pitchFamily="34" charset="0"/>
            </a:endParaRPr>
          </a:p>
          <a:p>
            <a:pPr marL="568660" lvl="1" indent="-227464">
              <a:lnSpc>
                <a:spcPct val="90000"/>
              </a:lnSpc>
              <a:buFont typeface="Arial" pitchFamily="34" charset="0"/>
              <a:buChar char="–"/>
            </a:pPr>
            <a:r>
              <a:rPr lang="en-US" sz="1100" dirty="0">
                <a:cs typeface="Arial" pitchFamily="34" charset="0"/>
              </a:rPr>
              <a:t>Patients enrolled in the DECIDE study received either denosumab 60 mg Q6M or alendronate 70 mg QW.</a:t>
            </a:r>
            <a:r>
              <a:rPr lang="en-US" sz="1100" baseline="30000" dirty="0">
                <a:cs typeface="Arial" pitchFamily="34" charset="0"/>
              </a:rPr>
              <a:t> 1,3</a:t>
            </a:r>
            <a:endParaRPr lang="en-US" sz="1100" dirty="0">
              <a:cs typeface="Arial" pitchFamily="34" charset="0"/>
            </a:endParaRPr>
          </a:p>
          <a:p>
            <a:pPr marL="230597" indent="-230597">
              <a:lnSpc>
                <a:spcPct val="90000"/>
              </a:lnSpc>
              <a:buFontTx/>
              <a:buAutoNum type="arabicPeriod"/>
            </a:pPr>
            <a:endParaRPr lang="en-US" sz="1100" dirty="0">
              <a:cs typeface="Arial" pitchFamily="34" charset="0"/>
            </a:endParaRPr>
          </a:p>
          <a:p>
            <a:pPr marL="230597" indent="-230597">
              <a:lnSpc>
                <a:spcPct val="90000"/>
              </a:lnSpc>
              <a:buFontTx/>
              <a:buAutoNum type="arabicPeriod"/>
            </a:pPr>
            <a:r>
              <a:rPr lang="en-US" sz="1100" dirty="0">
                <a:cs typeface="Arial" pitchFamily="34" charset="0"/>
              </a:rPr>
              <a:t>Brown JP, Dempster DW, Ding B,  et al. Bone remodeling in postmenopausal women who discontinued denosumab treatment: off-treatment biopsy study</a:t>
            </a:r>
            <a:r>
              <a:rPr lang="en-US" sz="1100" i="1" dirty="0">
                <a:cs typeface="Arial" pitchFamily="34" charset="0"/>
              </a:rPr>
              <a:t>. J Bone Miner Res</a:t>
            </a:r>
            <a:r>
              <a:rPr lang="en-US" sz="1100" dirty="0">
                <a:cs typeface="Arial" pitchFamily="34" charset="0"/>
              </a:rPr>
              <a:t>. 2011;26:2737-2744.</a:t>
            </a:r>
          </a:p>
          <a:p>
            <a:pPr marL="227437" indent="-227437">
              <a:lnSpc>
                <a:spcPct val="90000"/>
              </a:lnSpc>
              <a:spcBef>
                <a:spcPct val="0"/>
              </a:spcBef>
              <a:buFontTx/>
              <a:buAutoNum type="arabicPeriod"/>
            </a:pPr>
            <a:r>
              <a:rPr lang="en-US" sz="1100" dirty="0">
                <a:cs typeface="Arial" pitchFamily="34" charset="0"/>
              </a:rPr>
              <a:t>Seeman E, Delmas PD, Hanley DA, et al. Microarchitectural deterioration of cortical and trabecular bone: differing effects of denosumab and alendronate</a:t>
            </a:r>
            <a:r>
              <a:rPr lang="en-US" sz="1100" i="1" dirty="0">
                <a:cs typeface="Arial" pitchFamily="34" charset="0"/>
              </a:rPr>
              <a:t>. J Bone Miner Res</a:t>
            </a:r>
            <a:r>
              <a:rPr lang="en-US" sz="1100" dirty="0">
                <a:cs typeface="Arial" pitchFamily="34" charset="0"/>
              </a:rPr>
              <a:t>. 2010;25:1886-1894.</a:t>
            </a:r>
          </a:p>
          <a:p>
            <a:pPr marL="227437" indent="-227437">
              <a:lnSpc>
                <a:spcPct val="90000"/>
              </a:lnSpc>
              <a:spcBef>
                <a:spcPct val="0"/>
              </a:spcBef>
              <a:buFontTx/>
              <a:buAutoNum type="arabicPeriod"/>
            </a:pPr>
            <a:r>
              <a:rPr lang="en-US" sz="1100" dirty="0">
                <a:cs typeface="Arial" pitchFamily="34" charset="0"/>
              </a:rPr>
              <a:t>Brown JP, Prince RL, Deal C, et al. Comparison of the effect of denosumab and alendronate on BMD and biochemical markers of bone turnover in postmenopausal women with low bone mass: a randomized, blinded, phase 3 trial</a:t>
            </a:r>
            <a:r>
              <a:rPr lang="en-US" sz="1100" i="1" dirty="0">
                <a:cs typeface="Arial" pitchFamily="34" charset="0"/>
              </a:rPr>
              <a:t>. J Bone Miner Res</a:t>
            </a:r>
            <a:r>
              <a:rPr lang="en-US" sz="1100" dirty="0">
                <a:cs typeface="Arial" pitchFamily="34" charset="0"/>
              </a:rPr>
              <a:t>. 2009;24:153-161.</a:t>
            </a:r>
          </a:p>
          <a:p>
            <a:endParaRPr lang="en-CA" sz="1100" dirty="0"/>
          </a:p>
          <a:p>
            <a:endParaRPr lang="en-CA" sz="11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5709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100" dirty="0"/>
          </a:p>
          <a:p>
            <a:r>
              <a:rPr lang="en-CA" sz="1200" b="1" i="0" kern="1200" dirty="0" err="1">
                <a:solidFill>
                  <a:schemeClr val="tx1"/>
                </a:solidFill>
                <a:effectLst/>
                <a:latin typeface="+mn-lt"/>
                <a:ea typeface="+mn-ea"/>
                <a:cs typeface="+mn-cs"/>
              </a:rPr>
              <a:t>bstract</a:t>
            </a:r>
            <a:endParaRPr lang="en-CA" sz="1200" b="1"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a </a:t>
            </a:r>
            <a:r>
              <a:rPr lang="en-CA" sz="1200" b="0" i="0" kern="1200" dirty="0" err="1">
                <a:solidFill>
                  <a:schemeClr val="tx1"/>
                </a:solidFill>
                <a:effectLst/>
                <a:latin typeface="+mn-lt"/>
                <a:ea typeface="+mn-ea"/>
                <a:cs typeface="+mn-cs"/>
              </a:rPr>
              <a:t>substudy</a:t>
            </a:r>
            <a:r>
              <a:rPr lang="en-CA" sz="1200" b="0" i="0" kern="1200" dirty="0">
                <a:solidFill>
                  <a:schemeClr val="tx1"/>
                </a:solidFill>
                <a:effectLst/>
                <a:latin typeface="+mn-lt"/>
                <a:ea typeface="+mn-ea"/>
                <a:cs typeface="+mn-cs"/>
              </a:rPr>
              <a:t> of the HORIZON pivotal fracture trial, in which yearly intravenous zoledronic acid 5 mg was found to significantly reduce risk of various fracture types in patients with postmenopausal osteoporosis, 152 patients underwent bone biopsy. Zoledronic acid reduced bone turnover by 63% and preserved bone structure and volume, with evidence of ongoing bone remodeling in 99% of biopsies obtained.</a:t>
            </a:r>
          </a:p>
          <a:p>
            <a:r>
              <a:rPr lang="en-CA" sz="1200" b="1" i="0" kern="1200" cap="all" dirty="0">
                <a:solidFill>
                  <a:schemeClr val="tx1"/>
                </a:solidFill>
                <a:effectLst/>
                <a:latin typeface="+mn-lt"/>
                <a:ea typeface="+mn-ea"/>
                <a:cs typeface="+mn-cs"/>
              </a:rPr>
              <a:t>INTRODUCTION:</a:t>
            </a:r>
          </a:p>
          <a:p>
            <a:r>
              <a:rPr lang="en-CA" sz="1200" b="0" i="0" kern="1200" dirty="0">
                <a:solidFill>
                  <a:schemeClr val="tx1"/>
                </a:solidFill>
                <a:effectLst/>
                <a:latin typeface="+mn-lt"/>
                <a:ea typeface="+mn-ea"/>
                <a:cs typeface="+mn-cs"/>
              </a:rPr>
              <a:t>In the HORIZON pivotal fracture trial (PFT), enrolling 7,736 women with postmenopausal osteoporosis, three annual intravenous infusions of the bisphosphonate zoledronic acid (5 mg) significantly reduced morphometric vertebral, clinical vertebral, hip, and nonvertebral fractures by 70%, 77%, 41%, and 25%, respectively. Whereas 79% of patients received zoledronic acid/placebo only (stratum I, n = 6,113), 21% received concomitant treatment with other antiresorptive drugs, excluding other bisphosphonates, PTH, and strontium (stratum II, n = 1,652).</a:t>
            </a:r>
          </a:p>
          <a:p>
            <a:r>
              <a:rPr lang="en-CA" sz="1200" b="1" i="0" kern="1200" cap="all" dirty="0">
                <a:solidFill>
                  <a:schemeClr val="tx1"/>
                </a:solidFill>
                <a:effectLst/>
                <a:latin typeface="+mn-lt"/>
                <a:ea typeface="+mn-ea"/>
                <a:cs typeface="+mn-cs"/>
              </a:rPr>
              <a:t>MATERIALS AND METHODS:</a:t>
            </a:r>
          </a:p>
          <a:p>
            <a:r>
              <a:rPr lang="en-CA" sz="1200" b="0" i="0" kern="1200" dirty="0">
                <a:solidFill>
                  <a:schemeClr val="tx1"/>
                </a:solidFill>
                <a:effectLst/>
                <a:latin typeface="+mn-lt"/>
                <a:ea typeface="+mn-ea"/>
                <a:cs typeface="+mn-cs"/>
              </a:rPr>
              <a:t>To determine effects on bone remodeling and bone architecture, iliac crest bone biopsies were obtained in 152 patients on active treatment or placebo at 3 </a:t>
            </a:r>
            <a:r>
              <a:rPr lang="en-CA" sz="1200" b="0" i="0" kern="1200" dirty="0" err="1">
                <a:solidFill>
                  <a:schemeClr val="tx1"/>
                </a:solidFill>
                <a:effectLst/>
                <a:latin typeface="+mn-lt"/>
                <a:ea typeface="+mn-ea"/>
                <a:cs typeface="+mn-cs"/>
              </a:rPr>
              <a:t>yr</a:t>
            </a:r>
            <a:r>
              <a:rPr lang="en-CA" sz="1200" b="0" i="0" kern="1200" dirty="0">
                <a:solidFill>
                  <a:schemeClr val="tx1"/>
                </a:solidFill>
                <a:effectLst/>
                <a:latin typeface="+mn-lt"/>
                <a:ea typeface="+mn-ea"/>
                <a:cs typeface="+mn-cs"/>
              </a:rPr>
              <a:t> after double tetracycline labeling. In five patients, only qualitative histology was performed, leaving 147 biopsy cores (79 on active treatment and 68 on placebo) for </a:t>
            </a:r>
            <a:r>
              <a:rPr lang="en-CA" sz="1200" b="0" i="0" kern="1200" dirty="0" err="1">
                <a:solidFill>
                  <a:schemeClr val="tx1"/>
                </a:solidFill>
                <a:effectLst/>
                <a:latin typeface="+mn-lt"/>
                <a:ea typeface="+mn-ea"/>
                <a:cs typeface="+mn-cs"/>
              </a:rPr>
              <a:t>microCT</a:t>
            </a:r>
            <a:r>
              <a:rPr lang="en-CA" sz="1200" b="0" i="0" kern="1200" dirty="0">
                <a:solidFill>
                  <a:schemeClr val="tx1"/>
                </a:solidFill>
                <a:effectLst/>
                <a:latin typeface="+mn-lt"/>
                <a:ea typeface="+mn-ea"/>
                <a:cs typeface="+mn-cs"/>
              </a:rPr>
              <a:t> analysis and </a:t>
            </a:r>
            <a:r>
              <a:rPr lang="en-CA" sz="1200" b="0" i="0" kern="1200" dirty="0" err="1">
                <a:solidFill>
                  <a:schemeClr val="tx1"/>
                </a:solidFill>
                <a:effectLst/>
                <a:latin typeface="+mn-lt"/>
                <a:ea typeface="+mn-ea"/>
                <a:cs typeface="+mn-cs"/>
              </a:rPr>
              <a:t>histomorphometry</a:t>
            </a:r>
            <a:r>
              <a:rPr lang="en-CA" sz="1200" b="0" i="0" kern="1200" dirty="0">
                <a:solidFill>
                  <a:schemeClr val="tx1"/>
                </a:solidFill>
                <a:effectLst/>
                <a:latin typeface="+mn-lt"/>
                <a:ea typeface="+mn-ea"/>
                <a:cs typeface="+mn-cs"/>
              </a:rPr>
              <a:t>.</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Analysis of bone structure by </a:t>
            </a:r>
            <a:r>
              <a:rPr lang="en-CA" sz="1200" b="0" i="0" kern="1200" dirty="0" err="1">
                <a:solidFill>
                  <a:schemeClr val="tx1"/>
                </a:solidFill>
                <a:effectLst/>
                <a:latin typeface="+mn-lt"/>
                <a:ea typeface="+mn-ea"/>
                <a:cs typeface="+mn-cs"/>
              </a:rPr>
              <a:t>microCT</a:t>
            </a:r>
            <a:r>
              <a:rPr lang="en-CA" sz="1200" b="0" i="0" kern="1200" dirty="0">
                <a:solidFill>
                  <a:schemeClr val="tx1"/>
                </a:solidFill>
                <a:effectLst/>
                <a:latin typeface="+mn-lt"/>
                <a:ea typeface="+mn-ea"/>
                <a:cs typeface="+mn-cs"/>
              </a:rPr>
              <a:t> revealed higher trabecular bone volume (BV/TV) in the zoledronic acid group (median, 16.6% versus 12.8%; p = 0.020). In addition, patients treated with zoledronic acid exhibited higher trabecular numbers (p = 0.008), decreased trabecular separation (p = 0.011), and a trend toward improvement in connectivity density (p = 0.062), all indicating better preservation of trabecular structure after treatment with zoledronic acid. Qualitative analysis revealed presence of tetracycline label in 81 of 82 biopsies from patients on zoledronic acid and all 70 biopsies from placebo patients, indicative of continued bone remodeling. No bone pathology was observed. Zoledronic acid induced a 63% median (71% mean) reduction of the activation frequency (</a:t>
            </a:r>
            <a:r>
              <a:rPr lang="en-CA" sz="1200" b="0" i="0" kern="1200" dirty="0" err="1">
                <a:solidFill>
                  <a:schemeClr val="tx1"/>
                </a:solidFill>
                <a:effectLst/>
                <a:latin typeface="+mn-lt"/>
                <a:ea typeface="+mn-ea"/>
                <a:cs typeface="+mn-cs"/>
              </a:rPr>
              <a:t>Ac.f</a:t>
            </a:r>
            <a:r>
              <a:rPr lang="en-CA" sz="1200" b="0" i="0" kern="1200" dirty="0">
                <a:solidFill>
                  <a:schemeClr val="tx1"/>
                </a:solidFill>
                <a:effectLst/>
                <a:latin typeface="+mn-lt"/>
                <a:ea typeface="+mn-ea"/>
                <a:cs typeface="+mn-cs"/>
              </a:rPr>
              <a:t>; p &lt; 0.0001) and reduced mineralizing surface (MS/BS; p &lt; 0.0001) and volume referent bone formation rate (BFR/BV) versus placebo, indicating reduced bone turnover. Mineral appositional rate was higher in the zoledronic acid group (p = 0.0002), suggesting improved osteoblast function compared with placebo. Mineralization lag time was similar in the two groups, whereas osteoid volume (OV/BV; p &lt; 0.0001) and osteoid thickness (</a:t>
            </a:r>
            <a:r>
              <a:rPr lang="en-CA" sz="1200" b="0" i="0" kern="1200" dirty="0" err="1">
                <a:solidFill>
                  <a:schemeClr val="tx1"/>
                </a:solidFill>
                <a:effectLst/>
                <a:latin typeface="+mn-lt"/>
                <a:ea typeface="+mn-ea"/>
                <a:cs typeface="+mn-cs"/>
              </a:rPr>
              <a:t>O.Th</a:t>
            </a:r>
            <a:r>
              <a:rPr lang="en-CA" sz="1200" b="0" i="0" kern="1200" dirty="0">
                <a:solidFill>
                  <a:schemeClr val="tx1"/>
                </a:solidFill>
                <a:effectLst/>
                <a:latin typeface="+mn-lt"/>
                <a:ea typeface="+mn-ea"/>
                <a:cs typeface="+mn-cs"/>
              </a:rPr>
              <a:t>; p = 0.0094) were lower in zoledronic acid-treated patients, indicating normal osteoid formation and mineralization of newly formed bone. Concomitant administration of other antiresorptive osteoporosis therapies (e.g., raloxifene, tamoxifen, tibolone, </a:t>
            </a:r>
            <a:r>
              <a:rPr lang="en-CA" sz="1200" b="0" i="0" kern="1200" dirty="0" err="1">
                <a:solidFill>
                  <a:schemeClr val="tx1"/>
                </a:solidFill>
                <a:effectLst/>
                <a:latin typeface="+mn-lt"/>
                <a:ea typeface="+mn-ea"/>
                <a:cs typeface="+mn-cs"/>
              </a:rPr>
              <a:t>ipriflavone</a:t>
            </a:r>
            <a:r>
              <a:rPr lang="en-CA" sz="1200" b="0" i="0" kern="1200" dirty="0">
                <a:solidFill>
                  <a:schemeClr val="tx1"/>
                </a:solidFill>
                <a:effectLst/>
                <a:latin typeface="+mn-lt"/>
                <a:ea typeface="+mn-ea"/>
                <a:cs typeface="+mn-cs"/>
              </a:rPr>
              <a:t>) did not significantly alter the tissue level response to zoledronic acid.</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Annual dosing for 3 </a:t>
            </a:r>
            <a:r>
              <a:rPr lang="en-CA" sz="1200" b="0" i="0" kern="1200" dirty="0" err="1">
                <a:solidFill>
                  <a:schemeClr val="tx1"/>
                </a:solidFill>
                <a:effectLst/>
                <a:latin typeface="+mn-lt"/>
                <a:ea typeface="+mn-ea"/>
                <a:cs typeface="+mn-cs"/>
              </a:rPr>
              <a:t>yr</a:t>
            </a:r>
            <a:r>
              <a:rPr lang="en-CA" sz="1200" b="0" i="0" kern="1200" dirty="0">
                <a:solidFill>
                  <a:schemeClr val="tx1"/>
                </a:solidFill>
                <a:effectLst/>
                <a:latin typeface="+mn-lt"/>
                <a:ea typeface="+mn-ea"/>
                <a:cs typeface="+mn-cs"/>
              </a:rPr>
              <a:t> with zoledronic acid 5 mg intravenously resulted in a median 63% (mean, 71%) reduction of bone turnover and preservation of bone structure and mass without any signs of </a:t>
            </a:r>
            <a:r>
              <a:rPr lang="en-CA" sz="1200" b="0" i="0" kern="1200" dirty="0" err="1">
                <a:solidFill>
                  <a:schemeClr val="tx1"/>
                </a:solidFill>
                <a:effectLst/>
                <a:latin typeface="+mn-lt"/>
                <a:ea typeface="+mn-ea"/>
                <a:cs typeface="+mn-cs"/>
              </a:rPr>
              <a:t>adynamic</a:t>
            </a:r>
            <a:r>
              <a:rPr lang="en-CA" sz="1200" b="0" i="0" kern="1200" dirty="0">
                <a:solidFill>
                  <a:schemeClr val="tx1"/>
                </a:solidFill>
                <a:effectLst/>
                <a:latin typeface="+mn-lt"/>
                <a:ea typeface="+mn-ea"/>
                <a:cs typeface="+mn-cs"/>
              </a:rPr>
              <a:t> bone. Concomitant treatment with other osteoporosis therapies did not significantly affect the bone response to zoledronic acid.</a:t>
            </a:r>
          </a:p>
          <a:p>
            <a:endParaRPr lang="en-CA" sz="11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3992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8662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107" indent="-216107">
              <a:spcBef>
                <a:spcPts val="382"/>
              </a:spcBef>
            </a:pPr>
            <a:r>
              <a:rPr lang="en-US" sz="1200" b="1" dirty="0"/>
              <a:t>Key Points:</a:t>
            </a:r>
          </a:p>
          <a:p>
            <a:pPr marL="216107" indent="-216107">
              <a:spcBef>
                <a:spcPts val="581"/>
              </a:spcBef>
              <a:buFontTx/>
              <a:buChar char="•"/>
            </a:pPr>
            <a:r>
              <a:rPr lang="en-US" sz="1200" dirty="0"/>
              <a:t>This slide shows lumbar spine and total hip BMD values from long-term trials of antiresorptive therapies, where BMD continues to increase or remains stable over time</a:t>
            </a:r>
          </a:p>
          <a:p>
            <a:pPr marL="216107" indent="-216107">
              <a:spcBef>
                <a:spcPts val="581"/>
              </a:spcBef>
              <a:buFontTx/>
              <a:buChar char="•"/>
            </a:pPr>
            <a:r>
              <a:rPr lang="en-US" sz="1200" dirty="0"/>
              <a:t>NB: </a:t>
            </a:r>
            <a:r>
              <a:rPr lang="en-US" sz="1200" u="sng" dirty="0"/>
              <a:t>Not</a:t>
            </a:r>
            <a:r>
              <a:rPr lang="en-US" sz="1200" dirty="0"/>
              <a:t> head-to-head comparisons; results cannot be compared across trials due to different populations and methods</a:t>
            </a:r>
          </a:p>
          <a:p>
            <a:pPr marL="216107" indent="-216107">
              <a:spcBef>
                <a:spcPct val="0"/>
              </a:spcBef>
            </a:pPr>
            <a:endParaRPr lang="en-US" sz="1200" i="1" dirty="0"/>
          </a:p>
          <a:p>
            <a:pPr marL="216107" indent="-216107"/>
            <a:r>
              <a:rPr lang="en-US" sz="1200" dirty="0"/>
              <a:t>References:</a:t>
            </a:r>
          </a:p>
          <a:p>
            <a:pPr marL="228600" indent="-228600">
              <a:buFontTx/>
              <a:buAutoNum type="arabicPeriod"/>
              <a:defRPr/>
            </a:pPr>
            <a:r>
              <a:rPr lang="it-IT" sz="1200" dirty="0"/>
              <a:t>Mellstrom, D., </a:t>
            </a:r>
            <a:r>
              <a:rPr lang="it-IT" sz="1200" i="1" dirty="0"/>
              <a:t>et al. </a:t>
            </a:r>
            <a:r>
              <a:rPr lang="it-IT" sz="1200" dirty="0"/>
              <a:t>(2004). </a:t>
            </a:r>
            <a:r>
              <a:rPr lang="it-IT" sz="1200" i="1" dirty="0"/>
              <a:t>Calcif Tissue Int., </a:t>
            </a:r>
            <a:r>
              <a:rPr lang="it-IT" sz="1200" dirty="0"/>
              <a:t>75:462-468.</a:t>
            </a:r>
          </a:p>
          <a:p>
            <a:pPr marL="228600" indent="-228600">
              <a:buFontTx/>
              <a:buAutoNum type="arabicPeriod"/>
              <a:defRPr/>
            </a:pPr>
            <a:r>
              <a:rPr lang="en-CA" sz="1200" dirty="0"/>
              <a:t>Black, D.M., </a:t>
            </a:r>
            <a:r>
              <a:rPr lang="en-CA" sz="1200" i="1" dirty="0"/>
              <a:t>et al. </a:t>
            </a:r>
            <a:r>
              <a:rPr lang="en-CA" sz="1200" dirty="0"/>
              <a:t>(2006). </a:t>
            </a:r>
            <a:r>
              <a:rPr lang="en-CA" sz="1200" i="1" dirty="0"/>
              <a:t>JAMA, </a:t>
            </a:r>
            <a:r>
              <a:rPr lang="en-CA" sz="1200" dirty="0"/>
              <a:t>296(24):2927-2938.</a:t>
            </a:r>
          </a:p>
          <a:p>
            <a:pPr marL="228600" indent="-228600">
              <a:buFontTx/>
              <a:buAutoNum type="arabicPeriod"/>
              <a:defRPr/>
            </a:pPr>
            <a:r>
              <a:rPr lang="en-CA" sz="1200" dirty="0"/>
              <a:t>Black, D.M., </a:t>
            </a:r>
            <a:r>
              <a:rPr lang="en-CA" sz="1200" i="1" dirty="0"/>
              <a:t>et al. </a:t>
            </a:r>
            <a:r>
              <a:rPr lang="en-CA" sz="1200" dirty="0"/>
              <a:t>(2014). </a:t>
            </a:r>
            <a:r>
              <a:rPr lang="en-CA" sz="1200" i="1" dirty="0"/>
              <a:t>J Bone Miner Res., </a:t>
            </a:r>
            <a:r>
              <a:rPr lang="en-US" sz="1200" dirty="0"/>
              <a:t>30(5):934-44.</a:t>
            </a:r>
            <a:r>
              <a:rPr lang="en-CA" sz="1200" dirty="0"/>
              <a:t> DOI: 10.1002/jbmr.2442</a:t>
            </a:r>
            <a:r>
              <a:rPr lang="en-US" sz="1200" dirty="0"/>
              <a:t>.</a:t>
            </a:r>
          </a:p>
          <a:p>
            <a:pPr marL="228600" indent="-228600">
              <a:buFontTx/>
              <a:buAutoNum type="arabicPeriod"/>
              <a:defRPr/>
            </a:pPr>
            <a:r>
              <a:rPr lang="pt-BR" sz="1200" dirty="0"/>
              <a:t>Papapoulos, S., (2013). ASBMR., Abstract LB-MO26</a:t>
            </a:r>
            <a:r>
              <a:rPr lang="en-CA" sz="1200" dirty="0"/>
              <a:t>.</a:t>
            </a:r>
          </a:p>
          <a:p>
            <a:pPr marL="228600" indent="-228600">
              <a:buFontTx/>
              <a:buAutoNum type="arabicPeriod"/>
              <a:defRPr/>
            </a:pPr>
            <a:r>
              <a:rPr lang="en-CA" sz="1200" dirty="0"/>
              <a:t>ESCEO Conference, 2015, Oral Presentation: OC4.</a:t>
            </a:r>
          </a:p>
          <a:p>
            <a:pPr marL="228600" indent="-228600">
              <a:buFontTx/>
              <a:buAutoNum type="arabicPeriod"/>
              <a:defRPr/>
            </a:pPr>
            <a:r>
              <a:rPr lang="en-CA" sz="1200" dirty="0"/>
              <a:t>Tanaka, S., </a:t>
            </a:r>
            <a:r>
              <a:rPr lang="en-CA" sz="1200" i="1" dirty="0"/>
              <a:t>et al.</a:t>
            </a:r>
            <a:r>
              <a:rPr lang="en-CA" sz="1200" dirty="0"/>
              <a:t> (2014). </a:t>
            </a:r>
            <a:r>
              <a:rPr lang="en-CA" sz="1200" i="1" dirty="0" err="1"/>
              <a:t>Curr</a:t>
            </a:r>
            <a:r>
              <a:rPr lang="en-CA" sz="1200" i="1" dirty="0"/>
              <a:t> Med Res </a:t>
            </a:r>
            <a:r>
              <a:rPr lang="en-CA" sz="1200" i="1" dirty="0" err="1"/>
              <a:t>Opin</a:t>
            </a:r>
            <a:r>
              <a:rPr lang="en-CA" sz="1200" i="1" dirty="0"/>
              <a:t>., </a:t>
            </a:r>
            <a:r>
              <a:rPr lang="en-CA" sz="1200" dirty="0"/>
              <a:t>30(5):931-6.</a:t>
            </a:r>
          </a:p>
          <a:p>
            <a:pPr marL="216107" indent="-216107"/>
            <a:endParaRPr lang="en-US" sz="1200" dirty="0"/>
          </a:p>
          <a:p>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983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8053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1773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398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Correct Answer is 4 – at least 2 million Canadians are affected </a:t>
            </a:r>
            <a:endParaRPr lang="en-US" dirty="0"/>
          </a:p>
        </p:txBody>
      </p:sp>
      <p:sp>
        <p:nvSpPr>
          <p:cNvPr id="4" name="Slide Number Placeholder 3"/>
          <p:cNvSpPr>
            <a:spLocks noGrp="1"/>
          </p:cNvSpPr>
          <p:nvPr>
            <p:ph type="sldNum" sz="quarter" idx="10"/>
          </p:nvPr>
        </p:nvSpPr>
        <p:spPr/>
        <p:txBody>
          <a:bodyPr/>
          <a:lstStyle/>
          <a:p>
            <a:fld id="{4635D23B-40FE-45A6-A82E-6FF53C6D4058}" type="slidenum">
              <a:rPr lang="en-US" smtClean="0"/>
              <a:t>9</a:t>
            </a:fld>
            <a:endParaRPr lang="en-US"/>
          </a:p>
        </p:txBody>
      </p:sp>
    </p:spTree>
    <p:extLst>
      <p:ext uri="{BB962C8B-B14F-4D97-AF65-F5344CB8AC3E}">
        <p14:creationId xmlns:p14="http://schemas.microsoft.com/office/powerpoint/2010/main" val="13613561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References: </a:t>
            </a:r>
          </a:p>
          <a:p>
            <a:pPr marL="228600" indent="-228600">
              <a:buFont typeface="+mj-lt"/>
              <a:buAutoNum type="arabicPeriod"/>
            </a:pPr>
            <a:r>
              <a:rPr lang="en-US" sz="1200" b="0" i="0" u="none" strike="noStrike" kern="1200" baseline="0" dirty="0">
                <a:solidFill>
                  <a:schemeClr val="tx1"/>
                </a:solidFill>
                <a:latin typeface="+mn-lt"/>
                <a:ea typeface="+mn-ea"/>
                <a:cs typeface="+mn-cs"/>
              </a:rPr>
              <a:t>Ontario Drug Benefit Formulary/Comparative Drug Index Edition 43. Accessed February 7, 2018. http://www.health.gov.on.ca/en/pro/ programs/drugs/formulary43/summary_edition43_20180124.pdf.</a:t>
            </a:r>
          </a:p>
          <a:p>
            <a:pPr marL="228600" indent="-228600">
              <a:buFont typeface="+mj-lt"/>
              <a:buAutoNum type="arabicPeriod"/>
            </a:pPr>
            <a:r>
              <a:rPr lang="en-US" b="0" i="0" dirty="0"/>
              <a:t>Ministry of Health and Long-term Care Exceptional Access Program (EAP). September 2017. </a:t>
            </a:r>
            <a:r>
              <a:rPr lang="en-US" sz="1200" b="0" i="0" u="none" strike="noStrike" kern="1200" baseline="0" dirty="0">
                <a:solidFill>
                  <a:schemeClr val="tx1"/>
                </a:solidFill>
                <a:latin typeface="+mn-lt"/>
                <a:ea typeface="+mn-ea"/>
                <a:cs typeface="+mn-cs"/>
              </a:rPr>
              <a:t>Accessed April 26, 2018. http://www.health.gov.on.ca/en/pro/programs/drugs/pdf/frequently_requested_drugs.pdf.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Alberta Health Services Interactive Drug Benefit List.</a:t>
            </a:r>
            <a:r>
              <a:rPr lang="en-US" sz="1200" b="0" i="0" kern="1200" baseline="0" dirty="0">
                <a:solidFill>
                  <a:schemeClr val="tx1"/>
                </a:solidFill>
                <a:effectLst/>
                <a:latin typeface="+mn-lt"/>
                <a:ea typeface="+mn-ea"/>
                <a:cs typeface="+mn-cs"/>
              </a:rPr>
              <a:t> </a:t>
            </a:r>
            <a:r>
              <a:rPr lang="en-US" sz="1200" b="0" i="0" u="none" strike="noStrike" kern="1200" baseline="0" dirty="0">
                <a:solidFill>
                  <a:srgbClr val="FF0000"/>
                </a:solidFill>
                <a:latin typeface="+mn-lt"/>
                <a:ea typeface="+mn-ea"/>
                <a:cs typeface="+mn-cs"/>
              </a:rPr>
              <a:t>Accessed April 26, 2018. https://idbl.ab.bluecross.ca/idbl/search.do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BC Pharmacare </a:t>
            </a:r>
            <a:r>
              <a:rPr lang="en-US" sz="1200" b="0" i="0" kern="1200" dirty="0">
                <a:solidFill>
                  <a:schemeClr val="tx1"/>
                </a:solidFill>
                <a:effectLst/>
                <a:latin typeface="+mn-lt"/>
                <a:ea typeface="+mn-ea"/>
                <a:cs typeface="+mn-cs"/>
              </a:rPr>
              <a:t>Limited Coverage Drugs</a:t>
            </a:r>
            <a:r>
              <a:rPr lang="en-US" sz="1200" b="0" i="0" kern="1200" baseline="0" dirty="0">
                <a:solidFill>
                  <a:schemeClr val="tx1"/>
                </a:solidFill>
                <a:effectLst/>
                <a:latin typeface="+mn-lt"/>
                <a:ea typeface="+mn-ea"/>
                <a:cs typeface="+mn-cs"/>
              </a:rPr>
              <a:t> Program. </a:t>
            </a:r>
            <a:r>
              <a:rPr lang="en-US" sz="1200" b="0" i="0" u="none" strike="noStrike" kern="1200" baseline="0" dirty="0">
                <a:solidFill>
                  <a:schemeClr val="tx1"/>
                </a:solidFill>
                <a:latin typeface="+mn-lt"/>
                <a:ea typeface="+mn-ea"/>
                <a:cs typeface="+mn-cs"/>
              </a:rPr>
              <a:t>Accessed April 24, 2018. https://www2.gov.bc.ca/gov/content/health/practitioner-professional-resources/pharmacare/prescribers/limited-coverage-drug-program/limited-coverage-drugs-denosumab</a:t>
            </a:r>
          </a:p>
          <a:p>
            <a:pPr marL="228600" indent="-228600">
              <a:buFont typeface="+mj-lt"/>
              <a:buAutoNum type="arabicPeriod"/>
            </a:pPr>
            <a:r>
              <a:rPr lang="fr-FR" sz="1200" b="0" i="0" u="none" strike="noStrike" kern="1200" baseline="0" dirty="0">
                <a:solidFill>
                  <a:schemeClr val="tx1"/>
                </a:solidFill>
                <a:latin typeface="+mn-lt"/>
                <a:ea typeface="+mn-ea"/>
                <a:cs typeface="+mn-cs"/>
              </a:rPr>
              <a:t>Régie de l’assurance maladie Québec. Liste de médicaments – Établissements – Modification no1 et Correction no1, 32e édition, entrant en vigueur en juillet 2011. </a:t>
            </a:r>
            <a:r>
              <a:rPr lang="fr-FR" sz="1200" b="0" i="0" u="none" strike="noStrike" kern="1200" baseline="0" dirty="0" err="1">
                <a:solidFill>
                  <a:schemeClr val="tx1"/>
                </a:solidFill>
                <a:latin typeface="+mn-lt"/>
                <a:ea typeface="+mn-ea"/>
                <a:cs typeface="+mn-cs"/>
              </a:rPr>
              <a:t>Accessed</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February</a:t>
            </a:r>
            <a:r>
              <a:rPr lang="fr-FR" sz="1200" b="0" i="0" u="none" strike="noStrike" kern="1200" baseline="0" dirty="0">
                <a:solidFill>
                  <a:schemeClr val="tx1"/>
                </a:solidFill>
                <a:latin typeface="+mn-lt"/>
                <a:ea typeface="+mn-ea"/>
                <a:cs typeface="+mn-cs"/>
              </a:rPr>
              <a:t> 3, 2012. http://www.ramq.gouv.qc.ca/fr/professionnels/medicaments/demande_medicament_exception_mc.shtml.</a:t>
            </a:r>
            <a:endParaRPr lang="en-US" sz="1200" b="0" i="0" u="none" strike="noStrike" kern="1200" baseline="0" dirty="0">
              <a:solidFill>
                <a:schemeClr val="tx1"/>
              </a:solidFill>
              <a:latin typeface="+mn-lt"/>
              <a:ea typeface="+mn-ea"/>
              <a:cs typeface="+mn-cs"/>
            </a:endParaRPr>
          </a:p>
          <a:p>
            <a:pPr marL="228600" indent="-228600">
              <a:buFont typeface="+mj-lt"/>
              <a:buAutoNum type="arabicPeriod"/>
            </a:pPr>
            <a:r>
              <a:rPr lang="en-US" b="0" i="0" dirty="0"/>
              <a:t>Government of </a:t>
            </a:r>
            <a:r>
              <a:rPr lang="en-US" sz="1200" b="0" i="0" u="none" strike="noStrike" kern="1200" baseline="0" dirty="0">
                <a:solidFill>
                  <a:schemeClr val="tx1"/>
                </a:solidFill>
                <a:latin typeface="+mn-lt"/>
                <a:ea typeface="+mn-ea"/>
                <a:cs typeface="+mn-cs"/>
              </a:rPr>
              <a:t>Saskatchewan Exception Drug Status Program. Accessed April 27, 2018.http://formulary.drugplan.ehealthsask.ca/PDFs/APPENDIXA.pdf</a:t>
            </a:r>
          </a:p>
          <a:p>
            <a:pPr marL="228600" indent="-228600">
              <a:buFont typeface="+mj-lt"/>
              <a:buAutoNum type="arabicPeriod"/>
            </a:pPr>
            <a:r>
              <a:rPr lang="en-US" sz="1200" b="0" i="0" u="none" strike="noStrike" kern="1200" baseline="0" dirty="0">
                <a:solidFill>
                  <a:schemeClr val="tx1"/>
                </a:solidFill>
                <a:latin typeface="+mn-lt"/>
                <a:ea typeface="+mn-ea"/>
                <a:cs typeface="+mn-cs"/>
              </a:rPr>
              <a:t>Nova Scotia Pharmacare Formulary April 2018. Accessed April 27, 2018. https://novascotia.ca/dhw/pharmacare/documents/formulary.pdf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Newfoundland Labrador Health and Community Services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NLPDP Drug Product Database.</a:t>
            </a:r>
            <a:r>
              <a:rPr lang="en-US" sz="1200" b="0" i="0"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Accessed April 27,2018. http://www.health.gov.nl.ca/health/prescription/newformulary.asp</a:t>
            </a:r>
          </a:p>
          <a:p>
            <a:pPr marL="228600" indent="-228600">
              <a:buFont typeface="+mj-lt"/>
              <a:buAutoNum type="arabicPeriod"/>
            </a:pPr>
            <a:r>
              <a:rPr lang="en-US" b="0" i="0" dirty="0"/>
              <a:t>New Brunswick Drug Plans Formulary. </a:t>
            </a:r>
            <a:r>
              <a:rPr lang="en-US" sz="1200" b="0" i="0" u="none" strike="noStrike" kern="1200" baseline="0" dirty="0">
                <a:solidFill>
                  <a:schemeClr val="tx1"/>
                </a:solidFill>
                <a:latin typeface="+mn-lt"/>
                <a:ea typeface="+mn-ea"/>
                <a:cs typeface="+mn-cs"/>
              </a:rPr>
              <a:t>Accessed April 27, 2018. http://www2.gnb.ca/content/dam/gnb/Departments/h-s/pdf/en/NBDrugPlan/NewBrunswickDrugPlansFormulary.pdf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PEI Pharmacare Formulary.</a:t>
            </a:r>
            <a:r>
              <a:rPr lang="en-US" sz="1200" b="0" i="0" kern="1200" baseline="0" dirty="0">
                <a:solidFill>
                  <a:schemeClr val="tx1"/>
                </a:solidFill>
                <a:effectLst/>
                <a:latin typeface="+mn-lt"/>
                <a:ea typeface="+mn-ea"/>
                <a:cs typeface="+mn-cs"/>
              </a:rPr>
              <a:t> Accessed April 27, 2018. </a:t>
            </a:r>
            <a:r>
              <a:rPr lang="en-US" sz="1200" b="0" i="0" u="none" strike="noStrike" kern="1200" baseline="0" dirty="0">
                <a:solidFill>
                  <a:schemeClr val="tx1"/>
                </a:solidFill>
                <a:latin typeface="+mn-lt"/>
                <a:ea typeface="+mn-ea"/>
                <a:cs typeface="+mn-cs"/>
              </a:rPr>
              <a:t>https://www.princeedwardisland.ca/sites/default/files/publications/pei_pharmacare_formulary.pdf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Alberta Health and Wellness. Updates to the Alberta Health and Wellness Drug Benefit List, February 1, 2016. Accessed February 26, 2016. http://www.ab.bluecross.ca/dbl/pdfs/dbl_oct.pdf.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Ministry of Health Services. Confirmation of Prolia (denosumab) as eligible Limited Coverage benefit under British Columbia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 program [Letter]. December 23, 2011.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Saskatchewan Formulary Bulletin #168, January 1, 2018. Accessed February 7, 2018. http://formulary.drugplan.ehealthsask.ca/Bulletins/ Bulletin168Jan2018.pdf.</a:t>
            </a:r>
          </a:p>
          <a:p>
            <a:pPr marL="228600" indent="-228600">
              <a:buFont typeface="+mj-lt"/>
              <a:buAutoNum type="arabicPeriod"/>
            </a:pPr>
            <a:r>
              <a:rPr lang="en-US" sz="1200" b="0" i="0" u="none" strike="noStrike" kern="1200" baseline="0" dirty="0">
                <a:solidFill>
                  <a:schemeClr val="tx1"/>
                </a:solidFill>
                <a:latin typeface="+mn-lt"/>
                <a:ea typeface="+mn-ea"/>
                <a:cs typeface="+mn-cs"/>
              </a:rPr>
              <a:t>New Brunswick Drug Plans Formulary Bulletin #965, January 22, 2018. Accessed February 7, 2018. http://www2.gnb.ca/content/dam/gnb/Departments/h-s/pdf/en/NBDrugPlan/FormularyUpdates/NBDrugPlansBulletin965.pdf.</a:t>
            </a:r>
          </a:p>
          <a:p>
            <a:pPr marL="228600" indent="-228600">
              <a:buFont typeface="+mj-lt"/>
              <a:buAutoNum type="arabicPeriod"/>
            </a:pPr>
            <a:r>
              <a:rPr lang="en-US" sz="1200" b="0" i="0" u="none" strike="noStrike" kern="1200" baseline="0" dirty="0">
                <a:solidFill>
                  <a:schemeClr val="tx1"/>
                </a:solidFill>
                <a:latin typeface="+mn-lt"/>
                <a:ea typeface="+mn-ea"/>
                <a:cs typeface="+mn-cs"/>
              </a:rPr>
              <a:t>Government of Nova Scotia Health and Wellness. Pharmacare Drug Information. Accessed August 18, 2011. http://www.gov.ns.ca/health/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details.asp?din</a:t>
            </a:r>
            <a:r>
              <a:rPr lang="en-US" sz="1200" b="0" i="0" u="none" strike="noStrike" kern="1200" baseline="0" dirty="0">
                <a:solidFill>
                  <a:schemeClr val="tx1"/>
                </a:solidFill>
                <a:latin typeface="+mn-lt"/>
                <a:ea typeface="+mn-ea"/>
                <a:cs typeface="+mn-cs"/>
              </a:rPr>
              <a:t>=02343541&amp;scs=M05BX04&amp;format=</a:t>
            </a:r>
            <a:r>
              <a:rPr lang="en-US" sz="1200" b="0" i="0" u="none" strike="noStrike" kern="1200" baseline="0" dirty="0" err="1">
                <a:solidFill>
                  <a:schemeClr val="tx1"/>
                </a:solidFill>
                <a:latin typeface="+mn-lt"/>
                <a:ea typeface="+mn-ea"/>
                <a:cs typeface="+mn-cs"/>
              </a:rPr>
              <a:t>syringe&amp;searchfie</a:t>
            </a:r>
            <a:r>
              <a:rPr lang="en-US" sz="1200" b="0" i="0" u="none" strike="noStrike" kern="1200" baseline="0" dirty="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Newfoundland and Labrador. Department of Health and Community Services. Special Authorization Drug Products. Accessed August 22, 2011. http://www.health.gov.nl.ca/health/nlpdp/sadsearch.asp.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Health PEI: P.E.I. Pharmacare Formulary. Accessed March 13, 2014. http://www.gov.pe.ca/photos/original/hpei_formulary.pdf.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Prolia Product Monograph. Amgen Canada Inc., February 13, 2018.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6923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8294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4665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415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251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Correct Answer is 3 – approximately 30,000</a:t>
            </a:r>
            <a:endParaRPr lang="en-US" dirty="0"/>
          </a:p>
        </p:txBody>
      </p:sp>
      <p:sp>
        <p:nvSpPr>
          <p:cNvPr id="4" name="Slide Number Placeholder 3"/>
          <p:cNvSpPr>
            <a:spLocks noGrp="1"/>
          </p:cNvSpPr>
          <p:nvPr>
            <p:ph type="sldNum" sz="quarter" idx="10"/>
          </p:nvPr>
        </p:nvSpPr>
        <p:spPr/>
        <p:txBody>
          <a:bodyPr/>
          <a:lstStyle/>
          <a:p>
            <a:fld id="{4635D23B-40FE-45A6-A82E-6FF53C6D4058}" type="slidenum">
              <a:rPr lang="en-US" smtClean="0"/>
              <a:t>10</a:t>
            </a:fld>
            <a:endParaRPr lang="en-US"/>
          </a:p>
        </p:txBody>
      </p:sp>
    </p:spTree>
    <p:extLst>
      <p:ext uri="{BB962C8B-B14F-4D97-AF65-F5344CB8AC3E}">
        <p14:creationId xmlns:p14="http://schemas.microsoft.com/office/powerpoint/2010/main" val="218073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Months after 1</a:t>
            </a:r>
            <a:r>
              <a:rPr lang="en-CA" baseline="30000" dirty="0"/>
              <a:t>st</a:t>
            </a:r>
            <a:r>
              <a:rPr lang="en-CA" dirty="0"/>
              <a:t> fracture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07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986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8650" y="2886715"/>
            <a:ext cx="7886700" cy="623248"/>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628650" y="3602038"/>
            <a:ext cx="78867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3CA334D-47BF-4C51-9467-739C33E87C70}"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3866777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005065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080809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3CE3D-C3E3-4197-A3A3-C5B17AD1AB5A}"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892133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3CE3D-C3E3-4197-A3A3-C5B17AD1AB5A}" type="datetimeFigureOut">
              <a:rPr lang="en-US" smtClean="0"/>
              <a:t>7/6/2018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706368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43CE3D-C3E3-4197-A3A3-C5B17AD1AB5A}"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872673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3CE3D-C3E3-4197-A3A3-C5B17AD1AB5A}"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218838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907812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27983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575541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932300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CA334D-47BF-4C51-9467-739C33E87C70}"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2861676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3751118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1777006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1978960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3479B4-FB48-4A54-A600-B503788341EE}"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1719016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3479B4-FB48-4A54-A600-B503788341EE}" type="datetimeFigureOut">
              <a:rPr lang="en-US" smtClean="0"/>
              <a:t>7/6/2018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1755686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3479B4-FB48-4A54-A600-B503788341EE}"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7829735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479B4-FB48-4A54-A600-B503788341EE}"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41575238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3479B4-FB48-4A54-A600-B503788341EE}"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17892517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3479B4-FB48-4A54-A600-B503788341EE}"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1593704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3559121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3939228"/>
            <a:ext cx="7886700" cy="623248"/>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CA334D-47BF-4C51-9467-739C33E87C70}"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3383493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604841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1631399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363845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123161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3479C9-6938-482F-A4B7-D3F1F7796835}"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6959058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3479C9-6938-482F-A4B7-D3F1F7796835}" type="datetimeFigureOut">
              <a:rPr lang="en-US" smtClean="0"/>
              <a:t>7/6/2018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8971774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3479C9-6938-482F-A4B7-D3F1F7796835}"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360241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479C9-6938-482F-A4B7-D3F1F7796835}"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14553183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53479C9-6938-482F-A4B7-D3F1F7796835}"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2279093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53479C9-6938-482F-A4B7-D3F1F7796835}"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920714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CA334D-47BF-4C51-9467-739C33E87C70}"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6326747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1946561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41449808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5" y="2870635"/>
            <a:ext cx="4449167" cy="711081"/>
          </a:xfrm>
        </p:spPr>
        <p:txBody>
          <a:bodyPr>
            <a:normAutofit/>
          </a:bodyPr>
          <a:lstStyle>
            <a:lvl1pPr algn="ctr">
              <a:defRPr sz="27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653479C9-6938-482F-A4B7-D3F1F7796835}"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414271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274"/>
          <p:cNvSpPr>
            <a:spLocks noEditPoints="1"/>
          </p:cNvSpPr>
          <p:nvPr userDrawn="1"/>
        </p:nvSpPr>
        <p:spPr bwMode="auto">
          <a:xfrm rot="5400000">
            <a:off x="1957129" y="4654156"/>
            <a:ext cx="164278" cy="295385"/>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en-US" sz="1350"/>
          </a:p>
        </p:txBody>
      </p:sp>
      <p:grpSp>
        <p:nvGrpSpPr>
          <p:cNvPr id="7" name="Group 6"/>
          <p:cNvGrpSpPr/>
          <p:nvPr userDrawn="1"/>
        </p:nvGrpSpPr>
        <p:grpSpPr>
          <a:xfrm>
            <a:off x="3544864" y="488730"/>
            <a:ext cx="3021772" cy="475460"/>
            <a:chOff x="3602741" y="1607067"/>
            <a:chExt cx="3036888" cy="477838"/>
          </a:xfrm>
          <a:solidFill>
            <a:schemeClr val="bg1">
              <a:lumMod val="95000"/>
            </a:schemeClr>
          </a:solidFill>
        </p:grpSpPr>
        <p:sp>
          <p:nvSpPr>
            <p:cNvPr id="8" name="Freeform 261"/>
            <p:cNvSpPr>
              <a:spLocks noEditPoints="1"/>
            </p:cNvSpPr>
            <p:nvPr/>
          </p:nvSpPr>
          <p:spPr bwMode="auto">
            <a:xfrm>
              <a:off x="3602741" y="1607067"/>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9" name="Oval 8"/>
            <p:cNvSpPr/>
            <p:nvPr/>
          </p:nvSpPr>
          <p:spPr>
            <a:xfrm>
              <a:off x="6520174" y="1662544"/>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 name="Group 9"/>
          <p:cNvGrpSpPr/>
          <p:nvPr userDrawn="1"/>
        </p:nvGrpSpPr>
        <p:grpSpPr>
          <a:xfrm>
            <a:off x="4134482" y="2651025"/>
            <a:ext cx="3021772" cy="475460"/>
            <a:chOff x="4195309" y="3780179"/>
            <a:chExt cx="3036888" cy="477838"/>
          </a:xfrm>
          <a:solidFill>
            <a:schemeClr val="bg1">
              <a:lumMod val="95000"/>
            </a:schemeClr>
          </a:solidFill>
        </p:grpSpPr>
        <p:sp>
          <p:nvSpPr>
            <p:cNvPr id="11" name="Freeform 261"/>
            <p:cNvSpPr>
              <a:spLocks noEditPoints="1"/>
            </p:cNvSpPr>
            <p:nvPr/>
          </p:nvSpPr>
          <p:spPr bwMode="auto">
            <a:xfrm>
              <a:off x="4195309" y="3780179"/>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12" name="Oval 11"/>
            <p:cNvSpPr/>
            <p:nvPr/>
          </p:nvSpPr>
          <p:spPr>
            <a:xfrm>
              <a:off x="7114064" y="383542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 name="Group 12"/>
          <p:cNvGrpSpPr/>
          <p:nvPr userDrawn="1"/>
        </p:nvGrpSpPr>
        <p:grpSpPr>
          <a:xfrm>
            <a:off x="209984" y="928907"/>
            <a:ext cx="3351905" cy="475110"/>
            <a:chOff x="251178" y="2056682"/>
            <a:chExt cx="3368673" cy="477486"/>
          </a:xfrm>
          <a:solidFill>
            <a:schemeClr val="bg1">
              <a:lumMod val="95000"/>
            </a:schemeClr>
          </a:solidFill>
        </p:grpSpPr>
        <p:grpSp>
          <p:nvGrpSpPr>
            <p:cNvPr id="14" name="Group 13"/>
            <p:cNvGrpSpPr/>
            <p:nvPr/>
          </p:nvGrpSpPr>
          <p:grpSpPr>
            <a:xfrm>
              <a:off x="251178" y="2056682"/>
              <a:ext cx="3368673" cy="477486"/>
              <a:chOff x="251178" y="2056682"/>
              <a:chExt cx="3368673" cy="477486"/>
            </a:xfrm>
            <a:grpFill/>
          </p:grpSpPr>
          <p:sp>
            <p:nvSpPr>
              <p:cNvPr id="17"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18"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15" name="Oval 14"/>
            <p:cNvSpPr/>
            <p:nvPr/>
          </p:nvSpPr>
          <p:spPr>
            <a:xfrm>
              <a:off x="3503596" y="241732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309481" y="2413547"/>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userDrawn="1"/>
        </p:nvGrpSpPr>
        <p:grpSpPr>
          <a:xfrm>
            <a:off x="2596933" y="4884399"/>
            <a:ext cx="3351905" cy="475110"/>
            <a:chOff x="2650067" y="6024726"/>
            <a:chExt cx="3368673" cy="477486"/>
          </a:xfrm>
          <a:solidFill>
            <a:schemeClr val="bg1">
              <a:lumMod val="95000"/>
            </a:schemeClr>
          </a:solidFill>
        </p:grpSpPr>
        <p:grpSp>
          <p:nvGrpSpPr>
            <p:cNvPr id="20" name="Group 19"/>
            <p:cNvGrpSpPr/>
            <p:nvPr/>
          </p:nvGrpSpPr>
          <p:grpSpPr>
            <a:xfrm rot="10800000">
              <a:off x="2650067" y="6024726"/>
              <a:ext cx="3368673" cy="477486"/>
              <a:chOff x="251178" y="2056682"/>
              <a:chExt cx="3368673" cy="477486"/>
            </a:xfrm>
            <a:grpFill/>
          </p:grpSpPr>
          <p:sp>
            <p:nvSpPr>
              <p:cNvPr id="22"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23"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21" name="Oval 20"/>
            <p:cNvSpPr/>
            <p:nvPr/>
          </p:nvSpPr>
          <p:spPr>
            <a:xfrm>
              <a:off x="5898822" y="608183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 name="Group 23"/>
          <p:cNvGrpSpPr/>
          <p:nvPr userDrawn="1"/>
        </p:nvGrpSpPr>
        <p:grpSpPr>
          <a:xfrm>
            <a:off x="5971028" y="4858250"/>
            <a:ext cx="3021772" cy="475460"/>
            <a:chOff x="6041042" y="5998446"/>
            <a:chExt cx="3036888" cy="477838"/>
          </a:xfrm>
          <a:solidFill>
            <a:schemeClr val="bg1">
              <a:lumMod val="95000"/>
            </a:schemeClr>
          </a:solidFill>
        </p:grpSpPr>
        <p:sp>
          <p:nvSpPr>
            <p:cNvPr id="25" name="Freeform 261"/>
            <p:cNvSpPr>
              <a:spLocks noEditPoints="1"/>
            </p:cNvSpPr>
            <p:nvPr/>
          </p:nvSpPr>
          <p:spPr bwMode="auto">
            <a:xfrm>
              <a:off x="6041042" y="5998446"/>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26" name="Oval 25"/>
            <p:cNvSpPr/>
            <p:nvPr/>
          </p:nvSpPr>
          <p:spPr>
            <a:xfrm>
              <a:off x="8958698" y="604819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7" name="Group 26"/>
          <p:cNvGrpSpPr/>
          <p:nvPr userDrawn="1"/>
        </p:nvGrpSpPr>
        <p:grpSpPr>
          <a:xfrm>
            <a:off x="1821951" y="3099631"/>
            <a:ext cx="2337805" cy="473880"/>
            <a:chOff x="1871209" y="4231029"/>
            <a:chExt cx="2349500" cy="476250"/>
          </a:xfrm>
          <a:solidFill>
            <a:schemeClr val="bg1">
              <a:lumMod val="95000"/>
            </a:schemeClr>
          </a:solidFill>
        </p:grpSpPr>
        <p:sp>
          <p:nvSpPr>
            <p:cNvPr id="28" name="Freeform 259"/>
            <p:cNvSpPr>
              <a:spLocks noEditPoints="1"/>
            </p:cNvSpPr>
            <p:nvPr/>
          </p:nvSpPr>
          <p:spPr bwMode="auto">
            <a:xfrm>
              <a:off x="1871209" y="4231029"/>
              <a:ext cx="2349500"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29" name="Oval 28"/>
            <p:cNvSpPr/>
            <p:nvPr/>
          </p:nvSpPr>
          <p:spPr>
            <a:xfrm>
              <a:off x="4097833" y="45836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0" name="Group 29"/>
          <p:cNvGrpSpPr/>
          <p:nvPr userDrawn="1"/>
        </p:nvGrpSpPr>
        <p:grpSpPr>
          <a:xfrm>
            <a:off x="291320" y="2399026"/>
            <a:ext cx="1551166" cy="527586"/>
            <a:chOff x="332921" y="3780179"/>
            <a:chExt cx="1558925" cy="530225"/>
          </a:xfrm>
          <a:solidFill>
            <a:schemeClr val="bg1">
              <a:lumMod val="95000"/>
            </a:schemeClr>
          </a:solidFill>
        </p:grpSpPr>
        <p:grpSp>
          <p:nvGrpSpPr>
            <p:cNvPr id="31" name="Group 30"/>
            <p:cNvGrpSpPr/>
            <p:nvPr/>
          </p:nvGrpSpPr>
          <p:grpSpPr>
            <a:xfrm>
              <a:off x="332921" y="3780179"/>
              <a:ext cx="1558925" cy="530225"/>
              <a:chOff x="332921" y="3780179"/>
              <a:chExt cx="1558925" cy="530225"/>
            </a:xfrm>
            <a:grpFill/>
          </p:grpSpPr>
          <p:sp>
            <p:nvSpPr>
              <p:cNvPr id="33" name="Freeform 262"/>
              <p:cNvSpPr>
                <a:spLocks noEditPoints="1"/>
              </p:cNvSpPr>
              <p:nvPr/>
            </p:nvSpPr>
            <p:spPr bwMode="auto">
              <a:xfrm>
                <a:off x="332921" y="3780179"/>
                <a:ext cx="1558925" cy="530225"/>
              </a:xfrm>
              <a:custGeom>
                <a:avLst/>
                <a:gdLst>
                  <a:gd name="T0" fmla="*/ 236 w 236"/>
                  <a:gd name="T1" fmla="*/ 13 h 80"/>
                  <a:gd name="T2" fmla="*/ 223 w 236"/>
                  <a:gd name="T3" fmla="*/ 0 h 80"/>
                  <a:gd name="T4" fmla="*/ 210 w 236"/>
                  <a:gd name="T5" fmla="*/ 13 h 80"/>
                  <a:gd name="T6" fmla="*/ 221 w 236"/>
                  <a:gd name="T7" fmla="*/ 26 h 80"/>
                  <a:gd name="T8" fmla="*/ 221 w 236"/>
                  <a:gd name="T9" fmla="*/ 31 h 80"/>
                  <a:gd name="T10" fmla="*/ 222 w 236"/>
                  <a:gd name="T11" fmla="*/ 37 h 80"/>
                  <a:gd name="T12" fmla="*/ 187 w 236"/>
                  <a:gd name="T13" fmla="*/ 68 h 80"/>
                  <a:gd name="T14" fmla="*/ 19 w 236"/>
                  <a:gd name="T15" fmla="*/ 68 h 80"/>
                  <a:gd name="T16" fmla="*/ 10 w 236"/>
                  <a:gd name="T17" fmla="*/ 60 h 80"/>
                  <a:gd name="T18" fmla="*/ 0 w 236"/>
                  <a:gd name="T19" fmla="*/ 70 h 80"/>
                  <a:gd name="T20" fmla="*/ 10 w 236"/>
                  <a:gd name="T21" fmla="*/ 80 h 80"/>
                  <a:gd name="T22" fmla="*/ 19 w 236"/>
                  <a:gd name="T23" fmla="*/ 72 h 80"/>
                  <a:gd name="T24" fmla="*/ 187 w 236"/>
                  <a:gd name="T25" fmla="*/ 72 h 80"/>
                  <a:gd name="T26" fmla="*/ 225 w 236"/>
                  <a:gd name="T27" fmla="*/ 37 h 80"/>
                  <a:gd name="T28" fmla="*/ 225 w 236"/>
                  <a:gd name="T29" fmla="*/ 31 h 80"/>
                  <a:gd name="T30" fmla="*/ 225 w 236"/>
                  <a:gd name="T31" fmla="*/ 26 h 80"/>
                  <a:gd name="T32" fmla="*/ 236 w 236"/>
                  <a:gd name="T33" fmla="*/ 13 h 80"/>
                  <a:gd name="T34" fmla="*/ 10 w 236"/>
                  <a:gd name="T35" fmla="*/ 77 h 80"/>
                  <a:gd name="T36" fmla="*/ 3 w 236"/>
                  <a:gd name="T37" fmla="*/ 70 h 80"/>
                  <a:gd name="T38" fmla="*/ 10 w 236"/>
                  <a:gd name="T39" fmla="*/ 64 h 80"/>
                  <a:gd name="T40" fmla="*/ 16 w 236"/>
                  <a:gd name="T41" fmla="*/ 70 h 80"/>
                  <a:gd name="T42" fmla="*/ 10 w 236"/>
                  <a:gd name="T43" fmla="*/ 77 h 80"/>
                  <a:gd name="T44" fmla="*/ 223 w 236"/>
                  <a:gd name="T45" fmla="*/ 23 h 80"/>
                  <a:gd name="T46" fmla="*/ 213 w 236"/>
                  <a:gd name="T47" fmla="*/ 13 h 80"/>
                  <a:gd name="T48" fmla="*/ 223 w 236"/>
                  <a:gd name="T49" fmla="*/ 3 h 80"/>
                  <a:gd name="T50" fmla="*/ 233 w 236"/>
                  <a:gd name="T51" fmla="*/ 13 h 80"/>
                  <a:gd name="T52" fmla="*/ 223 w 236"/>
                  <a:gd name="T53"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80">
                    <a:moveTo>
                      <a:pt x="236" y="13"/>
                    </a:moveTo>
                    <a:cubicBezTo>
                      <a:pt x="236" y="6"/>
                      <a:pt x="230" y="0"/>
                      <a:pt x="223" y="0"/>
                    </a:cubicBezTo>
                    <a:cubicBezTo>
                      <a:pt x="216" y="0"/>
                      <a:pt x="210" y="6"/>
                      <a:pt x="210" y="13"/>
                    </a:cubicBezTo>
                    <a:cubicBezTo>
                      <a:pt x="210" y="20"/>
                      <a:pt x="215" y="25"/>
                      <a:pt x="221" y="26"/>
                    </a:cubicBezTo>
                    <a:cubicBezTo>
                      <a:pt x="221" y="27"/>
                      <a:pt x="221" y="29"/>
                      <a:pt x="221" y="31"/>
                    </a:cubicBezTo>
                    <a:cubicBezTo>
                      <a:pt x="221" y="33"/>
                      <a:pt x="222" y="36"/>
                      <a:pt x="222" y="37"/>
                    </a:cubicBezTo>
                    <a:cubicBezTo>
                      <a:pt x="222" y="62"/>
                      <a:pt x="214" y="68"/>
                      <a:pt x="187" y="68"/>
                    </a:cubicBezTo>
                    <a:cubicBezTo>
                      <a:pt x="19" y="68"/>
                      <a:pt x="19" y="68"/>
                      <a:pt x="19" y="68"/>
                    </a:cubicBezTo>
                    <a:cubicBezTo>
                      <a:pt x="19" y="64"/>
                      <a:pt x="15" y="60"/>
                      <a:pt x="10" y="60"/>
                    </a:cubicBezTo>
                    <a:cubicBezTo>
                      <a:pt x="5" y="60"/>
                      <a:pt x="0" y="65"/>
                      <a:pt x="0" y="70"/>
                    </a:cubicBezTo>
                    <a:cubicBezTo>
                      <a:pt x="0" y="75"/>
                      <a:pt x="5" y="80"/>
                      <a:pt x="10" y="80"/>
                    </a:cubicBezTo>
                    <a:cubicBezTo>
                      <a:pt x="15" y="80"/>
                      <a:pt x="19" y="76"/>
                      <a:pt x="19" y="72"/>
                    </a:cubicBezTo>
                    <a:cubicBezTo>
                      <a:pt x="187" y="72"/>
                      <a:pt x="187" y="72"/>
                      <a:pt x="187" y="72"/>
                    </a:cubicBezTo>
                    <a:cubicBezTo>
                      <a:pt x="216" y="72"/>
                      <a:pt x="225" y="64"/>
                      <a:pt x="225" y="37"/>
                    </a:cubicBezTo>
                    <a:cubicBezTo>
                      <a:pt x="225" y="36"/>
                      <a:pt x="225" y="33"/>
                      <a:pt x="225" y="31"/>
                    </a:cubicBezTo>
                    <a:cubicBezTo>
                      <a:pt x="225" y="29"/>
                      <a:pt x="225" y="27"/>
                      <a:pt x="225" y="26"/>
                    </a:cubicBezTo>
                    <a:cubicBezTo>
                      <a:pt x="231" y="25"/>
                      <a:pt x="236" y="20"/>
                      <a:pt x="236" y="13"/>
                    </a:cubicBezTo>
                    <a:close/>
                    <a:moveTo>
                      <a:pt x="10" y="77"/>
                    </a:moveTo>
                    <a:cubicBezTo>
                      <a:pt x="6" y="77"/>
                      <a:pt x="3" y="74"/>
                      <a:pt x="3" y="70"/>
                    </a:cubicBezTo>
                    <a:cubicBezTo>
                      <a:pt x="3" y="67"/>
                      <a:pt x="6" y="64"/>
                      <a:pt x="10" y="64"/>
                    </a:cubicBezTo>
                    <a:cubicBezTo>
                      <a:pt x="13" y="64"/>
                      <a:pt x="16" y="67"/>
                      <a:pt x="16" y="70"/>
                    </a:cubicBezTo>
                    <a:cubicBezTo>
                      <a:pt x="16" y="74"/>
                      <a:pt x="13" y="77"/>
                      <a:pt x="10" y="77"/>
                    </a:cubicBezTo>
                    <a:close/>
                    <a:moveTo>
                      <a:pt x="223" y="23"/>
                    </a:moveTo>
                    <a:cubicBezTo>
                      <a:pt x="218" y="23"/>
                      <a:pt x="213" y="18"/>
                      <a:pt x="213" y="13"/>
                    </a:cubicBezTo>
                    <a:cubicBezTo>
                      <a:pt x="213" y="8"/>
                      <a:pt x="218" y="3"/>
                      <a:pt x="223" y="3"/>
                    </a:cubicBezTo>
                    <a:cubicBezTo>
                      <a:pt x="229" y="3"/>
                      <a:pt x="233" y="8"/>
                      <a:pt x="233" y="13"/>
                    </a:cubicBezTo>
                    <a:cubicBezTo>
                      <a:pt x="233" y="18"/>
                      <a:pt x="229" y="23"/>
                      <a:pt x="223"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4" name="Oval 33"/>
              <p:cNvSpPr/>
              <p:nvPr/>
            </p:nvSpPr>
            <p:spPr>
              <a:xfrm>
                <a:off x="1773655" y="38332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2" name="Oval 31"/>
            <p:cNvSpPr/>
            <p:nvPr/>
          </p:nvSpPr>
          <p:spPr>
            <a:xfrm>
              <a:off x="362978" y="421230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5" name="Oval 34"/>
          <p:cNvSpPr/>
          <p:nvPr userDrawn="1"/>
        </p:nvSpPr>
        <p:spPr>
          <a:xfrm>
            <a:off x="2646396" y="4939579"/>
            <a:ext cx="64891" cy="6489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6" name="Group 35"/>
          <p:cNvGrpSpPr/>
          <p:nvPr userDrawn="1"/>
        </p:nvGrpSpPr>
        <p:grpSpPr>
          <a:xfrm>
            <a:off x="246489" y="4630116"/>
            <a:ext cx="2338311" cy="473121"/>
            <a:chOff x="287867" y="6022431"/>
            <a:chExt cx="2350008" cy="475488"/>
          </a:xfrm>
          <a:solidFill>
            <a:schemeClr val="bg1">
              <a:lumMod val="95000"/>
            </a:schemeClr>
          </a:solidFill>
        </p:grpSpPr>
        <p:sp>
          <p:nvSpPr>
            <p:cNvPr id="37" name="Freeform 36"/>
            <p:cNvSpPr>
              <a:spLocks noEditPoints="1"/>
            </p:cNvSpPr>
            <p:nvPr/>
          </p:nvSpPr>
          <p:spPr bwMode="auto">
            <a:xfrm flipH="1" flipV="1">
              <a:off x="287867" y="6022431"/>
              <a:ext cx="2350008" cy="475488"/>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8" name="Oval 37"/>
            <p:cNvSpPr/>
            <p:nvPr/>
          </p:nvSpPr>
          <p:spPr>
            <a:xfrm>
              <a:off x="343439" y="608018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9" name="Group 38"/>
          <p:cNvGrpSpPr/>
          <p:nvPr userDrawn="1"/>
        </p:nvGrpSpPr>
        <p:grpSpPr>
          <a:xfrm>
            <a:off x="3394454" y="1442479"/>
            <a:ext cx="1384429" cy="1041335"/>
            <a:chOff x="3451579" y="2565586"/>
            <a:chExt cx="1391354" cy="1046544"/>
          </a:xfrm>
          <a:solidFill>
            <a:schemeClr val="bg1">
              <a:lumMod val="95000"/>
            </a:schemeClr>
          </a:solidFill>
        </p:grpSpPr>
        <p:grpSp>
          <p:nvGrpSpPr>
            <p:cNvPr id="40" name="Group 39"/>
            <p:cNvGrpSpPr/>
            <p:nvPr/>
          </p:nvGrpSpPr>
          <p:grpSpPr>
            <a:xfrm rot="16200000" flipV="1">
              <a:off x="3623984" y="2393181"/>
              <a:ext cx="1046544" cy="1391354"/>
              <a:chOff x="5744264" y="4681879"/>
              <a:chExt cx="1046544" cy="1329518"/>
            </a:xfrm>
            <a:grpFill/>
          </p:grpSpPr>
          <p:grpSp>
            <p:nvGrpSpPr>
              <p:cNvPr id="44" name="Group 43"/>
              <p:cNvGrpSpPr/>
              <p:nvPr/>
            </p:nvGrpSpPr>
            <p:grpSpPr>
              <a:xfrm>
                <a:off x="5744264" y="4681879"/>
                <a:ext cx="706438" cy="1257300"/>
                <a:chOff x="2495550" y="3524250"/>
                <a:chExt cx="706438" cy="1257300"/>
              </a:xfrm>
              <a:grpFill/>
            </p:grpSpPr>
            <p:sp>
              <p:nvSpPr>
                <p:cNvPr id="46"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45"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41" name="Oval 40"/>
            <p:cNvSpPr/>
            <p:nvPr/>
          </p:nvSpPr>
          <p:spPr>
            <a:xfrm>
              <a:off x="4716512" y="3379794"/>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Oval 41"/>
            <p:cNvSpPr/>
            <p:nvPr/>
          </p:nvSpPr>
          <p:spPr>
            <a:xfrm>
              <a:off x="3502025" y="2622508"/>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Oval 42"/>
            <p:cNvSpPr/>
            <p:nvPr/>
          </p:nvSpPr>
          <p:spPr>
            <a:xfrm>
              <a:off x="3983065" y="329461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1" name="Group 50"/>
          <p:cNvGrpSpPr/>
          <p:nvPr userDrawn="1"/>
        </p:nvGrpSpPr>
        <p:grpSpPr>
          <a:xfrm>
            <a:off x="5735572" y="1372976"/>
            <a:ext cx="1125636" cy="1298585"/>
            <a:chOff x="5804407" y="2495736"/>
            <a:chExt cx="1131267" cy="1305081"/>
          </a:xfrm>
          <a:solidFill>
            <a:schemeClr val="bg1">
              <a:lumMod val="95000"/>
            </a:schemeClr>
          </a:solidFill>
        </p:grpSpPr>
        <p:sp>
          <p:nvSpPr>
            <p:cNvPr id="52" name="Freeform 274"/>
            <p:cNvSpPr>
              <a:spLocks noEditPoints="1"/>
            </p:cNvSpPr>
            <p:nvPr/>
          </p:nvSpPr>
          <p:spPr bwMode="auto">
            <a:xfrm rot="5400000">
              <a:off x="6704693" y="2429854"/>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53" name="Group 52"/>
            <p:cNvGrpSpPr/>
            <p:nvPr/>
          </p:nvGrpSpPr>
          <p:grpSpPr>
            <a:xfrm>
              <a:off x="5804407" y="2545276"/>
              <a:ext cx="1075887" cy="1255541"/>
              <a:chOff x="5804407" y="2545276"/>
              <a:chExt cx="1075887" cy="1255541"/>
            </a:xfrm>
            <a:grpFill/>
          </p:grpSpPr>
          <p:grpSp>
            <p:nvGrpSpPr>
              <p:cNvPr id="54" name="Group 53"/>
              <p:cNvGrpSpPr/>
              <p:nvPr/>
            </p:nvGrpSpPr>
            <p:grpSpPr>
              <a:xfrm flipH="1">
                <a:off x="5804407" y="2567329"/>
                <a:ext cx="784420" cy="1233488"/>
                <a:chOff x="3643313" y="1409700"/>
                <a:chExt cx="766762" cy="1233488"/>
              </a:xfrm>
              <a:grpFill/>
            </p:grpSpPr>
            <p:sp>
              <p:nvSpPr>
                <p:cNvPr id="58" name="Freeform 282"/>
                <p:cNvSpPr>
                  <a:spLocks noEditPoints="1"/>
                </p:cNvSpPr>
                <p:nvPr/>
              </p:nvSpPr>
              <p:spPr bwMode="auto">
                <a:xfrm>
                  <a:off x="4013200" y="1589088"/>
                  <a:ext cx="396875" cy="722313"/>
                </a:xfrm>
                <a:custGeom>
                  <a:avLst/>
                  <a:gdLst>
                    <a:gd name="T0" fmla="*/ 32 w 60"/>
                    <a:gd name="T1" fmla="*/ 26 h 109"/>
                    <a:gd name="T2" fmla="*/ 32 w 60"/>
                    <a:gd name="T3" fmla="*/ 2 h 109"/>
                    <a:gd name="T4" fmla="*/ 30 w 60"/>
                    <a:gd name="T5" fmla="*/ 0 h 109"/>
                    <a:gd name="T6" fmla="*/ 29 w 60"/>
                    <a:gd name="T7" fmla="*/ 2 h 109"/>
                    <a:gd name="T8" fmla="*/ 29 w 60"/>
                    <a:gd name="T9" fmla="*/ 26 h 109"/>
                    <a:gd name="T10" fmla="*/ 0 w 60"/>
                    <a:gd name="T11" fmla="*/ 56 h 109"/>
                    <a:gd name="T12" fmla="*/ 29 w 60"/>
                    <a:gd name="T13" fmla="*/ 86 h 109"/>
                    <a:gd name="T14" fmla="*/ 29 w 60"/>
                    <a:gd name="T15" fmla="*/ 107 h 109"/>
                    <a:gd name="T16" fmla="*/ 30 w 60"/>
                    <a:gd name="T17" fmla="*/ 109 h 109"/>
                    <a:gd name="T18" fmla="*/ 32 w 60"/>
                    <a:gd name="T19" fmla="*/ 107 h 109"/>
                    <a:gd name="T20" fmla="*/ 32 w 60"/>
                    <a:gd name="T21" fmla="*/ 86 h 109"/>
                    <a:gd name="T22" fmla="*/ 60 w 60"/>
                    <a:gd name="T23" fmla="*/ 56 h 109"/>
                    <a:gd name="T24" fmla="*/ 32 w 60"/>
                    <a:gd name="T25" fmla="*/ 26 h 109"/>
                    <a:gd name="T26" fmla="*/ 30 w 60"/>
                    <a:gd name="T27" fmla="*/ 83 h 109"/>
                    <a:gd name="T28" fmla="*/ 3 w 60"/>
                    <a:gd name="T29" fmla="*/ 56 h 109"/>
                    <a:gd name="T30" fmla="*/ 30 w 60"/>
                    <a:gd name="T31" fmla="*/ 29 h 109"/>
                    <a:gd name="T32" fmla="*/ 57 w 60"/>
                    <a:gd name="T33" fmla="*/ 56 h 109"/>
                    <a:gd name="T34" fmla="*/ 30 w 60"/>
                    <a:gd name="T35"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6"/>
                      </a:moveTo>
                      <a:cubicBezTo>
                        <a:pt x="32" y="2"/>
                        <a:pt x="32" y="2"/>
                        <a:pt x="32" y="2"/>
                      </a:cubicBezTo>
                      <a:cubicBezTo>
                        <a:pt x="32" y="1"/>
                        <a:pt x="31" y="0"/>
                        <a:pt x="30" y="0"/>
                      </a:cubicBezTo>
                      <a:cubicBezTo>
                        <a:pt x="29" y="0"/>
                        <a:pt x="29" y="1"/>
                        <a:pt x="29" y="2"/>
                      </a:cubicBezTo>
                      <a:cubicBezTo>
                        <a:pt x="29" y="26"/>
                        <a:pt x="29" y="26"/>
                        <a:pt x="29" y="26"/>
                      </a:cubicBezTo>
                      <a:cubicBezTo>
                        <a:pt x="13" y="26"/>
                        <a:pt x="0" y="40"/>
                        <a:pt x="0" y="56"/>
                      </a:cubicBezTo>
                      <a:cubicBezTo>
                        <a:pt x="0" y="72"/>
                        <a:pt x="13" y="85"/>
                        <a:pt x="29" y="86"/>
                      </a:cubicBezTo>
                      <a:cubicBezTo>
                        <a:pt x="29" y="107"/>
                        <a:pt x="29" y="107"/>
                        <a:pt x="29" y="107"/>
                      </a:cubicBezTo>
                      <a:cubicBezTo>
                        <a:pt x="29" y="108"/>
                        <a:pt x="29" y="109"/>
                        <a:pt x="30" y="109"/>
                      </a:cubicBezTo>
                      <a:cubicBezTo>
                        <a:pt x="31" y="109"/>
                        <a:pt x="32" y="108"/>
                        <a:pt x="32" y="107"/>
                      </a:cubicBezTo>
                      <a:cubicBezTo>
                        <a:pt x="32" y="86"/>
                        <a:pt x="32" y="86"/>
                        <a:pt x="32" y="86"/>
                      </a:cubicBezTo>
                      <a:cubicBezTo>
                        <a:pt x="48" y="85"/>
                        <a:pt x="60" y="72"/>
                        <a:pt x="60" y="56"/>
                      </a:cubicBezTo>
                      <a:cubicBezTo>
                        <a:pt x="60" y="40"/>
                        <a:pt x="48" y="26"/>
                        <a:pt x="32" y="26"/>
                      </a:cubicBezTo>
                      <a:close/>
                      <a:moveTo>
                        <a:pt x="30" y="83"/>
                      </a:moveTo>
                      <a:cubicBezTo>
                        <a:pt x="15" y="83"/>
                        <a:pt x="3" y="71"/>
                        <a:pt x="3" y="56"/>
                      </a:cubicBezTo>
                      <a:cubicBezTo>
                        <a:pt x="3" y="41"/>
                        <a:pt x="15" y="29"/>
                        <a:pt x="30" y="29"/>
                      </a:cubicBezTo>
                      <a:cubicBezTo>
                        <a:pt x="45" y="29"/>
                        <a:pt x="57" y="41"/>
                        <a:pt x="57" y="56"/>
                      </a:cubicBezTo>
                      <a:cubicBezTo>
                        <a:pt x="57" y="71"/>
                        <a:pt x="45" y="83"/>
                        <a:pt x="3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283"/>
                <p:cNvSpPr>
                  <a:spLocks/>
                </p:cNvSpPr>
                <p:nvPr/>
              </p:nvSpPr>
              <p:spPr bwMode="auto">
                <a:xfrm>
                  <a:off x="3643313" y="1409700"/>
                  <a:ext cx="171450" cy="20638"/>
                </a:xfrm>
                <a:custGeom>
                  <a:avLst/>
                  <a:gdLst>
                    <a:gd name="T0" fmla="*/ 24 w 26"/>
                    <a:gd name="T1" fmla="*/ 0 h 3"/>
                    <a:gd name="T2" fmla="*/ 2 w 26"/>
                    <a:gd name="T3" fmla="*/ 0 h 3"/>
                    <a:gd name="T4" fmla="*/ 0 w 26"/>
                    <a:gd name="T5" fmla="*/ 1 h 3"/>
                    <a:gd name="T6" fmla="*/ 2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2" y="0"/>
                        <a:pt x="2" y="0"/>
                        <a:pt x="2" y="0"/>
                      </a:cubicBezTo>
                      <a:cubicBezTo>
                        <a:pt x="1" y="0"/>
                        <a:pt x="0" y="1"/>
                        <a:pt x="0" y="1"/>
                      </a:cubicBezTo>
                      <a:cubicBezTo>
                        <a:pt x="0" y="2"/>
                        <a:pt x="1" y="3"/>
                        <a:pt x="2" y="3"/>
                      </a:cubicBezTo>
                      <a:cubicBezTo>
                        <a:pt x="24" y="3"/>
                        <a:pt x="24" y="3"/>
                        <a:pt x="24" y="3"/>
                      </a:cubicBezTo>
                      <a:cubicBezTo>
                        <a:pt x="25" y="3"/>
                        <a:pt x="26" y="2"/>
                        <a:pt x="26" y="1"/>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284"/>
                <p:cNvSpPr>
                  <a:spLocks/>
                </p:cNvSpPr>
                <p:nvPr/>
              </p:nvSpPr>
              <p:spPr bwMode="auto">
                <a:xfrm>
                  <a:off x="4092575" y="1409700"/>
                  <a:ext cx="125413" cy="127000"/>
                </a:xfrm>
                <a:custGeom>
                  <a:avLst/>
                  <a:gdLst>
                    <a:gd name="T0" fmla="*/ 2 w 19"/>
                    <a:gd name="T1" fmla="*/ 4 h 19"/>
                    <a:gd name="T2" fmla="*/ 16 w 19"/>
                    <a:gd name="T3" fmla="*/ 18 h 19"/>
                    <a:gd name="T4" fmla="*/ 17 w 19"/>
                    <a:gd name="T5" fmla="*/ 19 h 19"/>
                    <a:gd name="T6" fmla="*/ 18 w 19"/>
                    <a:gd name="T7" fmla="*/ 19 h 19"/>
                    <a:gd name="T8" fmla="*/ 19 w 19"/>
                    <a:gd name="T9" fmla="*/ 17 h 19"/>
                    <a:gd name="T10" fmla="*/ 2 w 19"/>
                    <a:gd name="T11" fmla="*/ 1 h 19"/>
                    <a:gd name="T12" fmla="*/ 1 w 19"/>
                    <a:gd name="T13" fmla="*/ 2 h 19"/>
                    <a:gd name="T14" fmla="*/ 2 w 19"/>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2" y="4"/>
                      </a:moveTo>
                      <a:cubicBezTo>
                        <a:pt x="9" y="6"/>
                        <a:pt x="14" y="11"/>
                        <a:pt x="16" y="18"/>
                      </a:cubicBezTo>
                      <a:cubicBezTo>
                        <a:pt x="16" y="19"/>
                        <a:pt x="17" y="19"/>
                        <a:pt x="17" y="19"/>
                      </a:cubicBezTo>
                      <a:cubicBezTo>
                        <a:pt x="18" y="19"/>
                        <a:pt x="18" y="19"/>
                        <a:pt x="18" y="19"/>
                      </a:cubicBezTo>
                      <a:cubicBezTo>
                        <a:pt x="19" y="19"/>
                        <a:pt x="19" y="18"/>
                        <a:pt x="19" y="17"/>
                      </a:cubicBezTo>
                      <a:cubicBezTo>
                        <a:pt x="17" y="9"/>
                        <a:pt x="11" y="3"/>
                        <a:pt x="2" y="1"/>
                      </a:cubicBezTo>
                      <a:cubicBezTo>
                        <a:pt x="2" y="0"/>
                        <a:pt x="1" y="1"/>
                        <a:pt x="1"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Freeform 285"/>
                <p:cNvSpPr>
                  <a:spLocks/>
                </p:cNvSpPr>
                <p:nvPr/>
              </p:nvSpPr>
              <p:spPr bwMode="auto">
                <a:xfrm>
                  <a:off x="3868738" y="1409700"/>
                  <a:ext cx="171450" cy="20638"/>
                </a:xfrm>
                <a:custGeom>
                  <a:avLst/>
                  <a:gdLst>
                    <a:gd name="T0" fmla="*/ 26 w 26"/>
                    <a:gd name="T1" fmla="*/ 1 h 3"/>
                    <a:gd name="T2" fmla="*/ 25 w 26"/>
                    <a:gd name="T3" fmla="*/ 0 h 3"/>
                    <a:gd name="T4" fmla="*/ 2 w 26"/>
                    <a:gd name="T5" fmla="*/ 0 h 3"/>
                    <a:gd name="T6" fmla="*/ 0 w 26"/>
                    <a:gd name="T7" fmla="*/ 1 h 3"/>
                    <a:gd name="T8" fmla="*/ 2 w 26"/>
                    <a:gd name="T9" fmla="*/ 3 h 3"/>
                    <a:gd name="T10" fmla="*/ 25 w 26"/>
                    <a:gd name="T11" fmla="*/ 3 h 3"/>
                    <a:gd name="T12" fmla="*/ 26 w 2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6" y="1"/>
                      </a:moveTo>
                      <a:cubicBezTo>
                        <a:pt x="26" y="1"/>
                        <a:pt x="26" y="0"/>
                        <a:pt x="25" y="0"/>
                      </a:cubicBezTo>
                      <a:cubicBezTo>
                        <a:pt x="2" y="0"/>
                        <a:pt x="2" y="0"/>
                        <a:pt x="2" y="0"/>
                      </a:cubicBezTo>
                      <a:cubicBezTo>
                        <a:pt x="1" y="0"/>
                        <a:pt x="0" y="1"/>
                        <a:pt x="0" y="1"/>
                      </a:cubicBezTo>
                      <a:cubicBezTo>
                        <a:pt x="0" y="2"/>
                        <a:pt x="1" y="3"/>
                        <a:pt x="2" y="3"/>
                      </a:cubicBezTo>
                      <a:cubicBezTo>
                        <a:pt x="25" y="3"/>
                        <a:pt x="25" y="3"/>
                        <a:pt x="25" y="3"/>
                      </a:cubicBezTo>
                      <a:cubicBezTo>
                        <a:pt x="26" y="3"/>
                        <a:pt x="26"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286"/>
                <p:cNvSpPr>
                  <a:spLocks noEditPoints="1"/>
                </p:cNvSpPr>
                <p:nvPr/>
              </p:nvSpPr>
              <p:spPr bwMode="auto">
                <a:xfrm>
                  <a:off x="4125913" y="2363788"/>
                  <a:ext cx="171450" cy="279400"/>
                </a:xfrm>
                <a:custGeom>
                  <a:avLst/>
                  <a:gdLst>
                    <a:gd name="T0" fmla="*/ 15 w 26"/>
                    <a:gd name="T1" fmla="*/ 17 h 42"/>
                    <a:gd name="T2" fmla="*/ 15 w 26"/>
                    <a:gd name="T3" fmla="*/ 2 h 42"/>
                    <a:gd name="T4" fmla="*/ 13 w 26"/>
                    <a:gd name="T5" fmla="*/ 0 h 42"/>
                    <a:gd name="T6" fmla="*/ 12 w 26"/>
                    <a:gd name="T7" fmla="*/ 2 h 42"/>
                    <a:gd name="T8" fmla="*/ 12 w 26"/>
                    <a:gd name="T9" fmla="*/ 17 h 42"/>
                    <a:gd name="T10" fmla="*/ 0 w 26"/>
                    <a:gd name="T11" fmla="*/ 29 h 42"/>
                    <a:gd name="T12" fmla="*/ 13 w 26"/>
                    <a:gd name="T13" fmla="*/ 42 h 42"/>
                    <a:gd name="T14" fmla="*/ 26 w 26"/>
                    <a:gd name="T15" fmla="*/ 29 h 42"/>
                    <a:gd name="T16" fmla="*/ 15 w 26"/>
                    <a:gd name="T17" fmla="*/ 17 h 42"/>
                    <a:gd name="T18" fmla="*/ 13 w 26"/>
                    <a:gd name="T19" fmla="*/ 39 h 42"/>
                    <a:gd name="T20" fmla="*/ 4 w 26"/>
                    <a:gd name="T21" fmla="*/ 29 h 42"/>
                    <a:gd name="T22" fmla="*/ 13 w 26"/>
                    <a:gd name="T23" fmla="*/ 20 h 42"/>
                    <a:gd name="T24" fmla="*/ 23 w 26"/>
                    <a:gd name="T25" fmla="*/ 29 h 42"/>
                    <a:gd name="T26" fmla="*/ 13 w 26"/>
                    <a:gd name="T2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2">
                      <a:moveTo>
                        <a:pt x="15" y="17"/>
                      </a:moveTo>
                      <a:cubicBezTo>
                        <a:pt x="15" y="2"/>
                        <a:pt x="15" y="2"/>
                        <a:pt x="15" y="2"/>
                      </a:cubicBezTo>
                      <a:cubicBezTo>
                        <a:pt x="15" y="1"/>
                        <a:pt x="14" y="0"/>
                        <a:pt x="13" y="0"/>
                      </a:cubicBezTo>
                      <a:cubicBezTo>
                        <a:pt x="12" y="0"/>
                        <a:pt x="12" y="1"/>
                        <a:pt x="12" y="2"/>
                      </a:cubicBezTo>
                      <a:cubicBezTo>
                        <a:pt x="12" y="17"/>
                        <a:pt x="12" y="17"/>
                        <a:pt x="12" y="17"/>
                      </a:cubicBezTo>
                      <a:cubicBezTo>
                        <a:pt x="5" y="17"/>
                        <a:pt x="0" y="23"/>
                        <a:pt x="0" y="29"/>
                      </a:cubicBezTo>
                      <a:cubicBezTo>
                        <a:pt x="0" y="36"/>
                        <a:pt x="6" y="42"/>
                        <a:pt x="13" y="42"/>
                      </a:cubicBezTo>
                      <a:cubicBezTo>
                        <a:pt x="20" y="42"/>
                        <a:pt x="26" y="36"/>
                        <a:pt x="26" y="29"/>
                      </a:cubicBezTo>
                      <a:cubicBezTo>
                        <a:pt x="26" y="23"/>
                        <a:pt x="21" y="17"/>
                        <a:pt x="15" y="17"/>
                      </a:cubicBezTo>
                      <a:close/>
                      <a:moveTo>
                        <a:pt x="13" y="39"/>
                      </a:moveTo>
                      <a:cubicBezTo>
                        <a:pt x="8" y="39"/>
                        <a:pt x="4" y="35"/>
                        <a:pt x="4" y="29"/>
                      </a:cubicBezTo>
                      <a:cubicBezTo>
                        <a:pt x="4" y="24"/>
                        <a:pt x="8" y="20"/>
                        <a:pt x="13" y="20"/>
                      </a:cubicBezTo>
                      <a:cubicBezTo>
                        <a:pt x="18" y="20"/>
                        <a:pt x="23" y="24"/>
                        <a:pt x="23" y="29"/>
                      </a:cubicBezTo>
                      <a:cubicBezTo>
                        <a:pt x="23" y="35"/>
                        <a:pt x="18" y="39"/>
                        <a:pt x="1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55" name="Oval 54"/>
              <p:cNvSpPr/>
              <p:nvPr/>
            </p:nvSpPr>
            <p:spPr>
              <a:xfrm>
                <a:off x="6815078" y="2545276"/>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Oval 55"/>
              <p:cNvSpPr/>
              <p:nvPr/>
            </p:nvSpPr>
            <p:spPr>
              <a:xfrm>
                <a:off x="5971849" y="3687736"/>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p:cNvSpPr/>
              <p:nvPr/>
            </p:nvSpPr>
            <p:spPr>
              <a:xfrm>
                <a:off x="5884255" y="2999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3" name="Group 62"/>
          <p:cNvGrpSpPr/>
          <p:nvPr userDrawn="1"/>
        </p:nvGrpSpPr>
        <p:grpSpPr>
          <a:xfrm>
            <a:off x="1092617" y="1383010"/>
            <a:ext cx="1133791" cy="1297070"/>
            <a:chOff x="1138227" y="2505819"/>
            <a:chExt cx="1139462" cy="1303559"/>
          </a:xfrm>
          <a:solidFill>
            <a:schemeClr val="bg1">
              <a:lumMod val="95000"/>
            </a:schemeClr>
          </a:solidFill>
        </p:grpSpPr>
        <p:grpSp>
          <p:nvGrpSpPr>
            <p:cNvPr id="64" name="Group 63"/>
            <p:cNvGrpSpPr/>
            <p:nvPr/>
          </p:nvGrpSpPr>
          <p:grpSpPr>
            <a:xfrm>
              <a:off x="1138227" y="2505819"/>
              <a:ext cx="1139462" cy="1303559"/>
              <a:chOff x="1138227" y="2505819"/>
              <a:chExt cx="1139462" cy="1303559"/>
            </a:xfrm>
            <a:grpFill/>
          </p:grpSpPr>
          <p:grpSp>
            <p:nvGrpSpPr>
              <p:cNvPr id="68" name="Group 67"/>
              <p:cNvGrpSpPr/>
              <p:nvPr/>
            </p:nvGrpSpPr>
            <p:grpSpPr>
              <a:xfrm flipH="1">
                <a:off x="1138227" y="2575890"/>
                <a:ext cx="784420" cy="1233488"/>
                <a:chOff x="3643313" y="1409700"/>
                <a:chExt cx="766762" cy="1233488"/>
              </a:xfrm>
              <a:grpFill/>
            </p:grpSpPr>
            <p:sp>
              <p:nvSpPr>
                <p:cNvPr id="70" name="Freeform 282"/>
                <p:cNvSpPr>
                  <a:spLocks noEditPoints="1"/>
                </p:cNvSpPr>
                <p:nvPr/>
              </p:nvSpPr>
              <p:spPr bwMode="auto">
                <a:xfrm>
                  <a:off x="4013200" y="1589088"/>
                  <a:ext cx="396875" cy="722313"/>
                </a:xfrm>
                <a:custGeom>
                  <a:avLst/>
                  <a:gdLst>
                    <a:gd name="T0" fmla="*/ 32 w 60"/>
                    <a:gd name="T1" fmla="*/ 26 h 109"/>
                    <a:gd name="T2" fmla="*/ 32 w 60"/>
                    <a:gd name="T3" fmla="*/ 2 h 109"/>
                    <a:gd name="T4" fmla="*/ 30 w 60"/>
                    <a:gd name="T5" fmla="*/ 0 h 109"/>
                    <a:gd name="T6" fmla="*/ 29 w 60"/>
                    <a:gd name="T7" fmla="*/ 2 h 109"/>
                    <a:gd name="T8" fmla="*/ 29 w 60"/>
                    <a:gd name="T9" fmla="*/ 26 h 109"/>
                    <a:gd name="T10" fmla="*/ 0 w 60"/>
                    <a:gd name="T11" fmla="*/ 56 h 109"/>
                    <a:gd name="T12" fmla="*/ 29 w 60"/>
                    <a:gd name="T13" fmla="*/ 86 h 109"/>
                    <a:gd name="T14" fmla="*/ 29 w 60"/>
                    <a:gd name="T15" fmla="*/ 107 h 109"/>
                    <a:gd name="T16" fmla="*/ 30 w 60"/>
                    <a:gd name="T17" fmla="*/ 109 h 109"/>
                    <a:gd name="T18" fmla="*/ 32 w 60"/>
                    <a:gd name="T19" fmla="*/ 107 h 109"/>
                    <a:gd name="T20" fmla="*/ 32 w 60"/>
                    <a:gd name="T21" fmla="*/ 86 h 109"/>
                    <a:gd name="T22" fmla="*/ 60 w 60"/>
                    <a:gd name="T23" fmla="*/ 56 h 109"/>
                    <a:gd name="T24" fmla="*/ 32 w 60"/>
                    <a:gd name="T25" fmla="*/ 26 h 109"/>
                    <a:gd name="T26" fmla="*/ 30 w 60"/>
                    <a:gd name="T27" fmla="*/ 83 h 109"/>
                    <a:gd name="T28" fmla="*/ 3 w 60"/>
                    <a:gd name="T29" fmla="*/ 56 h 109"/>
                    <a:gd name="T30" fmla="*/ 30 w 60"/>
                    <a:gd name="T31" fmla="*/ 29 h 109"/>
                    <a:gd name="T32" fmla="*/ 57 w 60"/>
                    <a:gd name="T33" fmla="*/ 56 h 109"/>
                    <a:gd name="T34" fmla="*/ 30 w 60"/>
                    <a:gd name="T35"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6"/>
                      </a:moveTo>
                      <a:cubicBezTo>
                        <a:pt x="32" y="2"/>
                        <a:pt x="32" y="2"/>
                        <a:pt x="32" y="2"/>
                      </a:cubicBezTo>
                      <a:cubicBezTo>
                        <a:pt x="32" y="1"/>
                        <a:pt x="31" y="0"/>
                        <a:pt x="30" y="0"/>
                      </a:cubicBezTo>
                      <a:cubicBezTo>
                        <a:pt x="29" y="0"/>
                        <a:pt x="29" y="1"/>
                        <a:pt x="29" y="2"/>
                      </a:cubicBezTo>
                      <a:cubicBezTo>
                        <a:pt x="29" y="26"/>
                        <a:pt x="29" y="26"/>
                        <a:pt x="29" y="26"/>
                      </a:cubicBezTo>
                      <a:cubicBezTo>
                        <a:pt x="13" y="26"/>
                        <a:pt x="0" y="40"/>
                        <a:pt x="0" y="56"/>
                      </a:cubicBezTo>
                      <a:cubicBezTo>
                        <a:pt x="0" y="72"/>
                        <a:pt x="13" y="85"/>
                        <a:pt x="29" y="86"/>
                      </a:cubicBezTo>
                      <a:cubicBezTo>
                        <a:pt x="29" y="107"/>
                        <a:pt x="29" y="107"/>
                        <a:pt x="29" y="107"/>
                      </a:cubicBezTo>
                      <a:cubicBezTo>
                        <a:pt x="29" y="108"/>
                        <a:pt x="29" y="109"/>
                        <a:pt x="30" y="109"/>
                      </a:cubicBezTo>
                      <a:cubicBezTo>
                        <a:pt x="31" y="109"/>
                        <a:pt x="32" y="108"/>
                        <a:pt x="32" y="107"/>
                      </a:cubicBezTo>
                      <a:cubicBezTo>
                        <a:pt x="32" y="86"/>
                        <a:pt x="32" y="86"/>
                        <a:pt x="32" y="86"/>
                      </a:cubicBezTo>
                      <a:cubicBezTo>
                        <a:pt x="48" y="85"/>
                        <a:pt x="60" y="72"/>
                        <a:pt x="60" y="56"/>
                      </a:cubicBezTo>
                      <a:cubicBezTo>
                        <a:pt x="60" y="40"/>
                        <a:pt x="48" y="26"/>
                        <a:pt x="32" y="26"/>
                      </a:cubicBezTo>
                      <a:close/>
                      <a:moveTo>
                        <a:pt x="30" y="83"/>
                      </a:moveTo>
                      <a:cubicBezTo>
                        <a:pt x="15" y="83"/>
                        <a:pt x="3" y="71"/>
                        <a:pt x="3" y="56"/>
                      </a:cubicBezTo>
                      <a:cubicBezTo>
                        <a:pt x="3" y="41"/>
                        <a:pt x="15" y="29"/>
                        <a:pt x="30" y="29"/>
                      </a:cubicBezTo>
                      <a:cubicBezTo>
                        <a:pt x="45" y="29"/>
                        <a:pt x="57" y="41"/>
                        <a:pt x="57" y="56"/>
                      </a:cubicBezTo>
                      <a:cubicBezTo>
                        <a:pt x="57" y="71"/>
                        <a:pt x="45" y="83"/>
                        <a:pt x="3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Freeform 283"/>
                <p:cNvSpPr>
                  <a:spLocks/>
                </p:cNvSpPr>
                <p:nvPr/>
              </p:nvSpPr>
              <p:spPr bwMode="auto">
                <a:xfrm>
                  <a:off x="3643313" y="1409700"/>
                  <a:ext cx="171450" cy="20638"/>
                </a:xfrm>
                <a:custGeom>
                  <a:avLst/>
                  <a:gdLst>
                    <a:gd name="T0" fmla="*/ 24 w 26"/>
                    <a:gd name="T1" fmla="*/ 0 h 3"/>
                    <a:gd name="T2" fmla="*/ 2 w 26"/>
                    <a:gd name="T3" fmla="*/ 0 h 3"/>
                    <a:gd name="T4" fmla="*/ 0 w 26"/>
                    <a:gd name="T5" fmla="*/ 1 h 3"/>
                    <a:gd name="T6" fmla="*/ 2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2" y="0"/>
                        <a:pt x="2" y="0"/>
                        <a:pt x="2" y="0"/>
                      </a:cubicBezTo>
                      <a:cubicBezTo>
                        <a:pt x="1" y="0"/>
                        <a:pt x="0" y="1"/>
                        <a:pt x="0" y="1"/>
                      </a:cubicBezTo>
                      <a:cubicBezTo>
                        <a:pt x="0" y="2"/>
                        <a:pt x="1" y="3"/>
                        <a:pt x="2" y="3"/>
                      </a:cubicBezTo>
                      <a:cubicBezTo>
                        <a:pt x="24" y="3"/>
                        <a:pt x="24" y="3"/>
                        <a:pt x="24" y="3"/>
                      </a:cubicBezTo>
                      <a:cubicBezTo>
                        <a:pt x="25" y="3"/>
                        <a:pt x="26" y="2"/>
                        <a:pt x="26" y="1"/>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Freeform 284"/>
                <p:cNvSpPr>
                  <a:spLocks/>
                </p:cNvSpPr>
                <p:nvPr/>
              </p:nvSpPr>
              <p:spPr bwMode="auto">
                <a:xfrm>
                  <a:off x="4092575" y="1409700"/>
                  <a:ext cx="125413" cy="127000"/>
                </a:xfrm>
                <a:custGeom>
                  <a:avLst/>
                  <a:gdLst>
                    <a:gd name="T0" fmla="*/ 2 w 19"/>
                    <a:gd name="T1" fmla="*/ 4 h 19"/>
                    <a:gd name="T2" fmla="*/ 16 w 19"/>
                    <a:gd name="T3" fmla="*/ 18 h 19"/>
                    <a:gd name="T4" fmla="*/ 17 w 19"/>
                    <a:gd name="T5" fmla="*/ 19 h 19"/>
                    <a:gd name="T6" fmla="*/ 18 w 19"/>
                    <a:gd name="T7" fmla="*/ 19 h 19"/>
                    <a:gd name="T8" fmla="*/ 19 w 19"/>
                    <a:gd name="T9" fmla="*/ 17 h 19"/>
                    <a:gd name="T10" fmla="*/ 2 w 19"/>
                    <a:gd name="T11" fmla="*/ 1 h 19"/>
                    <a:gd name="T12" fmla="*/ 1 w 19"/>
                    <a:gd name="T13" fmla="*/ 2 h 19"/>
                    <a:gd name="T14" fmla="*/ 2 w 19"/>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2" y="4"/>
                      </a:moveTo>
                      <a:cubicBezTo>
                        <a:pt x="9" y="6"/>
                        <a:pt x="14" y="11"/>
                        <a:pt x="16" y="18"/>
                      </a:cubicBezTo>
                      <a:cubicBezTo>
                        <a:pt x="16" y="19"/>
                        <a:pt x="17" y="19"/>
                        <a:pt x="17" y="19"/>
                      </a:cubicBezTo>
                      <a:cubicBezTo>
                        <a:pt x="18" y="19"/>
                        <a:pt x="18" y="19"/>
                        <a:pt x="18" y="19"/>
                      </a:cubicBezTo>
                      <a:cubicBezTo>
                        <a:pt x="19" y="19"/>
                        <a:pt x="19" y="18"/>
                        <a:pt x="19" y="17"/>
                      </a:cubicBezTo>
                      <a:cubicBezTo>
                        <a:pt x="17" y="9"/>
                        <a:pt x="11" y="3"/>
                        <a:pt x="2" y="1"/>
                      </a:cubicBezTo>
                      <a:cubicBezTo>
                        <a:pt x="2" y="0"/>
                        <a:pt x="1" y="1"/>
                        <a:pt x="1"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3" name="Freeform 285"/>
                <p:cNvSpPr>
                  <a:spLocks/>
                </p:cNvSpPr>
                <p:nvPr/>
              </p:nvSpPr>
              <p:spPr bwMode="auto">
                <a:xfrm>
                  <a:off x="3868738" y="1409700"/>
                  <a:ext cx="171450" cy="20638"/>
                </a:xfrm>
                <a:custGeom>
                  <a:avLst/>
                  <a:gdLst>
                    <a:gd name="T0" fmla="*/ 26 w 26"/>
                    <a:gd name="T1" fmla="*/ 1 h 3"/>
                    <a:gd name="T2" fmla="*/ 25 w 26"/>
                    <a:gd name="T3" fmla="*/ 0 h 3"/>
                    <a:gd name="T4" fmla="*/ 2 w 26"/>
                    <a:gd name="T5" fmla="*/ 0 h 3"/>
                    <a:gd name="T6" fmla="*/ 0 w 26"/>
                    <a:gd name="T7" fmla="*/ 1 h 3"/>
                    <a:gd name="T8" fmla="*/ 2 w 26"/>
                    <a:gd name="T9" fmla="*/ 3 h 3"/>
                    <a:gd name="T10" fmla="*/ 25 w 26"/>
                    <a:gd name="T11" fmla="*/ 3 h 3"/>
                    <a:gd name="T12" fmla="*/ 26 w 2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6" y="1"/>
                      </a:moveTo>
                      <a:cubicBezTo>
                        <a:pt x="26" y="1"/>
                        <a:pt x="26" y="0"/>
                        <a:pt x="25" y="0"/>
                      </a:cubicBezTo>
                      <a:cubicBezTo>
                        <a:pt x="2" y="0"/>
                        <a:pt x="2" y="0"/>
                        <a:pt x="2" y="0"/>
                      </a:cubicBezTo>
                      <a:cubicBezTo>
                        <a:pt x="1" y="0"/>
                        <a:pt x="0" y="1"/>
                        <a:pt x="0" y="1"/>
                      </a:cubicBezTo>
                      <a:cubicBezTo>
                        <a:pt x="0" y="2"/>
                        <a:pt x="1" y="3"/>
                        <a:pt x="2" y="3"/>
                      </a:cubicBezTo>
                      <a:cubicBezTo>
                        <a:pt x="25" y="3"/>
                        <a:pt x="25" y="3"/>
                        <a:pt x="25" y="3"/>
                      </a:cubicBezTo>
                      <a:cubicBezTo>
                        <a:pt x="26" y="3"/>
                        <a:pt x="26"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4" name="Freeform 286"/>
                <p:cNvSpPr>
                  <a:spLocks noEditPoints="1"/>
                </p:cNvSpPr>
                <p:nvPr/>
              </p:nvSpPr>
              <p:spPr bwMode="auto">
                <a:xfrm>
                  <a:off x="4125913" y="2363788"/>
                  <a:ext cx="171450" cy="279400"/>
                </a:xfrm>
                <a:custGeom>
                  <a:avLst/>
                  <a:gdLst>
                    <a:gd name="T0" fmla="*/ 15 w 26"/>
                    <a:gd name="T1" fmla="*/ 17 h 42"/>
                    <a:gd name="T2" fmla="*/ 15 w 26"/>
                    <a:gd name="T3" fmla="*/ 2 h 42"/>
                    <a:gd name="T4" fmla="*/ 13 w 26"/>
                    <a:gd name="T5" fmla="*/ 0 h 42"/>
                    <a:gd name="T6" fmla="*/ 12 w 26"/>
                    <a:gd name="T7" fmla="*/ 2 h 42"/>
                    <a:gd name="T8" fmla="*/ 12 w 26"/>
                    <a:gd name="T9" fmla="*/ 17 h 42"/>
                    <a:gd name="T10" fmla="*/ 0 w 26"/>
                    <a:gd name="T11" fmla="*/ 29 h 42"/>
                    <a:gd name="T12" fmla="*/ 13 w 26"/>
                    <a:gd name="T13" fmla="*/ 42 h 42"/>
                    <a:gd name="T14" fmla="*/ 26 w 26"/>
                    <a:gd name="T15" fmla="*/ 29 h 42"/>
                    <a:gd name="T16" fmla="*/ 15 w 26"/>
                    <a:gd name="T17" fmla="*/ 17 h 42"/>
                    <a:gd name="T18" fmla="*/ 13 w 26"/>
                    <a:gd name="T19" fmla="*/ 39 h 42"/>
                    <a:gd name="T20" fmla="*/ 4 w 26"/>
                    <a:gd name="T21" fmla="*/ 29 h 42"/>
                    <a:gd name="T22" fmla="*/ 13 w 26"/>
                    <a:gd name="T23" fmla="*/ 20 h 42"/>
                    <a:gd name="T24" fmla="*/ 23 w 26"/>
                    <a:gd name="T25" fmla="*/ 29 h 42"/>
                    <a:gd name="T26" fmla="*/ 13 w 26"/>
                    <a:gd name="T2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2">
                      <a:moveTo>
                        <a:pt x="15" y="17"/>
                      </a:moveTo>
                      <a:cubicBezTo>
                        <a:pt x="15" y="2"/>
                        <a:pt x="15" y="2"/>
                        <a:pt x="15" y="2"/>
                      </a:cubicBezTo>
                      <a:cubicBezTo>
                        <a:pt x="15" y="1"/>
                        <a:pt x="14" y="0"/>
                        <a:pt x="13" y="0"/>
                      </a:cubicBezTo>
                      <a:cubicBezTo>
                        <a:pt x="12" y="0"/>
                        <a:pt x="12" y="1"/>
                        <a:pt x="12" y="2"/>
                      </a:cubicBezTo>
                      <a:cubicBezTo>
                        <a:pt x="12" y="17"/>
                        <a:pt x="12" y="17"/>
                        <a:pt x="12" y="17"/>
                      </a:cubicBezTo>
                      <a:cubicBezTo>
                        <a:pt x="5" y="17"/>
                        <a:pt x="0" y="23"/>
                        <a:pt x="0" y="29"/>
                      </a:cubicBezTo>
                      <a:cubicBezTo>
                        <a:pt x="0" y="36"/>
                        <a:pt x="6" y="42"/>
                        <a:pt x="13" y="42"/>
                      </a:cubicBezTo>
                      <a:cubicBezTo>
                        <a:pt x="20" y="42"/>
                        <a:pt x="26" y="36"/>
                        <a:pt x="26" y="29"/>
                      </a:cubicBezTo>
                      <a:cubicBezTo>
                        <a:pt x="26" y="23"/>
                        <a:pt x="21" y="17"/>
                        <a:pt x="15" y="17"/>
                      </a:cubicBezTo>
                      <a:close/>
                      <a:moveTo>
                        <a:pt x="13" y="39"/>
                      </a:moveTo>
                      <a:cubicBezTo>
                        <a:pt x="8" y="39"/>
                        <a:pt x="4" y="35"/>
                        <a:pt x="4" y="29"/>
                      </a:cubicBezTo>
                      <a:cubicBezTo>
                        <a:pt x="4" y="24"/>
                        <a:pt x="8" y="20"/>
                        <a:pt x="13" y="20"/>
                      </a:cubicBezTo>
                      <a:cubicBezTo>
                        <a:pt x="18" y="20"/>
                        <a:pt x="23" y="24"/>
                        <a:pt x="23" y="29"/>
                      </a:cubicBezTo>
                      <a:cubicBezTo>
                        <a:pt x="23" y="35"/>
                        <a:pt x="18" y="39"/>
                        <a:pt x="1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69" name="Freeform 274"/>
              <p:cNvSpPr>
                <a:spLocks noEditPoints="1"/>
              </p:cNvSpPr>
              <p:nvPr/>
            </p:nvSpPr>
            <p:spPr bwMode="auto">
              <a:xfrm rot="5400000">
                <a:off x="2046708" y="243993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65" name="Oval 64"/>
            <p:cNvSpPr/>
            <p:nvPr/>
          </p:nvSpPr>
          <p:spPr>
            <a:xfrm>
              <a:off x="2159705" y="2552500"/>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Oval 65"/>
            <p:cNvSpPr/>
            <p:nvPr/>
          </p:nvSpPr>
          <p:spPr>
            <a:xfrm>
              <a:off x="1308640" y="369258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Oval 66"/>
            <p:cNvSpPr/>
            <p:nvPr/>
          </p:nvSpPr>
          <p:spPr>
            <a:xfrm>
              <a:off x="1218094" y="3007779"/>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5" name="Group 74"/>
          <p:cNvGrpSpPr/>
          <p:nvPr userDrawn="1"/>
        </p:nvGrpSpPr>
        <p:grpSpPr>
          <a:xfrm>
            <a:off x="5675727" y="3548237"/>
            <a:ext cx="3019453" cy="1318464"/>
            <a:chOff x="5744264" y="4681879"/>
            <a:chExt cx="3034557" cy="1325060"/>
          </a:xfrm>
          <a:solidFill>
            <a:schemeClr val="bg1">
              <a:lumMod val="95000"/>
            </a:schemeClr>
          </a:solidFill>
        </p:grpSpPr>
        <p:sp>
          <p:nvSpPr>
            <p:cNvPr id="76" name="Freeform 274"/>
            <p:cNvSpPr>
              <a:spLocks noEditPoints="1"/>
            </p:cNvSpPr>
            <p:nvPr/>
          </p:nvSpPr>
          <p:spPr bwMode="auto">
            <a:xfrm>
              <a:off x="5863327" y="4681879"/>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77" name="Group 76"/>
            <p:cNvGrpSpPr/>
            <p:nvPr/>
          </p:nvGrpSpPr>
          <p:grpSpPr>
            <a:xfrm>
              <a:off x="5744264" y="4735969"/>
              <a:ext cx="3034557" cy="1270970"/>
              <a:chOff x="5744264" y="4735969"/>
              <a:chExt cx="3034557" cy="1270970"/>
            </a:xfrm>
            <a:grpFill/>
          </p:grpSpPr>
          <p:sp>
            <p:nvSpPr>
              <p:cNvPr id="78" name="Freeform 270"/>
              <p:cNvSpPr>
                <a:spLocks noEditPoints="1"/>
              </p:cNvSpPr>
              <p:nvPr/>
            </p:nvSpPr>
            <p:spPr bwMode="auto">
              <a:xfrm>
                <a:off x="5744264" y="5039067"/>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271"/>
              <p:cNvSpPr>
                <a:spLocks/>
              </p:cNvSpPr>
              <p:nvPr/>
            </p:nvSpPr>
            <p:spPr bwMode="auto">
              <a:xfrm>
                <a:off x="6274434"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272"/>
              <p:cNvSpPr>
                <a:spLocks/>
              </p:cNvSpPr>
              <p:nvPr/>
            </p:nvSpPr>
            <p:spPr bwMode="auto">
              <a:xfrm>
                <a:off x="5934764" y="5747092"/>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273"/>
              <p:cNvSpPr>
                <a:spLocks/>
              </p:cNvSpPr>
              <p:nvPr/>
            </p:nvSpPr>
            <p:spPr bwMode="auto">
              <a:xfrm>
                <a:off x="605382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Freeform 274"/>
              <p:cNvSpPr>
                <a:spLocks noEditPoints="1"/>
              </p:cNvSpPr>
              <p:nvPr/>
            </p:nvSpPr>
            <p:spPr bwMode="auto">
              <a:xfrm rot="5400000">
                <a:off x="8547840" y="577595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Freeform 271"/>
              <p:cNvSpPr>
                <a:spLocks/>
              </p:cNvSpPr>
              <p:nvPr/>
            </p:nvSpPr>
            <p:spPr bwMode="auto">
              <a:xfrm>
                <a:off x="6715648"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4" name="Freeform 273"/>
              <p:cNvSpPr>
                <a:spLocks/>
              </p:cNvSpPr>
              <p:nvPr/>
            </p:nvSpPr>
            <p:spPr bwMode="auto">
              <a:xfrm>
                <a:off x="6495041"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Freeform 271"/>
              <p:cNvSpPr>
                <a:spLocks/>
              </p:cNvSpPr>
              <p:nvPr/>
            </p:nvSpPr>
            <p:spPr bwMode="auto">
              <a:xfrm>
                <a:off x="7156862"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Freeform 273"/>
              <p:cNvSpPr>
                <a:spLocks/>
              </p:cNvSpPr>
              <p:nvPr/>
            </p:nvSpPr>
            <p:spPr bwMode="auto">
              <a:xfrm>
                <a:off x="6936255"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271"/>
              <p:cNvSpPr>
                <a:spLocks/>
              </p:cNvSpPr>
              <p:nvPr/>
            </p:nvSpPr>
            <p:spPr bwMode="auto">
              <a:xfrm>
                <a:off x="7598076"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273"/>
              <p:cNvSpPr>
                <a:spLocks/>
              </p:cNvSpPr>
              <p:nvPr/>
            </p:nvSpPr>
            <p:spPr bwMode="auto">
              <a:xfrm>
                <a:off x="7377469"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Freeform 271"/>
              <p:cNvSpPr>
                <a:spLocks/>
              </p:cNvSpPr>
              <p:nvPr/>
            </p:nvSpPr>
            <p:spPr bwMode="auto">
              <a:xfrm>
                <a:off x="8039290"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0" name="Freeform 273"/>
              <p:cNvSpPr>
                <a:spLocks/>
              </p:cNvSpPr>
              <p:nvPr/>
            </p:nvSpPr>
            <p:spPr bwMode="auto">
              <a:xfrm>
                <a:off x="7818683"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Freeform 273"/>
              <p:cNvSpPr>
                <a:spLocks/>
              </p:cNvSpPr>
              <p:nvPr/>
            </p:nvSpPr>
            <p:spPr bwMode="auto">
              <a:xfrm>
                <a:off x="825989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91"/>
              <p:cNvSpPr/>
              <p:nvPr/>
            </p:nvSpPr>
            <p:spPr>
              <a:xfrm>
                <a:off x="5906739" y="47359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Oval 92"/>
              <p:cNvSpPr/>
              <p:nvPr/>
            </p:nvSpPr>
            <p:spPr>
              <a:xfrm>
                <a:off x="8657856" y="588985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Oval 93"/>
              <p:cNvSpPr/>
              <p:nvPr/>
            </p:nvSpPr>
            <p:spPr>
              <a:xfrm>
                <a:off x="5824948" y="5272048"/>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95" name="Group 94"/>
          <p:cNvGrpSpPr/>
          <p:nvPr userDrawn="1"/>
        </p:nvGrpSpPr>
        <p:grpSpPr>
          <a:xfrm>
            <a:off x="2833480" y="3616006"/>
            <a:ext cx="1322901" cy="1041335"/>
            <a:chOff x="2887799" y="4749987"/>
            <a:chExt cx="1329518" cy="1046544"/>
          </a:xfrm>
          <a:solidFill>
            <a:schemeClr val="bg1">
              <a:lumMod val="95000"/>
            </a:schemeClr>
          </a:solidFill>
        </p:grpSpPr>
        <p:grpSp>
          <p:nvGrpSpPr>
            <p:cNvPr id="96" name="Group 95"/>
            <p:cNvGrpSpPr/>
            <p:nvPr/>
          </p:nvGrpSpPr>
          <p:grpSpPr>
            <a:xfrm rot="16200000">
              <a:off x="3029286" y="4608500"/>
              <a:ext cx="1046544" cy="1329518"/>
              <a:chOff x="5744264" y="4681879"/>
              <a:chExt cx="1046544" cy="1329518"/>
            </a:xfrm>
            <a:grpFill/>
          </p:grpSpPr>
          <p:grpSp>
            <p:nvGrpSpPr>
              <p:cNvPr id="100" name="Group 99"/>
              <p:cNvGrpSpPr/>
              <p:nvPr/>
            </p:nvGrpSpPr>
            <p:grpSpPr>
              <a:xfrm>
                <a:off x="5744264" y="4681879"/>
                <a:ext cx="706438" cy="1257300"/>
                <a:chOff x="2495550" y="3524250"/>
                <a:chExt cx="706438" cy="1257300"/>
              </a:xfrm>
              <a:grpFill/>
            </p:grpSpPr>
            <p:sp>
              <p:nvSpPr>
                <p:cNvPr id="102"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3"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4"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1"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7" name="Oval 96"/>
            <p:cNvSpPr/>
            <p:nvPr/>
          </p:nvSpPr>
          <p:spPr>
            <a:xfrm>
              <a:off x="4097731" y="48071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Oval 97"/>
            <p:cNvSpPr/>
            <p:nvPr/>
          </p:nvSpPr>
          <p:spPr>
            <a:xfrm>
              <a:off x="2937907" y="556130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Oval 98"/>
            <p:cNvSpPr/>
            <p:nvPr/>
          </p:nvSpPr>
          <p:spPr>
            <a:xfrm>
              <a:off x="3473613" y="548155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7" name="Group 106"/>
          <p:cNvGrpSpPr/>
          <p:nvPr userDrawn="1"/>
        </p:nvGrpSpPr>
        <p:grpSpPr>
          <a:xfrm>
            <a:off x="1087599" y="3558462"/>
            <a:ext cx="1044340" cy="1278816"/>
            <a:chOff x="1133184" y="4692154"/>
            <a:chExt cx="1049564" cy="1285213"/>
          </a:xfrm>
          <a:solidFill>
            <a:schemeClr val="bg1">
              <a:lumMod val="95000"/>
            </a:schemeClr>
          </a:solidFill>
        </p:grpSpPr>
        <p:grpSp>
          <p:nvGrpSpPr>
            <p:cNvPr id="108" name="Group 107"/>
            <p:cNvGrpSpPr/>
            <p:nvPr/>
          </p:nvGrpSpPr>
          <p:grpSpPr>
            <a:xfrm>
              <a:off x="1133184" y="4692154"/>
              <a:ext cx="773113" cy="1257300"/>
              <a:chOff x="7762875" y="3524250"/>
              <a:chExt cx="773113" cy="1257300"/>
            </a:xfrm>
            <a:grpFill/>
          </p:grpSpPr>
          <p:sp>
            <p:nvSpPr>
              <p:cNvPr id="112" name="Freeform 264"/>
              <p:cNvSpPr>
                <a:spLocks noEditPoints="1"/>
              </p:cNvSpPr>
              <p:nvPr/>
            </p:nvSpPr>
            <p:spPr bwMode="auto">
              <a:xfrm>
                <a:off x="7762875" y="3881438"/>
                <a:ext cx="396875" cy="722313"/>
              </a:xfrm>
              <a:custGeom>
                <a:avLst/>
                <a:gdLst>
                  <a:gd name="T0" fmla="*/ 32 w 60"/>
                  <a:gd name="T1" fmla="*/ 23 h 109"/>
                  <a:gd name="T2" fmla="*/ 32 w 60"/>
                  <a:gd name="T3" fmla="*/ 1 h 109"/>
                  <a:gd name="T4" fmla="*/ 30 w 60"/>
                  <a:gd name="T5" fmla="*/ 0 h 109"/>
                  <a:gd name="T6" fmla="*/ 29 w 60"/>
                  <a:gd name="T7" fmla="*/ 1 h 109"/>
                  <a:gd name="T8" fmla="*/ 29 w 60"/>
                  <a:gd name="T9" fmla="*/ 23 h 109"/>
                  <a:gd name="T10" fmla="*/ 0 w 60"/>
                  <a:gd name="T11" fmla="*/ 53 h 109"/>
                  <a:gd name="T12" fmla="*/ 29 w 60"/>
                  <a:gd name="T13" fmla="*/ 83 h 109"/>
                  <a:gd name="T14" fmla="*/ 29 w 60"/>
                  <a:gd name="T15" fmla="*/ 107 h 109"/>
                  <a:gd name="T16" fmla="*/ 30 w 60"/>
                  <a:gd name="T17" fmla="*/ 109 h 109"/>
                  <a:gd name="T18" fmla="*/ 32 w 60"/>
                  <a:gd name="T19" fmla="*/ 107 h 109"/>
                  <a:gd name="T20" fmla="*/ 32 w 60"/>
                  <a:gd name="T21" fmla="*/ 83 h 109"/>
                  <a:gd name="T22" fmla="*/ 60 w 60"/>
                  <a:gd name="T23" fmla="*/ 53 h 109"/>
                  <a:gd name="T24" fmla="*/ 32 w 60"/>
                  <a:gd name="T25" fmla="*/ 23 h 109"/>
                  <a:gd name="T26" fmla="*/ 30 w 60"/>
                  <a:gd name="T27" fmla="*/ 80 h 109"/>
                  <a:gd name="T28" fmla="*/ 3 w 60"/>
                  <a:gd name="T29" fmla="*/ 53 h 109"/>
                  <a:gd name="T30" fmla="*/ 30 w 60"/>
                  <a:gd name="T31" fmla="*/ 26 h 109"/>
                  <a:gd name="T32" fmla="*/ 57 w 60"/>
                  <a:gd name="T33" fmla="*/ 53 h 109"/>
                  <a:gd name="T34" fmla="*/ 30 w 60"/>
                  <a:gd name="T35" fmla="*/ 8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3"/>
                    </a:move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cubicBezTo>
                      <a:pt x="29" y="107"/>
                      <a:pt x="29" y="107"/>
                      <a:pt x="29" y="107"/>
                    </a:cubicBezTo>
                    <a:cubicBezTo>
                      <a:pt x="29" y="108"/>
                      <a:pt x="29" y="109"/>
                      <a:pt x="30" y="109"/>
                    </a:cubicBezTo>
                    <a:cubicBezTo>
                      <a:pt x="31" y="109"/>
                      <a:pt x="32" y="108"/>
                      <a:pt x="32" y="107"/>
                    </a:cubicBezTo>
                    <a:cubicBezTo>
                      <a:pt x="32" y="83"/>
                      <a:pt x="32" y="83"/>
                      <a:pt x="32" y="83"/>
                    </a:cubicBezTo>
                    <a:cubicBezTo>
                      <a:pt x="48" y="82"/>
                      <a:pt x="60" y="69"/>
                      <a:pt x="60" y="53"/>
                    </a:cubicBezTo>
                    <a:cubicBezTo>
                      <a:pt x="60" y="37"/>
                      <a:pt x="48" y="23"/>
                      <a:pt x="32" y="23"/>
                    </a:cubicBezTo>
                    <a:close/>
                    <a:moveTo>
                      <a:pt x="30" y="80"/>
                    </a:moveTo>
                    <a:cubicBezTo>
                      <a:pt x="15" y="80"/>
                      <a:pt x="3" y="68"/>
                      <a:pt x="3" y="53"/>
                    </a:cubicBezTo>
                    <a:cubicBezTo>
                      <a:pt x="3" y="38"/>
                      <a:pt x="15" y="26"/>
                      <a:pt x="30" y="26"/>
                    </a:cubicBezTo>
                    <a:cubicBezTo>
                      <a:pt x="45" y="26"/>
                      <a:pt x="57" y="38"/>
                      <a:pt x="57" y="53"/>
                    </a:cubicBezTo>
                    <a:cubicBezTo>
                      <a:pt x="57" y="68"/>
                      <a:pt x="45"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3" name="Freeform 265"/>
              <p:cNvSpPr>
                <a:spLocks/>
              </p:cNvSpPr>
              <p:nvPr/>
            </p:nvSpPr>
            <p:spPr bwMode="auto">
              <a:xfrm>
                <a:off x="8132763"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6" y="3"/>
                      <a:pt x="26" y="2"/>
                      <a:pt x="26" y="1"/>
                    </a:cubicBezTo>
                    <a:cubicBezTo>
                      <a:pt x="26" y="0"/>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4" name="Freeform 266"/>
              <p:cNvSpPr>
                <a:spLocks/>
              </p:cNvSpPr>
              <p:nvPr/>
            </p:nvSpPr>
            <p:spPr bwMode="auto">
              <a:xfrm>
                <a:off x="7954963" y="4656138"/>
                <a:ext cx="125413" cy="119063"/>
              </a:xfrm>
              <a:custGeom>
                <a:avLst/>
                <a:gdLst>
                  <a:gd name="T0" fmla="*/ 18 w 19"/>
                  <a:gd name="T1" fmla="*/ 15 h 18"/>
                  <a:gd name="T2" fmla="*/ 3 w 19"/>
                  <a:gd name="T3" fmla="*/ 1 h 18"/>
                  <a:gd name="T4" fmla="*/ 2 w 19"/>
                  <a:gd name="T5" fmla="*/ 0 h 18"/>
                  <a:gd name="T6" fmla="*/ 0 w 19"/>
                  <a:gd name="T7" fmla="*/ 2 h 18"/>
                  <a:gd name="T8" fmla="*/ 17 w 19"/>
                  <a:gd name="T9" fmla="*/ 18 h 18"/>
                  <a:gd name="T10" fmla="*/ 18 w 19"/>
                  <a:gd name="T11" fmla="*/ 18 h 18"/>
                  <a:gd name="T12" fmla="*/ 19 w 19"/>
                  <a:gd name="T13" fmla="*/ 17 h 18"/>
                  <a:gd name="T14" fmla="*/ 18 w 19"/>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8" y="15"/>
                    </a:moveTo>
                    <a:cubicBezTo>
                      <a:pt x="11" y="13"/>
                      <a:pt x="5" y="8"/>
                      <a:pt x="3" y="1"/>
                    </a:cubicBezTo>
                    <a:cubicBezTo>
                      <a:pt x="3" y="0"/>
                      <a:pt x="2" y="0"/>
                      <a:pt x="2" y="0"/>
                    </a:cubicBezTo>
                    <a:cubicBezTo>
                      <a:pt x="1" y="0"/>
                      <a:pt x="0" y="1"/>
                      <a:pt x="0" y="2"/>
                    </a:cubicBezTo>
                    <a:cubicBezTo>
                      <a:pt x="3" y="10"/>
                      <a:pt x="9" y="16"/>
                      <a:pt x="17" y="18"/>
                    </a:cubicBezTo>
                    <a:cubicBezTo>
                      <a:pt x="17" y="18"/>
                      <a:pt x="17" y="18"/>
                      <a:pt x="18" y="18"/>
                    </a:cubicBezTo>
                    <a:cubicBezTo>
                      <a:pt x="18" y="18"/>
                      <a:pt x="19" y="18"/>
                      <a:pt x="19" y="17"/>
                    </a:cubicBezTo>
                    <a:cubicBezTo>
                      <a:pt x="19" y="16"/>
                      <a:pt x="19"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5" name="Freeform 267"/>
              <p:cNvSpPr>
                <a:spLocks/>
              </p:cNvSpPr>
              <p:nvPr/>
            </p:nvSpPr>
            <p:spPr bwMode="auto">
              <a:xfrm>
                <a:off x="8362950" y="4762500"/>
                <a:ext cx="173038" cy="19050"/>
              </a:xfrm>
              <a:custGeom>
                <a:avLst/>
                <a:gdLst>
                  <a:gd name="T0" fmla="*/ 24 w 26"/>
                  <a:gd name="T1" fmla="*/ 0 h 3"/>
                  <a:gd name="T2" fmla="*/ 1 w 26"/>
                  <a:gd name="T3" fmla="*/ 0 h 3"/>
                  <a:gd name="T4" fmla="*/ 0 w 26"/>
                  <a:gd name="T5" fmla="*/ 1 h 3"/>
                  <a:gd name="T6" fmla="*/ 1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1" y="0"/>
                      <a:pt x="1" y="0"/>
                      <a:pt x="1" y="0"/>
                    </a:cubicBezTo>
                    <a:cubicBezTo>
                      <a:pt x="0" y="0"/>
                      <a:pt x="0" y="0"/>
                      <a:pt x="0" y="1"/>
                    </a:cubicBezTo>
                    <a:cubicBezTo>
                      <a:pt x="0" y="2"/>
                      <a:pt x="0" y="3"/>
                      <a:pt x="1" y="3"/>
                    </a:cubicBezTo>
                    <a:cubicBezTo>
                      <a:pt x="24" y="3"/>
                      <a:pt x="24" y="3"/>
                      <a:pt x="24" y="3"/>
                    </a:cubicBezTo>
                    <a:cubicBezTo>
                      <a:pt x="25" y="3"/>
                      <a:pt x="26" y="2"/>
                      <a:pt x="26" y="1"/>
                    </a:cubicBezTo>
                    <a:cubicBezTo>
                      <a:pt x="26" y="0"/>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6" name="Freeform 268"/>
              <p:cNvSpPr>
                <a:spLocks noEditPoints="1"/>
              </p:cNvSpPr>
              <p:nvPr/>
            </p:nvSpPr>
            <p:spPr bwMode="auto">
              <a:xfrm>
                <a:off x="7875588" y="3524250"/>
                <a:ext cx="171450" cy="296863"/>
              </a:xfrm>
              <a:custGeom>
                <a:avLst/>
                <a:gdLst>
                  <a:gd name="T0" fmla="*/ 12 w 26"/>
                  <a:gd name="T1" fmla="*/ 26 h 45"/>
                  <a:gd name="T2" fmla="*/ 12 w 26"/>
                  <a:gd name="T3" fmla="*/ 44 h 45"/>
                  <a:gd name="T4" fmla="*/ 13 w 26"/>
                  <a:gd name="T5" fmla="*/ 45 h 45"/>
                  <a:gd name="T6" fmla="*/ 15 w 26"/>
                  <a:gd name="T7" fmla="*/ 44 h 45"/>
                  <a:gd name="T8" fmla="*/ 15 w 26"/>
                  <a:gd name="T9" fmla="*/ 26 h 45"/>
                  <a:gd name="T10" fmla="*/ 26 w 26"/>
                  <a:gd name="T11" fmla="*/ 13 h 45"/>
                  <a:gd name="T12" fmla="*/ 13 w 26"/>
                  <a:gd name="T13" fmla="*/ 0 h 45"/>
                  <a:gd name="T14" fmla="*/ 0 w 26"/>
                  <a:gd name="T15" fmla="*/ 13 h 45"/>
                  <a:gd name="T16" fmla="*/ 12 w 26"/>
                  <a:gd name="T17" fmla="*/ 26 h 45"/>
                  <a:gd name="T18" fmla="*/ 13 w 26"/>
                  <a:gd name="T19" fmla="*/ 4 h 45"/>
                  <a:gd name="T20" fmla="*/ 23 w 26"/>
                  <a:gd name="T21" fmla="*/ 13 h 45"/>
                  <a:gd name="T22" fmla="*/ 13 w 26"/>
                  <a:gd name="T23" fmla="*/ 23 h 45"/>
                  <a:gd name="T24" fmla="*/ 4 w 26"/>
                  <a:gd name="T25" fmla="*/ 13 h 45"/>
                  <a:gd name="T26" fmla="*/ 13 w 26"/>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5">
                    <a:moveTo>
                      <a:pt x="12" y="26"/>
                    </a:moveTo>
                    <a:cubicBezTo>
                      <a:pt x="12" y="44"/>
                      <a:pt x="12" y="44"/>
                      <a:pt x="12" y="44"/>
                    </a:cubicBezTo>
                    <a:cubicBezTo>
                      <a:pt x="12" y="45"/>
                      <a:pt x="12" y="45"/>
                      <a:pt x="13" y="45"/>
                    </a:cubicBezTo>
                    <a:cubicBezTo>
                      <a:pt x="14" y="45"/>
                      <a:pt x="15" y="45"/>
                      <a:pt x="15" y="44"/>
                    </a:cubicBezTo>
                    <a:cubicBezTo>
                      <a:pt x="15" y="26"/>
                      <a:pt x="15" y="26"/>
                      <a:pt x="15" y="26"/>
                    </a:cubicBezTo>
                    <a:cubicBezTo>
                      <a:pt x="21" y="25"/>
                      <a:pt x="26" y="20"/>
                      <a:pt x="26" y="13"/>
                    </a:cubicBezTo>
                    <a:cubicBezTo>
                      <a:pt x="26" y="6"/>
                      <a:pt x="20" y="0"/>
                      <a:pt x="13" y="0"/>
                    </a:cubicBezTo>
                    <a:cubicBezTo>
                      <a:pt x="6" y="0"/>
                      <a:pt x="0" y="6"/>
                      <a:pt x="0" y="13"/>
                    </a:cubicBezTo>
                    <a:cubicBezTo>
                      <a:pt x="0" y="20"/>
                      <a:pt x="5" y="25"/>
                      <a:pt x="12" y="26"/>
                    </a:cubicBezTo>
                    <a:close/>
                    <a:moveTo>
                      <a:pt x="13" y="4"/>
                    </a:moveTo>
                    <a:cubicBezTo>
                      <a:pt x="18" y="4"/>
                      <a:pt x="23" y="8"/>
                      <a:pt x="23" y="13"/>
                    </a:cubicBezTo>
                    <a:cubicBezTo>
                      <a:pt x="23" y="18"/>
                      <a:pt x="18" y="23"/>
                      <a:pt x="13" y="23"/>
                    </a:cubicBezTo>
                    <a:cubicBezTo>
                      <a:pt x="8" y="23"/>
                      <a:pt x="4" y="18"/>
                      <a:pt x="4" y="13"/>
                    </a:cubicBezTo>
                    <a:cubicBezTo>
                      <a:pt x="4" y="8"/>
                      <a:pt x="8"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9" name="Oval 108"/>
            <p:cNvSpPr/>
            <p:nvPr/>
          </p:nvSpPr>
          <p:spPr>
            <a:xfrm>
              <a:off x="1300824" y="47476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Oval 109"/>
            <p:cNvSpPr/>
            <p:nvPr/>
          </p:nvSpPr>
          <p:spPr>
            <a:xfrm>
              <a:off x="2117532" y="591215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Oval 110"/>
            <p:cNvSpPr/>
            <p:nvPr/>
          </p:nvSpPr>
          <p:spPr>
            <a:xfrm>
              <a:off x="1213194" y="5285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p:cNvSpPr>
            <a:spLocks noGrp="1"/>
          </p:cNvSpPr>
          <p:nvPr userDrawn="1">
            <p:ph type="title"/>
          </p:nvPr>
        </p:nvSpPr>
        <p:spPr>
          <a:xfrm>
            <a:off x="628650" y="540882"/>
            <a:ext cx="7886700" cy="290849"/>
          </a:xfrm>
        </p:spPr>
        <p:txBody>
          <a:bodyPr/>
          <a:lstStyle/>
          <a:p>
            <a:r>
              <a:rPr lang="en-US"/>
              <a:t>Click to edit Master title style</a:t>
            </a:r>
          </a:p>
        </p:txBody>
      </p:sp>
      <p:sp>
        <p:nvSpPr>
          <p:cNvPr id="3" name="Date Placeholder 2"/>
          <p:cNvSpPr>
            <a:spLocks noGrp="1"/>
          </p:cNvSpPr>
          <p:nvPr userDrawn="1">
            <p:ph type="dt" sz="half" idx="10"/>
          </p:nvPr>
        </p:nvSpPr>
        <p:spPr/>
        <p:txBody>
          <a:bodyPr/>
          <a:lstStyle/>
          <a:p>
            <a:fld id="{33CA334D-47BF-4C51-9467-739C33E87C70}" type="datetimeFigureOut">
              <a:rPr lang="en-US" smtClean="0"/>
              <a:t>7/6/2018</a:t>
            </a:fld>
            <a:endParaRPr lang="en-US"/>
          </a:p>
        </p:txBody>
      </p:sp>
      <p:sp>
        <p:nvSpPr>
          <p:cNvPr id="4" name="Footer Placeholder 3"/>
          <p:cNvSpPr>
            <a:spLocks noGrp="1"/>
          </p:cNvSpPr>
          <p:nvPr userDrawn="1">
            <p:ph type="ftr" sz="quarter" idx="11"/>
          </p:nvPr>
        </p:nvSpPr>
        <p:spPr/>
        <p:txBody>
          <a:bodyPr/>
          <a:lstStyle/>
          <a:p>
            <a:endParaRPr lang="en-US"/>
          </a:p>
        </p:txBody>
      </p:sp>
      <p:sp>
        <p:nvSpPr>
          <p:cNvPr id="5" name="Slide Number Placeholder 4"/>
          <p:cNvSpPr>
            <a:spLocks noGrp="1"/>
          </p:cNvSpPr>
          <p:nvPr userDrawn="1">
            <p:ph type="sldNum" sz="quarter" idx="12"/>
          </p:nvPr>
        </p:nvSpPr>
        <p:spPr/>
        <p:txBody>
          <a:bodyPr/>
          <a:lstStyle/>
          <a:p>
            <a:fld id="{8E591227-F9EB-4B2B-9432-842143BA1678}" type="slidenum">
              <a:rPr lang="en-US" smtClean="0"/>
              <a:t>‹#›</a:t>
            </a:fld>
            <a:endParaRPr lang="en-US"/>
          </a:p>
        </p:txBody>
      </p:sp>
      <p:sp>
        <p:nvSpPr>
          <p:cNvPr id="118" name="Freeform 274"/>
          <p:cNvSpPr>
            <a:spLocks noEditPoints="1"/>
          </p:cNvSpPr>
          <p:nvPr userDrawn="1"/>
        </p:nvSpPr>
        <p:spPr bwMode="auto">
          <a:xfrm rot="5400000">
            <a:off x="1979930" y="6548959"/>
            <a:ext cx="164278" cy="295385"/>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en-US" sz="1350"/>
          </a:p>
        </p:txBody>
      </p:sp>
      <p:grpSp>
        <p:nvGrpSpPr>
          <p:cNvPr id="119" name="Group 118"/>
          <p:cNvGrpSpPr/>
          <p:nvPr userDrawn="1"/>
        </p:nvGrpSpPr>
        <p:grpSpPr>
          <a:xfrm flipH="1">
            <a:off x="5802601" y="5450239"/>
            <a:ext cx="3017520" cy="1318464"/>
            <a:chOff x="5744264" y="4681879"/>
            <a:chExt cx="3034557" cy="1325060"/>
          </a:xfrm>
          <a:solidFill>
            <a:schemeClr val="bg1">
              <a:lumMod val="95000"/>
            </a:schemeClr>
          </a:solidFill>
        </p:grpSpPr>
        <p:sp>
          <p:nvSpPr>
            <p:cNvPr id="120" name="Freeform 274"/>
            <p:cNvSpPr>
              <a:spLocks noEditPoints="1"/>
            </p:cNvSpPr>
            <p:nvPr/>
          </p:nvSpPr>
          <p:spPr bwMode="auto">
            <a:xfrm>
              <a:off x="5863327" y="4681879"/>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21" name="Group 120"/>
            <p:cNvGrpSpPr/>
            <p:nvPr/>
          </p:nvGrpSpPr>
          <p:grpSpPr>
            <a:xfrm>
              <a:off x="5744264" y="4735969"/>
              <a:ext cx="3034557" cy="1270970"/>
              <a:chOff x="5744264" y="4735969"/>
              <a:chExt cx="3034557" cy="1270970"/>
            </a:xfrm>
            <a:grpFill/>
          </p:grpSpPr>
          <p:sp>
            <p:nvSpPr>
              <p:cNvPr id="122" name="Freeform 270"/>
              <p:cNvSpPr>
                <a:spLocks noEditPoints="1"/>
              </p:cNvSpPr>
              <p:nvPr/>
            </p:nvSpPr>
            <p:spPr bwMode="auto">
              <a:xfrm>
                <a:off x="5744264" y="5039067"/>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3" name="Freeform 271"/>
              <p:cNvSpPr>
                <a:spLocks/>
              </p:cNvSpPr>
              <p:nvPr/>
            </p:nvSpPr>
            <p:spPr bwMode="auto">
              <a:xfrm>
                <a:off x="6274434"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4" name="Freeform 272"/>
              <p:cNvSpPr>
                <a:spLocks/>
              </p:cNvSpPr>
              <p:nvPr/>
            </p:nvSpPr>
            <p:spPr bwMode="auto">
              <a:xfrm>
                <a:off x="5934764" y="5747092"/>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5" name="Freeform 273"/>
              <p:cNvSpPr>
                <a:spLocks/>
              </p:cNvSpPr>
              <p:nvPr/>
            </p:nvSpPr>
            <p:spPr bwMode="auto">
              <a:xfrm>
                <a:off x="605382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6" name="Freeform 274"/>
              <p:cNvSpPr>
                <a:spLocks noEditPoints="1"/>
              </p:cNvSpPr>
              <p:nvPr/>
            </p:nvSpPr>
            <p:spPr bwMode="auto">
              <a:xfrm rot="5400000">
                <a:off x="8547840" y="577595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7" name="Freeform 271"/>
              <p:cNvSpPr>
                <a:spLocks/>
              </p:cNvSpPr>
              <p:nvPr/>
            </p:nvSpPr>
            <p:spPr bwMode="auto">
              <a:xfrm>
                <a:off x="6715648"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8" name="Freeform 273"/>
              <p:cNvSpPr>
                <a:spLocks/>
              </p:cNvSpPr>
              <p:nvPr/>
            </p:nvSpPr>
            <p:spPr bwMode="auto">
              <a:xfrm>
                <a:off x="6495041"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9" name="Freeform 271"/>
              <p:cNvSpPr>
                <a:spLocks/>
              </p:cNvSpPr>
              <p:nvPr/>
            </p:nvSpPr>
            <p:spPr bwMode="auto">
              <a:xfrm>
                <a:off x="7156862"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0" name="Freeform 273"/>
              <p:cNvSpPr>
                <a:spLocks/>
              </p:cNvSpPr>
              <p:nvPr/>
            </p:nvSpPr>
            <p:spPr bwMode="auto">
              <a:xfrm>
                <a:off x="6936255"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1" name="Freeform 271"/>
              <p:cNvSpPr>
                <a:spLocks/>
              </p:cNvSpPr>
              <p:nvPr/>
            </p:nvSpPr>
            <p:spPr bwMode="auto">
              <a:xfrm>
                <a:off x="7598076"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2" name="Freeform 273"/>
              <p:cNvSpPr>
                <a:spLocks/>
              </p:cNvSpPr>
              <p:nvPr/>
            </p:nvSpPr>
            <p:spPr bwMode="auto">
              <a:xfrm>
                <a:off x="7377469"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3" name="Freeform 271"/>
              <p:cNvSpPr>
                <a:spLocks/>
              </p:cNvSpPr>
              <p:nvPr/>
            </p:nvSpPr>
            <p:spPr bwMode="auto">
              <a:xfrm>
                <a:off x="8039290"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4" name="Freeform 273"/>
              <p:cNvSpPr>
                <a:spLocks/>
              </p:cNvSpPr>
              <p:nvPr/>
            </p:nvSpPr>
            <p:spPr bwMode="auto">
              <a:xfrm>
                <a:off x="7818683"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5" name="Freeform 273"/>
              <p:cNvSpPr>
                <a:spLocks/>
              </p:cNvSpPr>
              <p:nvPr/>
            </p:nvSpPr>
            <p:spPr bwMode="auto">
              <a:xfrm>
                <a:off x="825989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6" name="Oval 135"/>
              <p:cNvSpPr/>
              <p:nvPr/>
            </p:nvSpPr>
            <p:spPr>
              <a:xfrm>
                <a:off x="5906739" y="47359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Oval 136"/>
              <p:cNvSpPr/>
              <p:nvPr/>
            </p:nvSpPr>
            <p:spPr>
              <a:xfrm>
                <a:off x="8657856" y="588985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8" name="Oval 137"/>
              <p:cNvSpPr/>
              <p:nvPr/>
            </p:nvSpPr>
            <p:spPr>
              <a:xfrm>
                <a:off x="5824948" y="5272048"/>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39" name="Group 138"/>
          <p:cNvGrpSpPr/>
          <p:nvPr userDrawn="1"/>
        </p:nvGrpSpPr>
        <p:grpSpPr>
          <a:xfrm>
            <a:off x="3720280" y="5460408"/>
            <a:ext cx="1322901" cy="1041335"/>
            <a:chOff x="2887799" y="4749987"/>
            <a:chExt cx="1329518" cy="1046544"/>
          </a:xfrm>
          <a:solidFill>
            <a:schemeClr val="bg1">
              <a:lumMod val="95000"/>
            </a:schemeClr>
          </a:solidFill>
        </p:grpSpPr>
        <p:grpSp>
          <p:nvGrpSpPr>
            <p:cNvPr id="140" name="Group 139"/>
            <p:cNvGrpSpPr/>
            <p:nvPr/>
          </p:nvGrpSpPr>
          <p:grpSpPr>
            <a:xfrm rot="16200000">
              <a:off x="3029286" y="4608500"/>
              <a:ext cx="1046544" cy="1329518"/>
              <a:chOff x="5744264" y="4681879"/>
              <a:chExt cx="1046544" cy="1329518"/>
            </a:xfrm>
            <a:grpFill/>
          </p:grpSpPr>
          <p:grpSp>
            <p:nvGrpSpPr>
              <p:cNvPr id="144" name="Group 143"/>
              <p:cNvGrpSpPr/>
              <p:nvPr/>
            </p:nvGrpSpPr>
            <p:grpSpPr>
              <a:xfrm>
                <a:off x="5744264" y="4681879"/>
                <a:ext cx="706438" cy="1257300"/>
                <a:chOff x="2495550" y="3524250"/>
                <a:chExt cx="706438" cy="1257300"/>
              </a:xfrm>
              <a:grpFill/>
            </p:grpSpPr>
            <p:sp>
              <p:nvSpPr>
                <p:cNvPr id="146"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7"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8"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9"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0"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45"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41" name="Oval 140"/>
            <p:cNvSpPr/>
            <p:nvPr/>
          </p:nvSpPr>
          <p:spPr>
            <a:xfrm>
              <a:off x="4097731" y="48071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Oval 141"/>
            <p:cNvSpPr/>
            <p:nvPr/>
          </p:nvSpPr>
          <p:spPr>
            <a:xfrm>
              <a:off x="2937907" y="556130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Oval 142"/>
            <p:cNvSpPr/>
            <p:nvPr/>
          </p:nvSpPr>
          <p:spPr>
            <a:xfrm>
              <a:off x="3473613" y="548155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1" name="Group 150"/>
          <p:cNvGrpSpPr/>
          <p:nvPr userDrawn="1"/>
        </p:nvGrpSpPr>
        <p:grpSpPr>
          <a:xfrm>
            <a:off x="1110400" y="5453265"/>
            <a:ext cx="1044340" cy="1278816"/>
            <a:chOff x="1133184" y="4692154"/>
            <a:chExt cx="1049564" cy="1285213"/>
          </a:xfrm>
          <a:solidFill>
            <a:schemeClr val="bg1">
              <a:lumMod val="95000"/>
            </a:schemeClr>
          </a:solidFill>
        </p:grpSpPr>
        <p:grpSp>
          <p:nvGrpSpPr>
            <p:cNvPr id="152" name="Group 151"/>
            <p:cNvGrpSpPr/>
            <p:nvPr/>
          </p:nvGrpSpPr>
          <p:grpSpPr>
            <a:xfrm>
              <a:off x="1133184" y="4692154"/>
              <a:ext cx="773113" cy="1257300"/>
              <a:chOff x="7762875" y="3524250"/>
              <a:chExt cx="773113" cy="1257300"/>
            </a:xfrm>
            <a:grpFill/>
          </p:grpSpPr>
          <p:sp>
            <p:nvSpPr>
              <p:cNvPr id="156" name="Freeform 264"/>
              <p:cNvSpPr>
                <a:spLocks noEditPoints="1"/>
              </p:cNvSpPr>
              <p:nvPr/>
            </p:nvSpPr>
            <p:spPr bwMode="auto">
              <a:xfrm>
                <a:off x="7762875" y="3881438"/>
                <a:ext cx="396875" cy="722313"/>
              </a:xfrm>
              <a:custGeom>
                <a:avLst/>
                <a:gdLst>
                  <a:gd name="T0" fmla="*/ 32 w 60"/>
                  <a:gd name="T1" fmla="*/ 23 h 109"/>
                  <a:gd name="T2" fmla="*/ 32 w 60"/>
                  <a:gd name="T3" fmla="*/ 1 h 109"/>
                  <a:gd name="T4" fmla="*/ 30 w 60"/>
                  <a:gd name="T5" fmla="*/ 0 h 109"/>
                  <a:gd name="T6" fmla="*/ 29 w 60"/>
                  <a:gd name="T7" fmla="*/ 1 h 109"/>
                  <a:gd name="T8" fmla="*/ 29 w 60"/>
                  <a:gd name="T9" fmla="*/ 23 h 109"/>
                  <a:gd name="T10" fmla="*/ 0 w 60"/>
                  <a:gd name="T11" fmla="*/ 53 h 109"/>
                  <a:gd name="T12" fmla="*/ 29 w 60"/>
                  <a:gd name="T13" fmla="*/ 83 h 109"/>
                  <a:gd name="T14" fmla="*/ 29 w 60"/>
                  <a:gd name="T15" fmla="*/ 107 h 109"/>
                  <a:gd name="T16" fmla="*/ 30 w 60"/>
                  <a:gd name="T17" fmla="*/ 109 h 109"/>
                  <a:gd name="T18" fmla="*/ 32 w 60"/>
                  <a:gd name="T19" fmla="*/ 107 h 109"/>
                  <a:gd name="T20" fmla="*/ 32 w 60"/>
                  <a:gd name="T21" fmla="*/ 83 h 109"/>
                  <a:gd name="T22" fmla="*/ 60 w 60"/>
                  <a:gd name="T23" fmla="*/ 53 h 109"/>
                  <a:gd name="T24" fmla="*/ 32 w 60"/>
                  <a:gd name="T25" fmla="*/ 23 h 109"/>
                  <a:gd name="T26" fmla="*/ 30 w 60"/>
                  <a:gd name="T27" fmla="*/ 80 h 109"/>
                  <a:gd name="T28" fmla="*/ 3 w 60"/>
                  <a:gd name="T29" fmla="*/ 53 h 109"/>
                  <a:gd name="T30" fmla="*/ 30 w 60"/>
                  <a:gd name="T31" fmla="*/ 26 h 109"/>
                  <a:gd name="T32" fmla="*/ 57 w 60"/>
                  <a:gd name="T33" fmla="*/ 53 h 109"/>
                  <a:gd name="T34" fmla="*/ 30 w 60"/>
                  <a:gd name="T35" fmla="*/ 8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3"/>
                    </a:move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cubicBezTo>
                      <a:pt x="29" y="107"/>
                      <a:pt x="29" y="107"/>
                      <a:pt x="29" y="107"/>
                    </a:cubicBezTo>
                    <a:cubicBezTo>
                      <a:pt x="29" y="108"/>
                      <a:pt x="29" y="109"/>
                      <a:pt x="30" y="109"/>
                    </a:cubicBezTo>
                    <a:cubicBezTo>
                      <a:pt x="31" y="109"/>
                      <a:pt x="32" y="108"/>
                      <a:pt x="32" y="107"/>
                    </a:cubicBezTo>
                    <a:cubicBezTo>
                      <a:pt x="32" y="83"/>
                      <a:pt x="32" y="83"/>
                      <a:pt x="32" y="83"/>
                    </a:cubicBezTo>
                    <a:cubicBezTo>
                      <a:pt x="48" y="82"/>
                      <a:pt x="60" y="69"/>
                      <a:pt x="60" y="53"/>
                    </a:cubicBezTo>
                    <a:cubicBezTo>
                      <a:pt x="60" y="37"/>
                      <a:pt x="48" y="23"/>
                      <a:pt x="32" y="23"/>
                    </a:cubicBezTo>
                    <a:close/>
                    <a:moveTo>
                      <a:pt x="30" y="80"/>
                    </a:moveTo>
                    <a:cubicBezTo>
                      <a:pt x="15" y="80"/>
                      <a:pt x="3" y="68"/>
                      <a:pt x="3" y="53"/>
                    </a:cubicBezTo>
                    <a:cubicBezTo>
                      <a:pt x="3" y="38"/>
                      <a:pt x="15" y="26"/>
                      <a:pt x="30" y="26"/>
                    </a:cubicBezTo>
                    <a:cubicBezTo>
                      <a:pt x="45" y="26"/>
                      <a:pt x="57" y="38"/>
                      <a:pt x="57" y="53"/>
                    </a:cubicBezTo>
                    <a:cubicBezTo>
                      <a:pt x="57" y="68"/>
                      <a:pt x="45"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7" name="Freeform 265"/>
              <p:cNvSpPr>
                <a:spLocks/>
              </p:cNvSpPr>
              <p:nvPr/>
            </p:nvSpPr>
            <p:spPr bwMode="auto">
              <a:xfrm>
                <a:off x="8132763"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6" y="3"/>
                      <a:pt x="26" y="2"/>
                      <a:pt x="26" y="1"/>
                    </a:cubicBezTo>
                    <a:cubicBezTo>
                      <a:pt x="26" y="0"/>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8" name="Freeform 266"/>
              <p:cNvSpPr>
                <a:spLocks/>
              </p:cNvSpPr>
              <p:nvPr/>
            </p:nvSpPr>
            <p:spPr bwMode="auto">
              <a:xfrm>
                <a:off x="7954963" y="4656138"/>
                <a:ext cx="125413" cy="119063"/>
              </a:xfrm>
              <a:custGeom>
                <a:avLst/>
                <a:gdLst>
                  <a:gd name="T0" fmla="*/ 18 w 19"/>
                  <a:gd name="T1" fmla="*/ 15 h 18"/>
                  <a:gd name="T2" fmla="*/ 3 w 19"/>
                  <a:gd name="T3" fmla="*/ 1 h 18"/>
                  <a:gd name="T4" fmla="*/ 2 w 19"/>
                  <a:gd name="T5" fmla="*/ 0 h 18"/>
                  <a:gd name="T6" fmla="*/ 0 w 19"/>
                  <a:gd name="T7" fmla="*/ 2 h 18"/>
                  <a:gd name="T8" fmla="*/ 17 w 19"/>
                  <a:gd name="T9" fmla="*/ 18 h 18"/>
                  <a:gd name="T10" fmla="*/ 18 w 19"/>
                  <a:gd name="T11" fmla="*/ 18 h 18"/>
                  <a:gd name="T12" fmla="*/ 19 w 19"/>
                  <a:gd name="T13" fmla="*/ 17 h 18"/>
                  <a:gd name="T14" fmla="*/ 18 w 19"/>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8" y="15"/>
                    </a:moveTo>
                    <a:cubicBezTo>
                      <a:pt x="11" y="13"/>
                      <a:pt x="5" y="8"/>
                      <a:pt x="3" y="1"/>
                    </a:cubicBezTo>
                    <a:cubicBezTo>
                      <a:pt x="3" y="0"/>
                      <a:pt x="2" y="0"/>
                      <a:pt x="2" y="0"/>
                    </a:cubicBezTo>
                    <a:cubicBezTo>
                      <a:pt x="1" y="0"/>
                      <a:pt x="0" y="1"/>
                      <a:pt x="0" y="2"/>
                    </a:cubicBezTo>
                    <a:cubicBezTo>
                      <a:pt x="3" y="10"/>
                      <a:pt x="9" y="16"/>
                      <a:pt x="17" y="18"/>
                    </a:cubicBezTo>
                    <a:cubicBezTo>
                      <a:pt x="17" y="18"/>
                      <a:pt x="17" y="18"/>
                      <a:pt x="18" y="18"/>
                    </a:cubicBezTo>
                    <a:cubicBezTo>
                      <a:pt x="18" y="18"/>
                      <a:pt x="19" y="18"/>
                      <a:pt x="19" y="17"/>
                    </a:cubicBezTo>
                    <a:cubicBezTo>
                      <a:pt x="19" y="16"/>
                      <a:pt x="19"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9" name="Freeform 267"/>
              <p:cNvSpPr>
                <a:spLocks/>
              </p:cNvSpPr>
              <p:nvPr/>
            </p:nvSpPr>
            <p:spPr bwMode="auto">
              <a:xfrm>
                <a:off x="8362950" y="4762500"/>
                <a:ext cx="173038" cy="19050"/>
              </a:xfrm>
              <a:custGeom>
                <a:avLst/>
                <a:gdLst>
                  <a:gd name="T0" fmla="*/ 24 w 26"/>
                  <a:gd name="T1" fmla="*/ 0 h 3"/>
                  <a:gd name="T2" fmla="*/ 1 w 26"/>
                  <a:gd name="T3" fmla="*/ 0 h 3"/>
                  <a:gd name="T4" fmla="*/ 0 w 26"/>
                  <a:gd name="T5" fmla="*/ 1 h 3"/>
                  <a:gd name="T6" fmla="*/ 1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1" y="0"/>
                      <a:pt x="1" y="0"/>
                      <a:pt x="1" y="0"/>
                    </a:cubicBezTo>
                    <a:cubicBezTo>
                      <a:pt x="0" y="0"/>
                      <a:pt x="0" y="0"/>
                      <a:pt x="0" y="1"/>
                    </a:cubicBezTo>
                    <a:cubicBezTo>
                      <a:pt x="0" y="2"/>
                      <a:pt x="0" y="3"/>
                      <a:pt x="1" y="3"/>
                    </a:cubicBezTo>
                    <a:cubicBezTo>
                      <a:pt x="24" y="3"/>
                      <a:pt x="24" y="3"/>
                      <a:pt x="24" y="3"/>
                    </a:cubicBezTo>
                    <a:cubicBezTo>
                      <a:pt x="25" y="3"/>
                      <a:pt x="26" y="2"/>
                      <a:pt x="26" y="1"/>
                    </a:cubicBezTo>
                    <a:cubicBezTo>
                      <a:pt x="26" y="0"/>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0" name="Freeform 268"/>
              <p:cNvSpPr>
                <a:spLocks noEditPoints="1"/>
              </p:cNvSpPr>
              <p:nvPr/>
            </p:nvSpPr>
            <p:spPr bwMode="auto">
              <a:xfrm>
                <a:off x="7875588" y="3524250"/>
                <a:ext cx="171450" cy="296863"/>
              </a:xfrm>
              <a:custGeom>
                <a:avLst/>
                <a:gdLst>
                  <a:gd name="T0" fmla="*/ 12 w 26"/>
                  <a:gd name="T1" fmla="*/ 26 h 45"/>
                  <a:gd name="T2" fmla="*/ 12 w 26"/>
                  <a:gd name="T3" fmla="*/ 44 h 45"/>
                  <a:gd name="T4" fmla="*/ 13 w 26"/>
                  <a:gd name="T5" fmla="*/ 45 h 45"/>
                  <a:gd name="T6" fmla="*/ 15 w 26"/>
                  <a:gd name="T7" fmla="*/ 44 h 45"/>
                  <a:gd name="T8" fmla="*/ 15 w 26"/>
                  <a:gd name="T9" fmla="*/ 26 h 45"/>
                  <a:gd name="T10" fmla="*/ 26 w 26"/>
                  <a:gd name="T11" fmla="*/ 13 h 45"/>
                  <a:gd name="T12" fmla="*/ 13 w 26"/>
                  <a:gd name="T13" fmla="*/ 0 h 45"/>
                  <a:gd name="T14" fmla="*/ 0 w 26"/>
                  <a:gd name="T15" fmla="*/ 13 h 45"/>
                  <a:gd name="T16" fmla="*/ 12 w 26"/>
                  <a:gd name="T17" fmla="*/ 26 h 45"/>
                  <a:gd name="T18" fmla="*/ 13 w 26"/>
                  <a:gd name="T19" fmla="*/ 4 h 45"/>
                  <a:gd name="T20" fmla="*/ 23 w 26"/>
                  <a:gd name="T21" fmla="*/ 13 h 45"/>
                  <a:gd name="T22" fmla="*/ 13 w 26"/>
                  <a:gd name="T23" fmla="*/ 23 h 45"/>
                  <a:gd name="T24" fmla="*/ 4 w 26"/>
                  <a:gd name="T25" fmla="*/ 13 h 45"/>
                  <a:gd name="T26" fmla="*/ 13 w 26"/>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5">
                    <a:moveTo>
                      <a:pt x="12" y="26"/>
                    </a:moveTo>
                    <a:cubicBezTo>
                      <a:pt x="12" y="44"/>
                      <a:pt x="12" y="44"/>
                      <a:pt x="12" y="44"/>
                    </a:cubicBezTo>
                    <a:cubicBezTo>
                      <a:pt x="12" y="45"/>
                      <a:pt x="12" y="45"/>
                      <a:pt x="13" y="45"/>
                    </a:cubicBezTo>
                    <a:cubicBezTo>
                      <a:pt x="14" y="45"/>
                      <a:pt x="15" y="45"/>
                      <a:pt x="15" y="44"/>
                    </a:cubicBezTo>
                    <a:cubicBezTo>
                      <a:pt x="15" y="26"/>
                      <a:pt x="15" y="26"/>
                      <a:pt x="15" y="26"/>
                    </a:cubicBezTo>
                    <a:cubicBezTo>
                      <a:pt x="21" y="25"/>
                      <a:pt x="26" y="20"/>
                      <a:pt x="26" y="13"/>
                    </a:cubicBezTo>
                    <a:cubicBezTo>
                      <a:pt x="26" y="6"/>
                      <a:pt x="20" y="0"/>
                      <a:pt x="13" y="0"/>
                    </a:cubicBezTo>
                    <a:cubicBezTo>
                      <a:pt x="6" y="0"/>
                      <a:pt x="0" y="6"/>
                      <a:pt x="0" y="13"/>
                    </a:cubicBezTo>
                    <a:cubicBezTo>
                      <a:pt x="0" y="20"/>
                      <a:pt x="5" y="25"/>
                      <a:pt x="12" y="26"/>
                    </a:cubicBezTo>
                    <a:close/>
                    <a:moveTo>
                      <a:pt x="13" y="4"/>
                    </a:moveTo>
                    <a:cubicBezTo>
                      <a:pt x="18" y="4"/>
                      <a:pt x="23" y="8"/>
                      <a:pt x="23" y="13"/>
                    </a:cubicBezTo>
                    <a:cubicBezTo>
                      <a:pt x="23" y="18"/>
                      <a:pt x="18" y="23"/>
                      <a:pt x="13" y="23"/>
                    </a:cubicBezTo>
                    <a:cubicBezTo>
                      <a:pt x="8" y="23"/>
                      <a:pt x="4" y="18"/>
                      <a:pt x="4" y="13"/>
                    </a:cubicBezTo>
                    <a:cubicBezTo>
                      <a:pt x="4" y="8"/>
                      <a:pt x="8"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53" name="Oval 152"/>
            <p:cNvSpPr/>
            <p:nvPr/>
          </p:nvSpPr>
          <p:spPr>
            <a:xfrm>
              <a:off x="1300824" y="47476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Oval 153"/>
            <p:cNvSpPr/>
            <p:nvPr/>
          </p:nvSpPr>
          <p:spPr>
            <a:xfrm>
              <a:off x="2117532" y="591215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Oval 154"/>
            <p:cNvSpPr/>
            <p:nvPr/>
          </p:nvSpPr>
          <p:spPr>
            <a:xfrm>
              <a:off x="1213194" y="5285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2680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userDrawn="1">
            <p:ph type="title"/>
          </p:nvPr>
        </p:nvSpPr>
        <p:spPr>
          <a:xfrm>
            <a:off x="628650" y="540882"/>
            <a:ext cx="7886700" cy="290849"/>
          </a:xfrm>
        </p:spPr>
        <p:txBody>
          <a:bodyPr/>
          <a:lstStyle/>
          <a:p>
            <a:r>
              <a:rPr lang="en-US"/>
              <a:t>Click to edit Master title style</a:t>
            </a:r>
          </a:p>
        </p:txBody>
      </p:sp>
    </p:spTree>
    <p:extLst>
      <p:ext uri="{BB962C8B-B14F-4D97-AF65-F5344CB8AC3E}">
        <p14:creationId xmlns:p14="http://schemas.microsoft.com/office/powerpoint/2010/main" val="3049455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83D88AE-3CBF-42D9-AD60-6BF8DAF51E5F}"/>
              </a:ext>
            </a:extLst>
          </p:cNvPr>
          <p:cNvGrpSpPr/>
          <p:nvPr userDrawn="1"/>
        </p:nvGrpSpPr>
        <p:grpSpPr>
          <a:xfrm>
            <a:off x="2829600" y="500627"/>
            <a:ext cx="6314400" cy="6015373"/>
            <a:chOff x="6107117" y="500627"/>
            <a:chExt cx="6084883" cy="6015373"/>
          </a:xfrm>
        </p:grpSpPr>
        <p:sp>
          <p:nvSpPr>
            <p:cNvPr id="7" name="Rectangle 563">
              <a:extLst>
                <a:ext uri="{FF2B5EF4-FFF2-40B4-BE49-F238E27FC236}">
                  <a16:creationId xmlns:a16="http://schemas.microsoft.com/office/drawing/2014/main" id="{DA7B0DB7-4880-4039-AAC3-BA64F88FA7B6}"/>
                </a:ext>
              </a:extLst>
            </p:cNvPr>
            <p:cNvSpPr>
              <a:spLocks noChangeArrowheads="1"/>
            </p:cNvSpPr>
            <p:nvPr/>
          </p:nvSpPr>
          <p:spPr bwMode="auto">
            <a:xfrm flipH="1">
              <a:off x="8450540" y="1826100"/>
              <a:ext cx="3726453" cy="4565151"/>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 name="Rectangle 564">
              <a:extLst>
                <a:ext uri="{FF2B5EF4-FFF2-40B4-BE49-F238E27FC236}">
                  <a16:creationId xmlns:a16="http://schemas.microsoft.com/office/drawing/2014/main" id="{E19D5A8A-4556-4F1D-AB2C-66FB67D3D08E}"/>
                </a:ext>
              </a:extLst>
            </p:cNvPr>
            <p:cNvSpPr>
              <a:spLocks noChangeArrowheads="1"/>
            </p:cNvSpPr>
            <p:nvPr/>
          </p:nvSpPr>
          <p:spPr bwMode="auto">
            <a:xfrm flipH="1">
              <a:off x="8450540" y="1826100"/>
              <a:ext cx="3726453" cy="456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 name="Rectangle 565">
              <a:extLst>
                <a:ext uri="{FF2B5EF4-FFF2-40B4-BE49-F238E27FC236}">
                  <a16:creationId xmlns:a16="http://schemas.microsoft.com/office/drawing/2014/main" id="{91281E3E-8FB2-47BF-97F3-228101A2F54F}"/>
                </a:ext>
              </a:extLst>
            </p:cNvPr>
            <p:cNvSpPr>
              <a:spLocks noChangeArrowheads="1"/>
            </p:cNvSpPr>
            <p:nvPr/>
          </p:nvSpPr>
          <p:spPr bwMode="auto">
            <a:xfrm flipH="1">
              <a:off x="8281154" y="1507065"/>
              <a:ext cx="3910845" cy="319034"/>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 name="Rectangle 566">
              <a:extLst>
                <a:ext uri="{FF2B5EF4-FFF2-40B4-BE49-F238E27FC236}">
                  <a16:creationId xmlns:a16="http://schemas.microsoft.com/office/drawing/2014/main" id="{380AD020-A36F-4E1E-A45C-A61DC4985CD7}"/>
                </a:ext>
              </a:extLst>
            </p:cNvPr>
            <p:cNvSpPr>
              <a:spLocks noChangeArrowheads="1"/>
            </p:cNvSpPr>
            <p:nvPr/>
          </p:nvSpPr>
          <p:spPr bwMode="auto">
            <a:xfrm flipH="1">
              <a:off x="8373248" y="1826100"/>
              <a:ext cx="3818752" cy="12333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 name="Rectangle 567">
              <a:extLst>
                <a:ext uri="{FF2B5EF4-FFF2-40B4-BE49-F238E27FC236}">
                  <a16:creationId xmlns:a16="http://schemas.microsoft.com/office/drawing/2014/main" id="{2B2DAC39-9984-416B-B3F7-45A529B59E0D}"/>
                </a:ext>
              </a:extLst>
            </p:cNvPr>
            <p:cNvSpPr>
              <a:spLocks noChangeArrowheads="1"/>
            </p:cNvSpPr>
            <p:nvPr/>
          </p:nvSpPr>
          <p:spPr bwMode="auto">
            <a:xfrm flipH="1">
              <a:off x="8450540" y="4514869"/>
              <a:ext cx="3726453" cy="337124"/>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 name="Rectangle 568">
              <a:extLst>
                <a:ext uri="{FF2B5EF4-FFF2-40B4-BE49-F238E27FC236}">
                  <a16:creationId xmlns:a16="http://schemas.microsoft.com/office/drawing/2014/main" id="{20D62242-A8F9-47C2-8726-8896B29A1FB6}"/>
                </a:ext>
              </a:extLst>
            </p:cNvPr>
            <p:cNvSpPr>
              <a:spLocks noChangeArrowheads="1"/>
            </p:cNvSpPr>
            <p:nvPr/>
          </p:nvSpPr>
          <p:spPr bwMode="auto">
            <a:xfrm flipH="1">
              <a:off x="8450540" y="4514869"/>
              <a:ext cx="3726453" cy="33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 name="Rectangle 569">
              <a:extLst>
                <a:ext uri="{FF2B5EF4-FFF2-40B4-BE49-F238E27FC236}">
                  <a16:creationId xmlns:a16="http://schemas.microsoft.com/office/drawing/2014/main" id="{79169F34-2511-44DF-803D-DC4BFD2798A6}"/>
                </a:ext>
              </a:extLst>
            </p:cNvPr>
            <p:cNvSpPr>
              <a:spLocks noChangeArrowheads="1"/>
            </p:cNvSpPr>
            <p:nvPr/>
          </p:nvSpPr>
          <p:spPr bwMode="auto">
            <a:xfrm flipH="1">
              <a:off x="8450540" y="4429354"/>
              <a:ext cx="3726453" cy="85514"/>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 name="Rectangle 570">
              <a:extLst>
                <a:ext uri="{FF2B5EF4-FFF2-40B4-BE49-F238E27FC236}">
                  <a16:creationId xmlns:a16="http://schemas.microsoft.com/office/drawing/2014/main" id="{D0C11149-3D76-41D7-B49B-CE0CEA404225}"/>
                </a:ext>
              </a:extLst>
            </p:cNvPr>
            <p:cNvSpPr>
              <a:spLocks noChangeArrowheads="1"/>
            </p:cNvSpPr>
            <p:nvPr/>
          </p:nvSpPr>
          <p:spPr bwMode="auto">
            <a:xfrm flipH="1">
              <a:off x="8450540" y="4429354"/>
              <a:ext cx="3726453" cy="8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 name="Rectangle 571">
              <a:extLst>
                <a:ext uri="{FF2B5EF4-FFF2-40B4-BE49-F238E27FC236}">
                  <a16:creationId xmlns:a16="http://schemas.microsoft.com/office/drawing/2014/main" id="{674DF055-F4A7-45DC-998A-7307760044BF}"/>
                </a:ext>
              </a:extLst>
            </p:cNvPr>
            <p:cNvSpPr>
              <a:spLocks noChangeArrowheads="1"/>
            </p:cNvSpPr>
            <p:nvPr/>
          </p:nvSpPr>
          <p:spPr bwMode="auto">
            <a:xfrm flipH="1">
              <a:off x="8866600" y="5235163"/>
              <a:ext cx="2900910" cy="20720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 name="Rectangle 572">
              <a:extLst>
                <a:ext uri="{FF2B5EF4-FFF2-40B4-BE49-F238E27FC236}">
                  <a16:creationId xmlns:a16="http://schemas.microsoft.com/office/drawing/2014/main" id="{ED7D559E-06D1-453E-89DB-45CF77F1CD80}"/>
                </a:ext>
              </a:extLst>
            </p:cNvPr>
            <p:cNvSpPr>
              <a:spLocks noChangeArrowheads="1"/>
            </p:cNvSpPr>
            <p:nvPr/>
          </p:nvSpPr>
          <p:spPr bwMode="auto">
            <a:xfrm flipH="1">
              <a:off x="8463696" y="4851992"/>
              <a:ext cx="3713297" cy="8387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7" name="Rectangle 573">
              <a:extLst>
                <a:ext uri="{FF2B5EF4-FFF2-40B4-BE49-F238E27FC236}">
                  <a16:creationId xmlns:a16="http://schemas.microsoft.com/office/drawing/2014/main" id="{DD10D90A-D139-4CBC-B999-CB24C6C0FA6F}"/>
                </a:ext>
              </a:extLst>
            </p:cNvPr>
            <p:cNvSpPr>
              <a:spLocks noChangeArrowheads="1"/>
            </p:cNvSpPr>
            <p:nvPr/>
          </p:nvSpPr>
          <p:spPr bwMode="auto">
            <a:xfrm flipH="1">
              <a:off x="8463696" y="4851992"/>
              <a:ext cx="3713297" cy="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8" name="Rectangle 574">
              <a:extLst>
                <a:ext uri="{FF2B5EF4-FFF2-40B4-BE49-F238E27FC236}">
                  <a16:creationId xmlns:a16="http://schemas.microsoft.com/office/drawing/2014/main" id="{342AEBE4-5710-4ADE-BAEA-BBA34801C269}"/>
                </a:ext>
              </a:extLst>
            </p:cNvPr>
            <p:cNvSpPr>
              <a:spLocks noChangeArrowheads="1"/>
            </p:cNvSpPr>
            <p:nvPr/>
          </p:nvSpPr>
          <p:spPr bwMode="auto">
            <a:xfrm flipH="1">
              <a:off x="8463696" y="4851992"/>
              <a:ext cx="3713297" cy="1645"/>
            </a:xfrm>
            <a:prstGeom prst="rect">
              <a:avLst/>
            </a:prstGeom>
            <a:solidFill>
              <a:srgbClr val="249A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9" name="Rectangle 575">
              <a:extLst>
                <a:ext uri="{FF2B5EF4-FFF2-40B4-BE49-F238E27FC236}">
                  <a16:creationId xmlns:a16="http://schemas.microsoft.com/office/drawing/2014/main" id="{E7AF68E7-AB8F-4AFA-819B-6EAE10646AEC}"/>
                </a:ext>
              </a:extLst>
            </p:cNvPr>
            <p:cNvSpPr>
              <a:spLocks noChangeArrowheads="1"/>
            </p:cNvSpPr>
            <p:nvPr/>
          </p:nvSpPr>
          <p:spPr bwMode="auto">
            <a:xfrm flipH="1">
              <a:off x="8463696" y="4851992"/>
              <a:ext cx="3713297"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0" name="Rectangle 576">
              <a:extLst>
                <a:ext uri="{FF2B5EF4-FFF2-40B4-BE49-F238E27FC236}">
                  <a16:creationId xmlns:a16="http://schemas.microsoft.com/office/drawing/2014/main" id="{DE9AA197-DBA2-4B50-912F-467053D00E6C}"/>
                </a:ext>
              </a:extLst>
            </p:cNvPr>
            <p:cNvSpPr>
              <a:spLocks noChangeArrowheads="1"/>
            </p:cNvSpPr>
            <p:nvPr/>
          </p:nvSpPr>
          <p:spPr bwMode="auto">
            <a:xfrm flipH="1">
              <a:off x="9281016" y="942999"/>
              <a:ext cx="2065501" cy="42921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1" name="Oval 577">
              <a:extLst>
                <a:ext uri="{FF2B5EF4-FFF2-40B4-BE49-F238E27FC236}">
                  <a16:creationId xmlns:a16="http://schemas.microsoft.com/office/drawing/2014/main" id="{2487E036-EE65-4EE5-9404-117ED178AFFD}"/>
                </a:ext>
              </a:extLst>
            </p:cNvPr>
            <p:cNvSpPr>
              <a:spLocks noChangeArrowheads="1"/>
            </p:cNvSpPr>
            <p:nvPr/>
          </p:nvSpPr>
          <p:spPr bwMode="auto">
            <a:xfrm flipH="1">
              <a:off x="9897706" y="500627"/>
              <a:ext cx="832121" cy="8321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2" name="Oval 578">
              <a:extLst>
                <a:ext uri="{FF2B5EF4-FFF2-40B4-BE49-F238E27FC236}">
                  <a16:creationId xmlns:a16="http://schemas.microsoft.com/office/drawing/2014/main" id="{B09EE77F-7193-4622-B188-653639C2D0D3}"/>
                </a:ext>
              </a:extLst>
            </p:cNvPr>
            <p:cNvSpPr>
              <a:spLocks noChangeArrowheads="1"/>
            </p:cNvSpPr>
            <p:nvPr/>
          </p:nvSpPr>
          <p:spPr bwMode="auto">
            <a:xfrm flipH="1">
              <a:off x="9970064" y="571341"/>
              <a:ext cx="687404" cy="689048"/>
            </a:xfrm>
            <a:prstGeom prst="ellipse">
              <a:avLst/>
            </a:prstGeom>
            <a:solidFill>
              <a:srgbClr val="F7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3" name="Freeform 579">
              <a:extLst>
                <a:ext uri="{FF2B5EF4-FFF2-40B4-BE49-F238E27FC236}">
                  <a16:creationId xmlns:a16="http://schemas.microsoft.com/office/drawing/2014/main" id="{07193709-9FE7-421C-ADC1-0FC62832D5E3}"/>
                </a:ext>
              </a:extLst>
            </p:cNvPr>
            <p:cNvSpPr>
              <a:spLocks/>
            </p:cNvSpPr>
            <p:nvPr/>
          </p:nvSpPr>
          <p:spPr bwMode="auto">
            <a:xfrm flipH="1">
              <a:off x="10113136" y="714413"/>
              <a:ext cx="407838" cy="409482"/>
            </a:xfrm>
            <a:custGeom>
              <a:avLst/>
              <a:gdLst>
                <a:gd name="T0" fmla="*/ 248 w 248"/>
                <a:gd name="T1" fmla="*/ 79 h 249"/>
                <a:gd name="T2" fmla="*/ 170 w 248"/>
                <a:gd name="T3" fmla="*/ 79 h 249"/>
                <a:gd name="T4" fmla="*/ 170 w 248"/>
                <a:gd name="T5" fmla="*/ 0 h 249"/>
                <a:gd name="T6" fmla="*/ 83 w 248"/>
                <a:gd name="T7" fmla="*/ 0 h 249"/>
                <a:gd name="T8" fmla="*/ 83 w 248"/>
                <a:gd name="T9" fmla="*/ 79 h 249"/>
                <a:gd name="T10" fmla="*/ 0 w 248"/>
                <a:gd name="T11" fmla="*/ 79 h 249"/>
                <a:gd name="T12" fmla="*/ 0 w 248"/>
                <a:gd name="T13" fmla="*/ 166 h 249"/>
                <a:gd name="T14" fmla="*/ 83 w 248"/>
                <a:gd name="T15" fmla="*/ 166 h 249"/>
                <a:gd name="T16" fmla="*/ 83 w 248"/>
                <a:gd name="T17" fmla="*/ 249 h 249"/>
                <a:gd name="T18" fmla="*/ 170 w 248"/>
                <a:gd name="T19" fmla="*/ 249 h 249"/>
                <a:gd name="T20" fmla="*/ 170 w 248"/>
                <a:gd name="T21" fmla="*/ 166 h 249"/>
                <a:gd name="T22" fmla="*/ 248 w 248"/>
                <a:gd name="T23" fmla="*/ 166 h 249"/>
                <a:gd name="T24" fmla="*/ 248 w 248"/>
                <a:gd name="T25" fmla="*/ 7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249">
                  <a:moveTo>
                    <a:pt x="248" y="79"/>
                  </a:moveTo>
                  <a:lnTo>
                    <a:pt x="170" y="79"/>
                  </a:lnTo>
                  <a:lnTo>
                    <a:pt x="170" y="0"/>
                  </a:lnTo>
                  <a:lnTo>
                    <a:pt x="83" y="0"/>
                  </a:lnTo>
                  <a:lnTo>
                    <a:pt x="83" y="79"/>
                  </a:lnTo>
                  <a:lnTo>
                    <a:pt x="0" y="79"/>
                  </a:lnTo>
                  <a:lnTo>
                    <a:pt x="0" y="166"/>
                  </a:lnTo>
                  <a:lnTo>
                    <a:pt x="83" y="166"/>
                  </a:lnTo>
                  <a:lnTo>
                    <a:pt x="83" y="249"/>
                  </a:lnTo>
                  <a:lnTo>
                    <a:pt x="170" y="249"/>
                  </a:lnTo>
                  <a:lnTo>
                    <a:pt x="170" y="166"/>
                  </a:lnTo>
                  <a:lnTo>
                    <a:pt x="248" y="166"/>
                  </a:lnTo>
                  <a:lnTo>
                    <a:pt x="248"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nvGrpSpPr>
            <p:cNvPr id="24" name="Group 23">
              <a:extLst>
                <a:ext uri="{FF2B5EF4-FFF2-40B4-BE49-F238E27FC236}">
                  <a16:creationId xmlns:a16="http://schemas.microsoft.com/office/drawing/2014/main" id="{6E2B8CF2-28D0-4AB4-A9FC-7BEF3DD4ED70}"/>
                </a:ext>
              </a:extLst>
            </p:cNvPr>
            <p:cNvGrpSpPr/>
            <p:nvPr/>
          </p:nvGrpSpPr>
          <p:grpSpPr>
            <a:xfrm flipH="1">
              <a:off x="9489868" y="1500487"/>
              <a:ext cx="1647796" cy="325612"/>
              <a:chOff x="9489868" y="1500487"/>
              <a:chExt cx="1647796" cy="325612"/>
            </a:xfrm>
          </p:grpSpPr>
          <p:sp>
            <p:nvSpPr>
              <p:cNvPr id="153" name="Freeform 580">
                <a:extLst>
                  <a:ext uri="{FF2B5EF4-FFF2-40B4-BE49-F238E27FC236}">
                    <a16:creationId xmlns:a16="http://schemas.microsoft.com/office/drawing/2014/main" id="{529115D2-2648-44DE-8088-B18E06A0EA65}"/>
                  </a:ext>
                </a:extLst>
              </p:cNvPr>
              <p:cNvSpPr>
                <a:spLocks/>
              </p:cNvSpPr>
              <p:nvPr/>
            </p:nvSpPr>
            <p:spPr bwMode="auto">
              <a:xfrm flipH="1">
                <a:off x="10950190" y="1500487"/>
                <a:ext cx="187474" cy="325612"/>
              </a:xfrm>
              <a:custGeom>
                <a:avLst/>
                <a:gdLst>
                  <a:gd name="T0" fmla="*/ 0 w 114"/>
                  <a:gd name="T1" fmla="*/ 198 h 198"/>
                  <a:gd name="T2" fmla="*/ 0 w 114"/>
                  <a:gd name="T3" fmla="*/ 0 h 198"/>
                  <a:gd name="T4" fmla="*/ 39 w 114"/>
                  <a:gd name="T5" fmla="*/ 0 h 198"/>
                  <a:gd name="T6" fmla="*/ 39 w 114"/>
                  <a:gd name="T7" fmla="*/ 83 h 198"/>
                  <a:gd name="T8" fmla="*/ 71 w 114"/>
                  <a:gd name="T9" fmla="*/ 83 h 198"/>
                  <a:gd name="T10" fmla="*/ 71 w 114"/>
                  <a:gd name="T11" fmla="*/ 0 h 198"/>
                  <a:gd name="T12" fmla="*/ 114 w 114"/>
                  <a:gd name="T13" fmla="*/ 0 h 198"/>
                  <a:gd name="T14" fmla="*/ 114 w 114"/>
                  <a:gd name="T15" fmla="*/ 198 h 198"/>
                  <a:gd name="T16" fmla="*/ 71 w 114"/>
                  <a:gd name="T17" fmla="*/ 198 h 198"/>
                  <a:gd name="T18" fmla="*/ 71 w 114"/>
                  <a:gd name="T19" fmla="*/ 111 h 198"/>
                  <a:gd name="T20" fmla="*/ 39 w 114"/>
                  <a:gd name="T21" fmla="*/ 111 h 198"/>
                  <a:gd name="T22" fmla="*/ 39 w 114"/>
                  <a:gd name="T23" fmla="*/ 198 h 198"/>
                  <a:gd name="T24" fmla="*/ 0 w 114"/>
                  <a:gd name="T25"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8">
                    <a:moveTo>
                      <a:pt x="0" y="198"/>
                    </a:moveTo>
                    <a:lnTo>
                      <a:pt x="0" y="0"/>
                    </a:lnTo>
                    <a:lnTo>
                      <a:pt x="39" y="0"/>
                    </a:lnTo>
                    <a:lnTo>
                      <a:pt x="39" y="83"/>
                    </a:lnTo>
                    <a:lnTo>
                      <a:pt x="71" y="83"/>
                    </a:lnTo>
                    <a:lnTo>
                      <a:pt x="71" y="0"/>
                    </a:lnTo>
                    <a:lnTo>
                      <a:pt x="114" y="0"/>
                    </a:lnTo>
                    <a:lnTo>
                      <a:pt x="114" y="198"/>
                    </a:lnTo>
                    <a:lnTo>
                      <a:pt x="71" y="198"/>
                    </a:lnTo>
                    <a:lnTo>
                      <a:pt x="71" y="111"/>
                    </a:lnTo>
                    <a:lnTo>
                      <a:pt x="39" y="111"/>
                    </a:lnTo>
                    <a:lnTo>
                      <a:pt x="39" y="198"/>
                    </a:lnTo>
                    <a:lnTo>
                      <a:pt x="0" y="19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4" name="Freeform 581">
                <a:extLst>
                  <a:ext uri="{FF2B5EF4-FFF2-40B4-BE49-F238E27FC236}">
                    <a16:creationId xmlns:a16="http://schemas.microsoft.com/office/drawing/2014/main" id="{CA9B5A81-E2CF-4B49-A686-4A2597EC355C}"/>
                  </a:ext>
                </a:extLst>
              </p:cNvPr>
              <p:cNvSpPr>
                <a:spLocks noEditPoints="1"/>
              </p:cNvSpPr>
              <p:nvPr/>
            </p:nvSpPr>
            <p:spPr bwMode="auto">
              <a:xfrm flipH="1">
                <a:off x="10703514" y="1500487"/>
                <a:ext cx="187474" cy="325612"/>
              </a:xfrm>
              <a:custGeom>
                <a:avLst/>
                <a:gdLst>
                  <a:gd name="T0" fmla="*/ 15 w 29"/>
                  <a:gd name="T1" fmla="*/ 50 h 50"/>
                  <a:gd name="T2" fmla="*/ 8 w 29"/>
                  <a:gd name="T3" fmla="*/ 49 h 50"/>
                  <a:gd name="T4" fmla="*/ 3 w 29"/>
                  <a:gd name="T5" fmla="*/ 46 h 50"/>
                  <a:gd name="T6" fmla="*/ 1 w 29"/>
                  <a:gd name="T7" fmla="*/ 41 h 50"/>
                  <a:gd name="T8" fmla="*/ 0 w 29"/>
                  <a:gd name="T9" fmla="*/ 34 h 50"/>
                  <a:gd name="T10" fmla="*/ 0 w 29"/>
                  <a:gd name="T11" fmla="*/ 16 h 50"/>
                  <a:gd name="T12" fmla="*/ 1 w 29"/>
                  <a:gd name="T13" fmla="*/ 9 h 50"/>
                  <a:gd name="T14" fmla="*/ 3 w 29"/>
                  <a:gd name="T15" fmla="*/ 4 h 50"/>
                  <a:gd name="T16" fmla="*/ 8 w 29"/>
                  <a:gd name="T17" fmla="*/ 1 h 50"/>
                  <a:gd name="T18" fmla="*/ 15 w 29"/>
                  <a:gd name="T19" fmla="*/ 0 h 50"/>
                  <a:gd name="T20" fmla="*/ 26 w 29"/>
                  <a:gd name="T21" fmla="*/ 4 h 50"/>
                  <a:gd name="T22" fmla="*/ 29 w 29"/>
                  <a:gd name="T23" fmla="*/ 16 h 50"/>
                  <a:gd name="T24" fmla="*/ 29 w 29"/>
                  <a:gd name="T25" fmla="*/ 34 h 50"/>
                  <a:gd name="T26" fmla="*/ 26 w 29"/>
                  <a:gd name="T27" fmla="*/ 46 h 50"/>
                  <a:gd name="T28" fmla="*/ 15 w 29"/>
                  <a:gd name="T29" fmla="*/ 50 h 50"/>
                  <a:gd name="T30" fmla="*/ 13 w 29"/>
                  <a:gd name="T31" fmla="*/ 43 h 50"/>
                  <a:gd name="T32" fmla="*/ 15 w 29"/>
                  <a:gd name="T33" fmla="*/ 43 h 50"/>
                  <a:gd name="T34" fmla="*/ 17 w 29"/>
                  <a:gd name="T35" fmla="*/ 43 h 50"/>
                  <a:gd name="T36" fmla="*/ 18 w 29"/>
                  <a:gd name="T37" fmla="*/ 42 h 50"/>
                  <a:gd name="T38" fmla="*/ 19 w 29"/>
                  <a:gd name="T39" fmla="*/ 40 h 50"/>
                  <a:gd name="T40" fmla="*/ 19 w 29"/>
                  <a:gd name="T41" fmla="*/ 38 h 50"/>
                  <a:gd name="T42" fmla="*/ 19 w 29"/>
                  <a:gd name="T43" fmla="*/ 36 h 50"/>
                  <a:gd name="T44" fmla="*/ 19 w 29"/>
                  <a:gd name="T45" fmla="*/ 13 h 50"/>
                  <a:gd name="T46" fmla="*/ 19 w 29"/>
                  <a:gd name="T47" fmla="*/ 11 h 50"/>
                  <a:gd name="T48" fmla="*/ 19 w 29"/>
                  <a:gd name="T49" fmla="*/ 10 h 50"/>
                  <a:gd name="T50" fmla="*/ 18 w 29"/>
                  <a:gd name="T51" fmla="*/ 8 h 50"/>
                  <a:gd name="T52" fmla="*/ 17 w 29"/>
                  <a:gd name="T53" fmla="*/ 7 h 50"/>
                  <a:gd name="T54" fmla="*/ 15 w 29"/>
                  <a:gd name="T55" fmla="*/ 7 h 50"/>
                  <a:gd name="T56" fmla="*/ 13 w 29"/>
                  <a:gd name="T57" fmla="*/ 7 h 50"/>
                  <a:gd name="T58" fmla="*/ 12 w 29"/>
                  <a:gd name="T59" fmla="*/ 8 h 50"/>
                  <a:gd name="T60" fmla="*/ 11 w 29"/>
                  <a:gd name="T61" fmla="*/ 10 h 50"/>
                  <a:gd name="T62" fmla="*/ 11 w 29"/>
                  <a:gd name="T63" fmla="*/ 11 h 50"/>
                  <a:gd name="T64" fmla="*/ 11 w 29"/>
                  <a:gd name="T65" fmla="*/ 13 h 50"/>
                  <a:gd name="T66" fmla="*/ 11 w 29"/>
                  <a:gd name="T67" fmla="*/ 36 h 50"/>
                  <a:gd name="T68" fmla="*/ 11 w 29"/>
                  <a:gd name="T69" fmla="*/ 38 h 50"/>
                  <a:gd name="T70" fmla="*/ 11 w 29"/>
                  <a:gd name="T71" fmla="*/ 40 h 50"/>
                  <a:gd name="T72" fmla="*/ 12 w 29"/>
                  <a:gd name="T73" fmla="*/ 42 h 50"/>
                  <a:gd name="T74" fmla="*/ 13 w 29"/>
                  <a:gd name="T7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50">
                    <a:moveTo>
                      <a:pt x="15" y="50"/>
                    </a:moveTo>
                    <a:cubicBezTo>
                      <a:pt x="12" y="50"/>
                      <a:pt x="10" y="50"/>
                      <a:pt x="8" y="49"/>
                    </a:cubicBezTo>
                    <a:cubicBezTo>
                      <a:pt x="6" y="48"/>
                      <a:pt x="5" y="47"/>
                      <a:pt x="3" y="46"/>
                    </a:cubicBezTo>
                    <a:cubicBezTo>
                      <a:pt x="2" y="45"/>
                      <a:pt x="2" y="43"/>
                      <a:pt x="1" y="41"/>
                    </a:cubicBezTo>
                    <a:cubicBezTo>
                      <a:pt x="1" y="39"/>
                      <a:pt x="0" y="37"/>
                      <a:pt x="0" y="34"/>
                    </a:cubicBezTo>
                    <a:cubicBezTo>
                      <a:pt x="0" y="16"/>
                      <a:pt x="0" y="16"/>
                      <a:pt x="0" y="16"/>
                    </a:cubicBezTo>
                    <a:cubicBezTo>
                      <a:pt x="0" y="13"/>
                      <a:pt x="1" y="11"/>
                      <a:pt x="1" y="9"/>
                    </a:cubicBezTo>
                    <a:cubicBezTo>
                      <a:pt x="2" y="7"/>
                      <a:pt x="2" y="5"/>
                      <a:pt x="3" y="4"/>
                    </a:cubicBezTo>
                    <a:cubicBezTo>
                      <a:pt x="5" y="3"/>
                      <a:pt x="6" y="1"/>
                      <a:pt x="8" y="1"/>
                    </a:cubicBezTo>
                    <a:cubicBezTo>
                      <a:pt x="10" y="0"/>
                      <a:pt x="12" y="0"/>
                      <a:pt x="15" y="0"/>
                    </a:cubicBezTo>
                    <a:cubicBezTo>
                      <a:pt x="20" y="0"/>
                      <a:pt x="24" y="1"/>
                      <a:pt x="26" y="4"/>
                    </a:cubicBezTo>
                    <a:cubicBezTo>
                      <a:pt x="28" y="6"/>
                      <a:pt x="29" y="10"/>
                      <a:pt x="29" y="16"/>
                    </a:cubicBezTo>
                    <a:cubicBezTo>
                      <a:pt x="29" y="34"/>
                      <a:pt x="29" y="34"/>
                      <a:pt x="29" y="34"/>
                    </a:cubicBezTo>
                    <a:cubicBezTo>
                      <a:pt x="29" y="39"/>
                      <a:pt x="28" y="43"/>
                      <a:pt x="26" y="46"/>
                    </a:cubicBezTo>
                    <a:cubicBezTo>
                      <a:pt x="24" y="49"/>
                      <a:pt x="20" y="50"/>
                      <a:pt x="15" y="50"/>
                    </a:cubicBezTo>
                    <a:close/>
                    <a:moveTo>
                      <a:pt x="13" y="43"/>
                    </a:moveTo>
                    <a:cubicBezTo>
                      <a:pt x="13" y="43"/>
                      <a:pt x="14" y="43"/>
                      <a:pt x="15" y="43"/>
                    </a:cubicBezTo>
                    <a:cubicBezTo>
                      <a:pt x="16" y="43"/>
                      <a:pt x="16" y="43"/>
                      <a:pt x="17" y="43"/>
                    </a:cubicBezTo>
                    <a:cubicBezTo>
                      <a:pt x="17" y="42"/>
                      <a:pt x="18" y="42"/>
                      <a:pt x="18" y="42"/>
                    </a:cubicBezTo>
                    <a:cubicBezTo>
                      <a:pt x="18" y="41"/>
                      <a:pt x="19" y="41"/>
                      <a:pt x="19" y="40"/>
                    </a:cubicBezTo>
                    <a:cubicBezTo>
                      <a:pt x="19" y="40"/>
                      <a:pt x="19" y="39"/>
                      <a:pt x="19" y="38"/>
                    </a:cubicBezTo>
                    <a:cubicBezTo>
                      <a:pt x="19" y="38"/>
                      <a:pt x="19" y="37"/>
                      <a:pt x="19" y="36"/>
                    </a:cubicBezTo>
                    <a:cubicBezTo>
                      <a:pt x="19" y="13"/>
                      <a:pt x="19" y="13"/>
                      <a:pt x="19" y="13"/>
                    </a:cubicBezTo>
                    <a:cubicBezTo>
                      <a:pt x="19" y="13"/>
                      <a:pt x="19" y="12"/>
                      <a:pt x="19" y="11"/>
                    </a:cubicBezTo>
                    <a:cubicBezTo>
                      <a:pt x="19" y="11"/>
                      <a:pt x="19" y="10"/>
                      <a:pt x="19" y="10"/>
                    </a:cubicBezTo>
                    <a:cubicBezTo>
                      <a:pt x="19" y="9"/>
                      <a:pt x="18" y="9"/>
                      <a:pt x="18" y="8"/>
                    </a:cubicBezTo>
                    <a:cubicBezTo>
                      <a:pt x="18" y="8"/>
                      <a:pt x="17" y="7"/>
                      <a:pt x="17" y="7"/>
                    </a:cubicBezTo>
                    <a:cubicBezTo>
                      <a:pt x="16" y="7"/>
                      <a:pt x="16" y="7"/>
                      <a:pt x="15" y="7"/>
                    </a:cubicBezTo>
                    <a:cubicBezTo>
                      <a:pt x="14" y="7"/>
                      <a:pt x="13" y="7"/>
                      <a:pt x="13" y="7"/>
                    </a:cubicBezTo>
                    <a:cubicBezTo>
                      <a:pt x="12" y="7"/>
                      <a:pt x="12" y="8"/>
                      <a:pt x="12" y="8"/>
                    </a:cubicBezTo>
                    <a:cubicBezTo>
                      <a:pt x="11" y="9"/>
                      <a:pt x="11" y="9"/>
                      <a:pt x="11" y="10"/>
                    </a:cubicBezTo>
                    <a:cubicBezTo>
                      <a:pt x="11" y="10"/>
                      <a:pt x="11" y="11"/>
                      <a:pt x="11" y="11"/>
                    </a:cubicBezTo>
                    <a:cubicBezTo>
                      <a:pt x="11" y="12"/>
                      <a:pt x="11" y="13"/>
                      <a:pt x="11" y="13"/>
                    </a:cubicBezTo>
                    <a:cubicBezTo>
                      <a:pt x="11" y="36"/>
                      <a:pt x="11" y="36"/>
                      <a:pt x="11" y="36"/>
                    </a:cubicBezTo>
                    <a:cubicBezTo>
                      <a:pt x="11" y="37"/>
                      <a:pt x="11" y="38"/>
                      <a:pt x="11" y="38"/>
                    </a:cubicBezTo>
                    <a:cubicBezTo>
                      <a:pt x="11" y="39"/>
                      <a:pt x="11" y="40"/>
                      <a:pt x="11" y="40"/>
                    </a:cubicBezTo>
                    <a:cubicBezTo>
                      <a:pt x="11" y="41"/>
                      <a:pt x="11" y="41"/>
                      <a:pt x="12" y="42"/>
                    </a:cubicBezTo>
                    <a:cubicBezTo>
                      <a:pt x="12" y="42"/>
                      <a:pt x="12" y="42"/>
                      <a:pt x="13" y="43"/>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5" name="Freeform 582">
                <a:extLst>
                  <a:ext uri="{FF2B5EF4-FFF2-40B4-BE49-F238E27FC236}">
                    <a16:creationId xmlns:a16="http://schemas.microsoft.com/office/drawing/2014/main" id="{CC8AD599-B3E1-4581-8413-0E2E85DF70A9}"/>
                  </a:ext>
                </a:extLst>
              </p:cNvPr>
              <p:cNvSpPr>
                <a:spLocks/>
              </p:cNvSpPr>
              <p:nvPr/>
            </p:nvSpPr>
            <p:spPr bwMode="auto">
              <a:xfrm flipH="1">
                <a:off x="10476572" y="1500487"/>
                <a:ext cx="167740" cy="325612"/>
              </a:xfrm>
              <a:custGeom>
                <a:avLst/>
                <a:gdLst>
                  <a:gd name="T0" fmla="*/ 14 w 26"/>
                  <a:gd name="T1" fmla="*/ 50 h 50"/>
                  <a:gd name="T2" fmla="*/ 4 w 26"/>
                  <a:gd name="T3" fmla="*/ 47 h 50"/>
                  <a:gd name="T4" fmla="*/ 0 w 26"/>
                  <a:gd name="T5" fmla="*/ 35 h 50"/>
                  <a:gd name="T6" fmla="*/ 9 w 26"/>
                  <a:gd name="T7" fmla="*/ 33 h 50"/>
                  <a:gd name="T8" fmla="*/ 10 w 26"/>
                  <a:gd name="T9" fmla="*/ 40 h 50"/>
                  <a:gd name="T10" fmla="*/ 13 w 26"/>
                  <a:gd name="T11" fmla="*/ 43 h 50"/>
                  <a:gd name="T12" fmla="*/ 16 w 26"/>
                  <a:gd name="T13" fmla="*/ 42 h 50"/>
                  <a:gd name="T14" fmla="*/ 17 w 26"/>
                  <a:gd name="T15" fmla="*/ 39 h 50"/>
                  <a:gd name="T16" fmla="*/ 15 w 26"/>
                  <a:gd name="T17" fmla="*/ 34 h 50"/>
                  <a:gd name="T18" fmla="*/ 11 w 26"/>
                  <a:gd name="T19" fmla="*/ 29 h 50"/>
                  <a:gd name="T20" fmla="*/ 6 w 26"/>
                  <a:gd name="T21" fmla="*/ 25 h 50"/>
                  <a:gd name="T22" fmla="*/ 3 w 26"/>
                  <a:gd name="T23" fmla="*/ 21 h 50"/>
                  <a:gd name="T24" fmla="*/ 1 w 26"/>
                  <a:gd name="T25" fmla="*/ 18 h 50"/>
                  <a:gd name="T26" fmla="*/ 0 w 26"/>
                  <a:gd name="T27" fmla="*/ 12 h 50"/>
                  <a:gd name="T28" fmla="*/ 3 w 26"/>
                  <a:gd name="T29" fmla="*/ 3 h 50"/>
                  <a:gd name="T30" fmla="*/ 13 w 26"/>
                  <a:gd name="T31" fmla="*/ 0 h 50"/>
                  <a:gd name="T32" fmla="*/ 17 w 26"/>
                  <a:gd name="T33" fmla="*/ 0 h 50"/>
                  <a:gd name="T34" fmla="*/ 20 w 26"/>
                  <a:gd name="T35" fmla="*/ 1 h 50"/>
                  <a:gd name="T36" fmla="*/ 22 w 26"/>
                  <a:gd name="T37" fmla="*/ 3 h 50"/>
                  <a:gd name="T38" fmla="*/ 24 w 26"/>
                  <a:gd name="T39" fmla="*/ 5 h 50"/>
                  <a:gd name="T40" fmla="*/ 25 w 26"/>
                  <a:gd name="T41" fmla="*/ 8 h 50"/>
                  <a:gd name="T42" fmla="*/ 25 w 26"/>
                  <a:gd name="T43" fmla="*/ 11 h 50"/>
                  <a:gd name="T44" fmla="*/ 25 w 26"/>
                  <a:gd name="T45" fmla="*/ 13 h 50"/>
                  <a:gd name="T46" fmla="*/ 17 w 26"/>
                  <a:gd name="T47" fmla="*/ 15 h 50"/>
                  <a:gd name="T48" fmla="*/ 17 w 26"/>
                  <a:gd name="T49" fmla="*/ 12 h 50"/>
                  <a:gd name="T50" fmla="*/ 16 w 26"/>
                  <a:gd name="T51" fmla="*/ 10 h 50"/>
                  <a:gd name="T52" fmla="*/ 16 w 26"/>
                  <a:gd name="T53" fmla="*/ 8 h 50"/>
                  <a:gd name="T54" fmla="*/ 15 w 26"/>
                  <a:gd name="T55" fmla="*/ 7 h 50"/>
                  <a:gd name="T56" fmla="*/ 13 w 26"/>
                  <a:gd name="T57" fmla="*/ 7 h 50"/>
                  <a:gd name="T58" fmla="*/ 10 w 26"/>
                  <a:gd name="T59" fmla="*/ 8 h 50"/>
                  <a:gd name="T60" fmla="*/ 9 w 26"/>
                  <a:gd name="T61" fmla="*/ 11 h 50"/>
                  <a:gd name="T62" fmla="*/ 10 w 26"/>
                  <a:gd name="T63" fmla="*/ 14 h 50"/>
                  <a:gd name="T64" fmla="*/ 11 w 26"/>
                  <a:gd name="T65" fmla="*/ 16 h 50"/>
                  <a:gd name="T66" fmla="*/ 12 w 26"/>
                  <a:gd name="T67" fmla="*/ 17 h 50"/>
                  <a:gd name="T68" fmla="*/ 14 w 26"/>
                  <a:gd name="T69" fmla="*/ 19 h 50"/>
                  <a:gd name="T70" fmla="*/ 19 w 26"/>
                  <a:gd name="T71" fmla="*/ 23 h 50"/>
                  <a:gd name="T72" fmla="*/ 22 w 26"/>
                  <a:gd name="T73" fmla="*/ 26 h 50"/>
                  <a:gd name="T74" fmla="*/ 24 w 26"/>
                  <a:gd name="T75" fmla="*/ 30 h 50"/>
                  <a:gd name="T76" fmla="*/ 26 w 26"/>
                  <a:gd name="T77" fmla="*/ 33 h 50"/>
                  <a:gd name="T78" fmla="*/ 26 w 26"/>
                  <a:gd name="T79" fmla="*/ 38 h 50"/>
                  <a:gd name="T80" fmla="*/ 23 w 26"/>
                  <a:gd name="T81" fmla="*/ 47 h 50"/>
                  <a:gd name="T82" fmla="*/ 14 w 26"/>
                  <a:gd name="T8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0">
                    <a:moveTo>
                      <a:pt x="14" y="50"/>
                    </a:moveTo>
                    <a:cubicBezTo>
                      <a:pt x="9" y="50"/>
                      <a:pt x="6" y="49"/>
                      <a:pt x="4" y="47"/>
                    </a:cubicBezTo>
                    <a:cubicBezTo>
                      <a:pt x="1" y="44"/>
                      <a:pt x="0" y="40"/>
                      <a:pt x="0" y="35"/>
                    </a:cubicBezTo>
                    <a:cubicBezTo>
                      <a:pt x="9" y="33"/>
                      <a:pt x="9" y="33"/>
                      <a:pt x="9" y="33"/>
                    </a:cubicBezTo>
                    <a:cubicBezTo>
                      <a:pt x="9" y="36"/>
                      <a:pt x="9" y="39"/>
                      <a:pt x="10" y="40"/>
                    </a:cubicBezTo>
                    <a:cubicBezTo>
                      <a:pt x="11" y="42"/>
                      <a:pt x="12" y="43"/>
                      <a:pt x="13" y="43"/>
                    </a:cubicBezTo>
                    <a:cubicBezTo>
                      <a:pt x="15" y="43"/>
                      <a:pt x="15" y="42"/>
                      <a:pt x="16" y="42"/>
                    </a:cubicBezTo>
                    <a:cubicBezTo>
                      <a:pt x="16" y="41"/>
                      <a:pt x="17" y="40"/>
                      <a:pt x="17" y="39"/>
                    </a:cubicBezTo>
                    <a:cubicBezTo>
                      <a:pt x="17" y="37"/>
                      <a:pt x="16" y="35"/>
                      <a:pt x="15" y="34"/>
                    </a:cubicBezTo>
                    <a:cubicBezTo>
                      <a:pt x="15" y="32"/>
                      <a:pt x="13" y="31"/>
                      <a:pt x="11" y="29"/>
                    </a:cubicBezTo>
                    <a:cubicBezTo>
                      <a:pt x="6" y="25"/>
                      <a:pt x="6" y="25"/>
                      <a:pt x="6" y="25"/>
                    </a:cubicBezTo>
                    <a:cubicBezTo>
                      <a:pt x="5" y="24"/>
                      <a:pt x="4" y="22"/>
                      <a:pt x="3" y="21"/>
                    </a:cubicBezTo>
                    <a:cubicBezTo>
                      <a:pt x="2" y="20"/>
                      <a:pt x="1" y="19"/>
                      <a:pt x="1" y="18"/>
                    </a:cubicBezTo>
                    <a:cubicBezTo>
                      <a:pt x="0" y="16"/>
                      <a:pt x="0" y="14"/>
                      <a:pt x="0" y="12"/>
                    </a:cubicBezTo>
                    <a:cubicBezTo>
                      <a:pt x="0" y="8"/>
                      <a:pt x="1" y="5"/>
                      <a:pt x="3" y="3"/>
                    </a:cubicBezTo>
                    <a:cubicBezTo>
                      <a:pt x="6" y="1"/>
                      <a:pt x="9" y="0"/>
                      <a:pt x="13" y="0"/>
                    </a:cubicBezTo>
                    <a:cubicBezTo>
                      <a:pt x="15" y="0"/>
                      <a:pt x="16" y="0"/>
                      <a:pt x="17" y="0"/>
                    </a:cubicBezTo>
                    <a:cubicBezTo>
                      <a:pt x="18" y="0"/>
                      <a:pt x="19" y="1"/>
                      <a:pt x="20" y="1"/>
                    </a:cubicBezTo>
                    <a:cubicBezTo>
                      <a:pt x="21" y="2"/>
                      <a:pt x="21" y="2"/>
                      <a:pt x="22" y="3"/>
                    </a:cubicBezTo>
                    <a:cubicBezTo>
                      <a:pt x="23" y="4"/>
                      <a:pt x="23" y="4"/>
                      <a:pt x="24" y="5"/>
                    </a:cubicBezTo>
                    <a:cubicBezTo>
                      <a:pt x="24" y="6"/>
                      <a:pt x="24" y="7"/>
                      <a:pt x="25" y="8"/>
                    </a:cubicBezTo>
                    <a:cubicBezTo>
                      <a:pt x="25" y="9"/>
                      <a:pt x="25" y="10"/>
                      <a:pt x="25" y="11"/>
                    </a:cubicBezTo>
                    <a:cubicBezTo>
                      <a:pt x="25" y="11"/>
                      <a:pt x="25" y="12"/>
                      <a:pt x="25" y="13"/>
                    </a:cubicBezTo>
                    <a:cubicBezTo>
                      <a:pt x="17" y="15"/>
                      <a:pt x="17" y="15"/>
                      <a:pt x="17" y="15"/>
                    </a:cubicBezTo>
                    <a:cubicBezTo>
                      <a:pt x="17" y="14"/>
                      <a:pt x="17" y="13"/>
                      <a:pt x="17" y="12"/>
                    </a:cubicBezTo>
                    <a:cubicBezTo>
                      <a:pt x="17" y="12"/>
                      <a:pt x="17" y="11"/>
                      <a:pt x="16" y="10"/>
                    </a:cubicBezTo>
                    <a:cubicBezTo>
                      <a:pt x="16" y="9"/>
                      <a:pt x="16" y="9"/>
                      <a:pt x="16" y="8"/>
                    </a:cubicBezTo>
                    <a:cubicBezTo>
                      <a:pt x="15" y="8"/>
                      <a:pt x="15" y="8"/>
                      <a:pt x="15" y="7"/>
                    </a:cubicBezTo>
                    <a:cubicBezTo>
                      <a:pt x="14" y="7"/>
                      <a:pt x="14" y="7"/>
                      <a:pt x="13" y="7"/>
                    </a:cubicBezTo>
                    <a:cubicBezTo>
                      <a:pt x="12" y="7"/>
                      <a:pt x="11" y="8"/>
                      <a:pt x="10" y="8"/>
                    </a:cubicBezTo>
                    <a:cubicBezTo>
                      <a:pt x="10" y="9"/>
                      <a:pt x="9" y="10"/>
                      <a:pt x="9" y="11"/>
                    </a:cubicBezTo>
                    <a:cubicBezTo>
                      <a:pt x="9" y="12"/>
                      <a:pt x="10" y="13"/>
                      <a:pt x="10" y="14"/>
                    </a:cubicBezTo>
                    <a:cubicBezTo>
                      <a:pt x="10" y="14"/>
                      <a:pt x="10" y="15"/>
                      <a:pt x="11" y="16"/>
                    </a:cubicBezTo>
                    <a:cubicBezTo>
                      <a:pt x="11" y="16"/>
                      <a:pt x="12" y="17"/>
                      <a:pt x="12" y="17"/>
                    </a:cubicBezTo>
                    <a:cubicBezTo>
                      <a:pt x="12" y="18"/>
                      <a:pt x="13" y="18"/>
                      <a:pt x="14" y="19"/>
                    </a:cubicBezTo>
                    <a:cubicBezTo>
                      <a:pt x="19" y="23"/>
                      <a:pt x="19" y="23"/>
                      <a:pt x="19" y="23"/>
                    </a:cubicBezTo>
                    <a:cubicBezTo>
                      <a:pt x="20" y="24"/>
                      <a:pt x="21" y="25"/>
                      <a:pt x="22" y="26"/>
                    </a:cubicBezTo>
                    <a:cubicBezTo>
                      <a:pt x="23" y="27"/>
                      <a:pt x="23" y="28"/>
                      <a:pt x="24" y="30"/>
                    </a:cubicBezTo>
                    <a:cubicBezTo>
                      <a:pt x="25" y="31"/>
                      <a:pt x="25" y="32"/>
                      <a:pt x="26" y="33"/>
                    </a:cubicBezTo>
                    <a:cubicBezTo>
                      <a:pt x="26" y="35"/>
                      <a:pt x="26" y="36"/>
                      <a:pt x="26" y="38"/>
                    </a:cubicBezTo>
                    <a:cubicBezTo>
                      <a:pt x="26" y="42"/>
                      <a:pt x="25" y="45"/>
                      <a:pt x="23" y="47"/>
                    </a:cubicBezTo>
                    <a:cubicBezTo>
                      <a:pt x="21" y="49"/>
                      <a:pt x="18" y="50"/>
                      <a:pt x="14" y="5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6" name="Freeform 583">
                <a:extLst>
                  <a:ext uri="{FF2B5EF4-FFF2-40B4-BE49-F238E27FC236}">
                    <a16:creationId xmlns:a16="http://schemas.microsoft.com/office/drawing/2014/main" id="{173007BF-E3DB-4D00-81A9-A465BE8D2471}"/>
                  </a:ext>
                </a:extLst>
              </p:cNvPr>
              <p:cNvSpPr>
                <a:spLocks noEditPoints="1"/>
              </p:cNvSpPr>
              <p:nvPr/>
            </p:nvSpPr>
            <p:spPr bwMode="auto">
              <a:xfrm flipH="1">
                <a:off x="10236474" y="1500487"/>
                <a:ext cx="180896" cy="325612"/>
              </a:xfrm>
              <a:custGeom>
                <a:avLst/>
                <a:gdLst>
                  <a:gd name="T0" fmla="*/ 0 w 28"/>
                  <a:gd name="T1" fmla="*/ 50 h 50"/>
                  <a:gd name="T2" fmla="*/ 0 w 28"/>
                  <a:gd name="T3" fmla="*/ 0 h 50"/>
                  <a:gd name="T4" fmla="*/ 15 w 28"/>
                  <a:gd name="T5" fmla="*/ 0 h 50"/>
                  <a:gd name="T6" fmla="*/ 28 w 28"/>
                  <a:gd name="T7" fmla="*/ 14 h 50"/>
                  <a:gd name="T8" fmla="*/ 27 w 28"/>
                  <a:gd name="T9" fmla="*/ 21 h 50"/>
                  <a:gd name="T10" fmla="*/ 24 w 28"/>
                  <a:gd name="T11" fmla="*/ 25 h 50"/>
                  <a:gd name="T12" fmla="*/ 20 w 28"/>
                  <a:gd name="T13" fmla="*/ 27 h 50"/>
                  <a:gd name="T14" fmla="*/ 14 w 28"/>
                  <a:gd name="T15" fmla="*/ 28 h 50"/>
                  <a:gd name="T16" fmla="*/ 10 w 28"/>
                  <a:gd name="T17" fmla="*/ 28 h 50"/>
                  <a:gd name="T18" fmla="*/ 10 w 28"/>
                  <a:gd name="T19" fmla="*/ 50 h 50"/>
                  <a:gd name="T20" fmla="*/ 0 w 28"/>
                  <a:gd name="T21" fmla="*/ 50 h 50"/>
                  <a:gd name="T22" fmla="*/ 10 w 28"/>
                  <a:gd name="T23" fmla="*/ 21 h 50"/>
                  <a:gd name="T24" fmla="*/ 13 w 28"/>
                  <a:gd name="T25" fmla="*/ 21 h 50"/>
                  <a:gd name="T26" fmla="*/ 17 w 28"/>
                  <a:gd name="T27" fmla="*/ 20 h 50"/>
                  <a:gd name="T28" fmla="*/ 18 w 28"/>
                  <a:gd name="T29" fmla="*/ 14 h 50"/>
                  <a:gd name="T30" fmla="*/ 18 w 28"/>
                  <a:gd name="T31" fmla="*/ 11 h 50"/>
                  <a:gd name="T32" fmla="*/ 18 w 28"/>
                  <a:gd name="T33" fmla="*/ 9 h 50"/>
                  <a:gd name="T34" fmla="*/ 16 w 28"/>
                  <a:gd name="T35" fmla="*/ 8 h 50"/>
                  <a:gd name="T36" fmla="*/ 13 w 28"/>
                  <a:gd name="T37" fmla="*/ 7 h 50"/>
                  <a:gd name="T38" fmla="*/ 10 w 28"/>
                  <a:gd name="T39" fmla="*/ 7 h 50"/>
                  <a:gd name="T40" fmla="*/ 10 w 28"/>
                  <a:gd name="T41"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0">
                    <a:moveTo>
                      <a:pt x="0" y="50"/>
                    </a:moveTo>
                    <a:cubicBezTo>
                      <a:pt x="0" y="0"/>
                      <a:pt x="0" y="0"/>
                      <a:pt x="0" y="0"/>
                    </a:cubicBezTo>
                    <a:cubicBezTo>
                      <a:pt x="15" y="0"/>
                      <a:pt x="15" y="0"/>
                      <a:pt x="15" y="0"/>
                    </a:cubicBezTo>
                    <a:cubicBezTo>
                      <a:pt x="24" y="0"/>
                      <a:pt x="28" y="5"/>
                      <a:pt x="28" y="14"/>
                    </a:cubicBezTo>
                    <a:cubicBezTo>
                      <a:pt x="28" y="17"/>
                      <a:pt x="28" y="19"/>
                      <a:pt x="27" y="21"/>
                    </a:cubicBezTo>
                    <a:cubicBezTo>
                      <a:pt x="26" y="23"/>
                      <a:pt x="25" y="24"/>
                      <a:pt x="24" y="25"/>
                    </a:cubicBezTo>
                    <a:cubicBezTo>
                      <a:pt x="23" y="26"/>
                      <a:pt x="21" y="27"/>
                      <a:pt x="20" y="27"/>
                    </a:cubicBezTo>
                    <a:cubicBezTo>
                      <a:pt x="18" y="28"/>
                      <a:pt x="16" y="28"/>
                      <a:pt x="14" y="28"/>
                    </a:cubicBezTo>
                    <a:cubicBezTo>
                      <a:pt x="10" y="28"/>
                      <a:pt x="10" y="28"/>
                      <a:pt x="10" y="28"/>
                    </a:cubicBezTo>
                    <a:cubicBezTo>
                      <a:pt x="10" y="50"/>
                      <a:pt x="10" y="50"/>
                      <a:pt x="10" y="50"/>
                    </a:cubicBezTo>
                    <a:lnTo>
                      <a:pt x="0" y="50"/>
                    </a:lnTo>
                    <a:close/>
                    <a:moveTo>
                      <a:pt x="10" y="21"/>
                    </a:moveTo>
                    <a:cubicBezTo>
                      <a:pt x="13" y="21"/>
                      <a:pt x="13" y="21"/>
                      <a:pt x="13" y="21"/>
                    </a:cubicBezTo>
                    <a:cubicBezTo>
                      <a:pt x="15" y="21"/>
                      <a:pt x="17" y="21"/>
                      <a:pt x="17" y="20"/>
                    </a:cubicBezTo>
                    <a:cubicBezTo>
                      <a:pt x="18" y="19"/>
                      <a:pt x="18" y="17"/>
                      <a:pt x="18" y="14"/>
                    </a:cubicBezTo>
                    <a:cubicBezTo>
                      <a:pt x="18" y="13"/>
                      <a:pt x="18" y="12"/>
                      <a:pt x="18" y="11"/>
                    </a:cubicBezTo>
                    <a:cubicBezTo>
                      <a:pt x="18" y="11"/>
                      <a:pt x="18" y="10"/>
                      <a:pt x="18" y="9"/>
                    </a:cubicBezTo>
                    <a:cubicBezTo>
                      <a:pt x="17" y="9"/>
                      <a:pt x="17" y="8"/>
                      <a:pt x="16" y="8"/>
                    </a:cubicBezTo>
                    <a:cubicBezTo>
                      <a:pt x="15" y="7"/>
                      <a:pt x="14" y="7"/>
                      <a:pt x="13" y="7"/>
                    </a:cubicBezTo>
                    <a:cubicBezTo>
                      <a:pt x="10" y="7"/>
                      <a:pt x="10" y="7"/>
                      <a:pt x="10" y="7"/>
                    </a:cubicBezTo>
                    <a:lnTo>
                      <a:pt x="10" y="2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7" name="Rectangle 584">
                <a:extLst>
                  <a:ext uri="{FF2B5EF4-FFF2-40B4-BE49-F238E27FC236}">
                    <a16:creationId xmlns:a16="http://schemas.microsoft.com/office/drawing/2014/main" id="{256631FD-1118-4011-83E6-2D0EEB2E3353}"/>
                  </a:ext>
                </a:extLst>
              </p:cNvPr>
              <p:cNvSpPr>
                <a:spLocks noChangeArrowheads="1"/>
              </p:cNvSpPr>
              <p:nvPr/>
            </p:nvSpPr>
            <p:spPr bwMode="auto">
              <a:xfrm flipH="1">
                <a:off x="10118070" y="1500487"/>
                <a:ext cx="65780" cy="325612"/>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8" name="Freeform 585">
                <a:extLst>
                  <a:ext uri="{FF2B5EF4-FFF2-40B4-BE49-F238E27FC236}">
                    <a16:creationId xmlns:a16="http://schemas.microsoft.com/office/drawing/2014/main" id="{50790F2E-D0DC-4923-BFCC-D7E963F4AE1C}"/>
                  </a:ext>
                </a:extLst>
              </p:cNvPr>
              <p:cNvSpPr>
                <a:spLocks/>
              </p:cNvSpPr>
              <p:nvPr/>
            </p:nvSpPr>
            <p:spPr bwMode="auto">
              <a:xfrm flipH="1">
                <a:off x="9904284" y="1500487"/>
                <a:ext cx="169384" cy="325612"/>
              </a:xfrm>
              <a:custGeom>
                <a:avLst/>
                <a:gdLst>
                  <a:gd name="T0" fmla="*/ 32 w 103"/>
                  <a:gd name="T1" fmla="*/ 198 h 198"/>
                  <a:gd name="T2" fmla="*/ 32 w 103"/>
                  <a:gd name="T3" fmla="*/ 32 h 198"/>
                  <a:gd name="T4" fmla="*/ 0 w 103"/>
                  <a:gd name="T5" fmla="*/ 32 h 198"/>
                  <a:gd name="T6" fmla="*/ 0 w 103"/>
                  <a:gd name="T7" fmla="*/ 0 h 198"/>
                  <a:gd name="T8" fmla="*/ 103 w 103"/>
                  <a:gd name="T9" fmla="*/ 0 h 198"/>
                  <a:gd name="T10" fmla="*/ 103 w 103"/>
                  <a:gd name="T11" fmla="*/ 32 h 198"/>
                  <a:gd name="T12" fmla="*/ 71 w 103"/>
                  <a:gd name="T13" fmla="*/ 32 h 198"/>
                  <a:gd name="T14" fmla="*/ 71 w 103"/>
                  <a:gd name="T15" fmla="*/ 198 h 198"/>
                  <a:gd name="T16" fmla="*/ 32 w 103"/>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98">
                    <a:moveTo>
                      <a:pt x="32" y="198"/>
                    </a:moveTo>
                    <a:lnTo>
                      <a:pt x="32" y="32"/>
                    </a:lnTo>
                    <a:lnTo>
                      <a:pt x="0" y="32"/>
                    </a:lnTo>
                    <a:lnTo>
                      <a:pt x="0" y="0"/>
                    </a:lnTo>
                    <a:lnTo>
                      <a:pt x="103" y="0"/>
                    </a:lnTo>
                    <a:lnTo>
                      <a:pt x="103" y="32"/>
                    </a:lnTo>
                    <a:lnTo>
                      <a:pt x="71" y="32"/>
                    </a:lnTo>
                    <a:lnTo>
                      <a:pt x="71" y="198"/>
                    </a:lnTo>
                    <a:lnTo>
                      <a:pt x="32" y="19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9" name="Freeform 586">
                <a:extLst>
                  <a:ext uri="{FF2B5EF4-FFF2-40B4-BE49-F238E27FC236}">
                    <a16:creationId xmlns:a16="http://schemas.microsoft.com/office/drawing/2014/main" id="{4C4C323A-34F7-4178-BEA5-7DD99F19A5FB}"/>
                  </a:ext>
                </a:extLst>
              </p:cNvPr>
              <p:cNvSpPr>
                <a:spLocks noEditPoints="1"/>
              </p:cNvSpPr>
              <p:nvPr/>
            </p:nvSpPr>
            <p:spPr bwMode="auto">
              <a:xfrm flipH="1">
                <a:off x="9677342" y="1500487"/>
                <a:ext cx="200630" cy="325612"/>
              </a:xfrm>
              <a:custGeom>
                <a:avLst/>
                <a:gdLst>
                  <a:gd name="T0" fmla="*/ 0 w 122"/>
                  <a:gd name="T1" fmla="*/ 198 h 198"/>
                  <a:gd name="T2" fmla="*/ 39 w 122"/>
                  <a:gd name="T3" fmla="*/ 0 h 198"/>
                  <a:gd name="T4" fmla="*/ 82 w 122"/>
                  <a:gd name="T5" fmla="*/ 0 h 198"/>
                  <a:gd name="T6" fmla="*/ 122 w 122"/>
                  <a:gd name="T7" fmla="*/ 198 h 198"/>
                  <a:gd name="T8" fmla="*/ 82 w 122"/>
                  <a:gd name="T9" fmla="*/ 198 h 198"/>
                  <a:gd name="T10" fmla="*/ 75 w 122"/>
                  <a:gd name="T11" fmla="*/ 154 h 198"/>
                  <a:gd name="T12" fmla="*/ 47 w 122"/>
                  <a:gd name="T13" fmla="*/ 154 h 198"/>
                  <a:gd name="T14" fmla="*/ 39 w 122"/>
                  <a:gd name="T15" fmla="*/ 198 h 198"/>
                  <a:gd name="T16" fmla="*/ 0 w 122"/>
                  <a:gd name="T17" fmla="*/ 198 h 198"/>
                  <a:gd name="T18" fmla="*/ 51 w 122"/>
                  <a:gd name="T19" fmla="*/ 131 h 198"/>
                  <a:gd name="T20" fmla="*/ 71 w 122"/>
                  <a:gd name="T21" fmla="*/ 131 h 198"/>
                  <a:gd name="T22" fmla="*/ 59 w 122"/>
                  <a:gd name="T23" fmla="*/ 52 h 198"/>
                  <a:gd name="T24" fmla="*/ 51 w 122"/>
                  <a:gd name="T25"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198">
                    <a:moveTo>
                      <a:pt x="0" y="198"/>
                    </a:moveTo>
                    <a:lnTo>
                      <a:pt x="39" y="0"/>
                    </a:lnTo>
                    <a:lnTo>
                      <a:pt x="82" y="0"/>
                    </a:lnTo>
                    <a:lnTo>
                      <a:pt x="122" y="198"/>
                    </a:lnTo>
                    <a:lnTo>
                      <a:pt x="82" y="198"/>
                    </a:lnTo>
                    <a:lnTo>
                      <a:pt x="75" y="154"/>
                    </a:lnTo>
                    <a:lnTo>
                      <a:pt x="47" y="154"/>
                    </a:lnTo>
                    <a:lnTo>
                      <a:pt x="39" y="198"/>
                    </a:lnTo>
                    <a:lnTo>
                      <a:pt x="0" y="198"/>
                    </a:lnTo>
                    <a:close/>
                    <a:moveTo>
                      <a:pt x="51" y="131"/>
                    </a:moveTo>
                    <a:lnTo>
                      <a:pt x="71" y="131"/>
                    </a:lnTo>
                    <a:lnTo>
                      <a:pt x="59" y="52"/>
                    </a:lnTo>
                    <a:lnTo>
                      <a:pt x="51" y="13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0" name="Freeform 587">
                <a:extLst>
                  <a:ext uri="{FF2B5EF4-FFF2-40B4-BE49-F238E27FC236}">
                    <a16:creationId xmlns:a16="http://schemas.microsoft.com/office/drawing/2014/main" id="{844717B0-2A13-4C02-88A8-D55F67DA8796}"/>
                  </a:ext>
                </a:extLst>
              </p:cNvPr>
              <p:cNvSpPr>
                <a:spLocks/>
              </p:cNvSpPr>
              <p:nvPr/>
            </p:nvSpPr>
            <p:spPr bwMode="auto">
              <a:xfrm flipH="1">
                <a:off x="9489868" y="1500487"/>
                <a:ext cx="141428" cy="325612"/>
              </a:xfrm>
              <a:custGeom>
                <a:avLst/>
                <a:gdLst>
                  <a:gd name="T0" fmla="*/ 0 w 86"/>
                  <a:gd name="T1" fmla="*/ 198 h 198"/>
                  <a:gd name="T2" fmla="*/ 0 w 86"/>
                  <a:gd name="T3" fmla="*/ 0 h 198"/>
                  <a:gd name="T4" fmla="*/ 39 w 86"/>
                  <a:gd name="T5" fmla="*/ 0 h 198"/>
                  <a:gd name="T6" fmla="*/ 39 w 86"/>
                  <a:gd name="T7" fmla="*/ 170 h 198"/>
                  <a:gd name="T8" fmla="*/ 86 w 86"/>
                  <a:gd name="T9" fmla="*/ 170 h 198"/>
                  <a:gd name="T10" fmla="*/ 86 w 86"/>
                  <a:gd name="T11" fmla="*/ 198 h 198"/>
                  <a:gd name="T12" fmla="*/ 0 w 86"/>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86" h="198">
                    <a:moveTo>
                      <a:pt x="0" y="198"/>
                    </a:moveTo>
                    <a:lnTo>
                      <a:pt x="0" y="0"/>
                    </a:lnTo>
                    <a:lnTo>
                      <a:pt x="39" y="0"/>
                    </a:lnTo>
                    <a:lnTo>
                      <a:pt x="39" y="170"/>
                    </a:lnTo>
                    <a:lnTo>
                      <a:pt x="86" y="170"/>
                    </a:lnTo>
                    <a:lnTo>
                      <a:pt x="86" y="198"/>
                    </a:lnTo>
                    <a:lnTo>
                      <a:pt x="0" y="19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
          <p:nvSpPr>
            <p:cNvPr id="25" name="Rectangle 588">
              <a:extLst>
                <a:ext uri="{FF2B5EF4-FFF2-40B4-BE49-F238E27FC236}">
                  <a16:creationId xmlns:a16="http://schemas.microsoft.com/office/drawing/2014/main" id="{11FEC92E-AEA0-4355-BDBA-D3E397EFD365}"/>
                </a:ext>
              </a:extLst>
            </p:cNvPr>
            <p:cNvSpPr>
              <a:spLocks noChangeArrowheads="1"/>
            </p:cNvSpPr>
            <p:nvPr/>
          </p:nvSpPr>
          <p:spPr bwMode="auto">
            <a:xfrm flipH="1">
              <a:off x="9489868" y="2059620"/>
              <a:ext cx="1647796" cy="317554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6" name="Rectangle 589">
              <a:extLst>
                <a:ext uri="{FF2B5EF4-FFF2-40B4-BE49-F238E27FC236}">
                  <a16:creationId xmlns:a16="http://schemas.microsoft.com/office/drawing/2014/main" id="{FAF7251D-D8B3-404D-ADF4-3DCE46F7CD5E}"/>
                </a:ext>
              </a:extLst>
            </p:cNvPr>
            <p:cNvSpPr>
              <a:spLocks noChangeArrowheads="1"/>
            </p:cNvSpPr>
            <p:nvPr/>
          </p:nvSpPr>
          <p:spPr bwMode="auto">
            <a:xfrm flipH="1">
              <a:off x="11364606" y="5442370"/>
              <a:ext cx="162806" cy="94888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Rectangle 590">
              <a:extLst>
                <a:ext uri="{FF2B5EF4-FFF2-40B4-BE49-F238E27FC236}">
                  <a16:creationId xmlns:a16="http://schemas.microsoft.com/office/drawing/2014/main" id="{01F1368C-4047-49A8-9F49-01BA8280CF15}"/>
                </a:ext>
              </a:extLst>
            </p:cNvPr>
            <p:cNvSpPr>
              <a:spLocks noChangeArrowheads="1"/>
            </p:cNvSpPr>
            <p:nvPr/>
          </p:nvSpPr>
          <p:spPr bwMode="auto">
            <a:xfrm flipH="1">
              <a:off x="9100120" y="5442370"/>
              <a:ext cx="167740" cy="94888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Rectangle 591">
              <a:extLst>
                <a:ext uri="{FF2B5EF4-FFF2-40B4-BE49-F238E27FC236}">
                  <a16:creationId xmlns:a16="http://schemas.microsoft.com/office/drawing/2014/main" id="{B16CE45E-12D0-4B68-938C-8813800AE998}"/>
                </a:ext>
              </a:extLst>
            </p:cNvPr>
            <p:cNvSpPr>
              <a:spLocks noChangeArrowheads="1"/>
            </p:cNvSpPr>
            <p:nvPr/>
          </p:nvSpPr>
          <p:spPr bwMode="auto">
            <a:xfrm flipH="1">
              <a:off x="6107117" y="2156646"/>
              <a:ext cx="2343423" cy="319034"/>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Rectangle 592">
              <a:extLst>
                <a:ext uri="{FF2B5EF4-FFF2-40B4-BE49-F238E27FC236}">
                  <a16:creationId xmlns:a16="http://schemas.microsoft.com/office/drawing/2014/main" id="{4FC9B07C-7501-4083-B960-024F53487F03}"/>
                </a:ext>
              </a:extLst>
            </p:cNvPr>
            <p:cNvSpPr>
              <a:spLocks noChangeArrowheads="1"/>
            </p:cNvSpPr>
            <p:nvPr/>
          </p:nvSpPr>
          <p:spPr bwMode="auto">
            <a:xfrm flipH="1">
              <a:off x="6360371" y="2475680"/>
              <a:ext cx="2090168" cy="391557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Rectangle 593">
              <a:extLst>
                <a:ext uri="{FF2B5EF4-FFF2-40B4-BE49-F238E27FC236}">
                  <a16:creationId xmlns:a16="http://schemas.microsoft.com/office/drawing/2014/main" id="{449B81BE-C6E1-4683-B003-88162BC9BE22}"/>
                </a:ext>
              </a:extLst>
            </p:cNvPr>
            <p:cNvSpPr>
              <a:spLocks noChangeArrowheads="1"/>
            </p:cNvSpPr>
            <p:nvPr/>
          </p:nvSpPr>
          <p:spPr bwMode="auto">
            <a:xfrm flipH="1">
              <a:off x="6360371" y="2475680"/>
              <a:ext cx="2090168" cy="3915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1" name="Rectangle 594">
              <a:extLst>
                <a:ext uri="{FF2B5EF4-FFF2-40B4-BE49-F238E27FC236}">
                  <a16:creationId xmlns:a16="http://schemas.microsoft.com/office/drawing/2014/main" id="{FE3C27B8-621C-4402-B0E5-4BE148A5C566}"/>
                </a:ext>
              </a:extLst>
            </p:cNvPr>
            <p:cNvSpPr>
              <a:spLocks noChangeArrowheads="1"/>
            </p:cNvSpPr>
            <p:nvPr/>
          </p:nvSpPr>
          <p:spPr bwMode="auto">
            <a:xfrm flipH="1">
              <a:off x="7820693" y="2760180"/>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Rectangle 595">
              <a:extLst>
                <a:ext uri="{FF2B5EF4-FFF2-40B4-BE49-F238E27FC236}">
                  <a16:creationId xmlns:a16="http://schemas.microsoft.com/office/drawing/2014/main" id="{5673D178-2F12-4B8D-B429-DB05401754BC}"/>
                </a:ext>
              </a:extLst>
            </p:cNvPr>
            <p:cNvSpPr>
              <a:spLocks noChangeArrowheads="1"/>
            </p:cNvSpPr>
            <p:nvPr/>
          </p:nvSpPr>
          <p:spPr bwMode="auto">
            <a:xfrm flipH="1">
              <a:off x="7879896" y="2825960"/>
              <a:ext cx="291078"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Rectangle 596">
              <a:extLst>
                <a:ext uri="{FF2B5EF4-FFF2-40B4-BE49-F238E27FC236}">
                  <a16:creationId xmlns:a16="http://schemas.microsoft.com/office/drawing/2014/main" id="{616266B6-72F6-4435-B00D-8772A9F38C88}"/>
                </a:ext>
              </a:extLst>
            </p:cNvPr>
            <p:cNvSpPr>
              <a:spLocks noChangeArrowheads="1"/>
            </p:cNvSpPr>
            <p:nvPr/>
          </p:nvSpPr>
          <p:spPr bwMode="auto">
            <a:xfrm flipH="1">
              <a:off x="7847005" y="3085792"/>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Rectangle 597">
              <a:extLst>
                <a:ext uri="{FF2B5EF4-FFF2-40B4-BE49-F238E27FC236}">
                  <a16:creationId xmlns:a16="http://schemas.microsoft.com/office/drawing/2014/main" id="{D7471A5D-0E4E-4A93-B0DE-7A2F25046132}"/>
                </a:ext>
              </a:extLst>
            </p:cNvPr>
            <p:cNvSpPr>
              <a:spLocks noChangeArrowheads="1"/>
            </p:cNvSpPr>
            <p:nvPr/>
          </p:nvSpPr>
          <p:spPr bwMode="auto">
            <a:xfrm flipH="1">
              <a:off x="7204003" y="2760180"/>
              <a:ext cx="402904"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Rectangle 598">
              <a:extLst>
                <a:ext uri="{FF2B5EF4-FFF2-40B4-BE49-F238E27FC236}">
                  <a16:creationId xmlns:a16="http://schemas.microsoft.com/office/drawing/2014/main" id="{8DB9B2E5-CC7D-412E-B4AA-20FAD3FF107C}"/>
                </a:ext>
              </a:extLst>
            </p:cNvPr>
            <p:cNvSpPr>
              <a:spLocks noChangeArrowheads="1"/>
            </p:cNvSpPr>
            <p:nvPr/>
          </p:nvSpPr>
          <p:spPr bwMode="auto">
            <a:xfrm flipH="1">
              <a:off x="7256627" y="2825960"/>
              <a:ext cx="297656"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Rectangle 599">
              <a:extLst>
                <a:ext uri="{FF2B5EF4-FFF2-40B4-BE49-F238E27FC236}">
                  <a16:creationId xmlns:a16="http://schemas.microsoft.com/office/drawing/2014/main" id="{C739A58A-88DC-4987-BF0C-17177BFF1009}"/>
                </a:ext>
              </a:extLst>
            </p:cNvPr>
            <p:cNvSpPr>
              <a:spLocks noChangeArrowheads="1"/>
            </p:cNvSpPr>
            <p:nvPr/>
          </p:nvSpPr>
          <p:spPr bwMode="auto">
            <a:xfrm flipH="1">
              <a:off x="7230315" y="3085792"/>
              <a:ext cx="350280"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Rectangle 600">
              <a:extLst>
                <a:ext uri="{FF2B5EF4-FFF2-40B4-BE49-F238E27FC236}">
                  <a16:creationId xmlns:a16="http://schemas.microsoft.com/office/drawing/2014/main" id="{65B69711-9B61-437F-90B8-1D8D9E2A577E}"/>
                </a:ext>
              </a:extLst>
            </p:cNvPr>
            <p:cNvSpPr>
              <a:spLocks noChangeArrowheads="1"/>
            </p:cNvSpPr>
            <p:nvPr/>
          </p:nvSpPr>
          <p:spPr bwMode="auto">
            <a:xfrm flipH="1">
              <a:off x="6580735" y="2760180"/>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Rectangle 601">
              <a:extLst>
                <a:ext uri="{FF2B5EF4-FFF2-40B4-BE49-F238E27FC236}">
                  <a16:creationId xmlns:a16="http://schemas.microsoft.com/office/drawing/2014/main" id="{3AB9A1D2-96A6-4AB7-BD56-8E7215FAE594}"/>
                </a:ext>
              </a:extLst>
            </p:cNvPr>
            <p:cNvSpPr>
              <a:spLocks noChangeArrowheads="1"/>
            </p:cNvSpPr>
            <p:nvPr/>
          </p:nvSpPr>
          <p:spPr bwMode="auto">
            <a:xfrm flipH="1">
              <a:off x="6639937" y="2825960"/>
              <a:ext cx="291078"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Rectangle 602">
              <a:extLst>
                <a:ext uri="{FF2B5EF4-FFF2-40B4-BE49-F238E27FC236}">
                  <a16:creationId xmlns:a16="http://schemas.microsoft.com/office/drawing/2014/main" id="{3CA2E5E1-1D19-43A7-9B4D-10515BA3D93F}"/>
                </a:ext>
              </a:extLst>
            </p:cNvPr>
            <p:cNvSpPr>
              <a:spLocks noChangeArrowheads="1"/>
            </p:cNvSpPr>
            <p:nvPr/>
          </p:nvSpPr>
          <p:spPr bwMode="auto">
            <a:xfrm flipH="1">
              <a:off x="6607047" y="3085792"/>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Rectangle 603">
              <a:extLst>
                <a:ext uri="{FF2B5EF4-FFF2-40B4-BE49-F238E27FC236}">
                  <a16:creationId xmlns:a16="http://schemas.microsoft.com/office/drawing/2014/main" id="{4BED3A07-5AE1-4AB3-AF54-999C6E1CC308}"/>
                </a:ext>
              </a:extLst>
            </p:cNvPr>
            <p:cNvSpPr>
              <a:spLocks noChangeArrowheads="1"/>
            </p:cNvSpPr>
            <p:nvPr/>
          </p:nvSpPr>
          <p:spPr bwMode="auto">
            <a:xfrm flipH="1">
              <a:off x="7820693" y="3806086"/>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1" name="Rectangle 604">
              <a:extLst>
                <a:ext uri="{FF2B5EF4-FFF2-40B4-BE49-F238E27FC236}">
                  <a16:creationId xmlns:a16="http://schemas.microsoft.com/office/drawing/2014/main" id="{5CA8614B-A2AD-408A-98C8-4434D52B909B}"/>
                </a:ext>
              </a:extLst>
            </p:cNvPr>
            <p:cNvSpPr>
              <a:spLocks noChangeArrowheads="1"/>
            </p:cNvSpPr>
            <p:nvPr/>
          </p:nvSpPr>
          <p:spPr bwMode="auto">
            <a:xfrm flipH="1">
              <a:off x="7879896" y="3871866"/>
              <a:ext cx="291078"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2" name="Rectangle 605">
              <a:extLst>
                <a:ext uri="{FF2B5EF4-FFF2-40B4-BE49-F238E27FC236}">
                  <a16:creationId xmlns:a16="http://schemas.microsoft.com/office/drawing/2014/main" id="{63423286-7FB4-4731-895C-53A02AB11D13}"/>
                </a:ext>
              </a:extLst>
            </p:cNvPr>
            <p:cNvSpPr>
              <a:spLocks noChangeArrowheads="1"/>
            </p:cNvSpPr>
            <p:nvPr/>
          </p:nvSpPr>
          <p:spPr bwMode="auto">
            <a:xfrm flipH="1">
              <a:off x="7847005" y="4131698"/>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3" name="Rectangle 606">
              <a:extLst>
                <a:ext uri="{FF2B5EF4-FFF2-40B4-BE49-F238E27FC236}">
                  <a16:creationId xmlns:a16="http://schemas.microsoft.com/office/drawing/2014/main" id="{470ADE0A-48EF-4650-ABC4-20BFB6939A54}"/>
                </a:ext>
              </a:extLst>
            </p:cNvPr>
            <p:cNvSpPr>
              <a:spLocks noChangeArrowheads="1"/>
            </p:cNvSpPr>
            <p:nvPr/>
          </p:nvSpPr>
          <p:spPr bwMode="auto">
            <a:xfrm flipH="1">
              <a:off x="7204003" y="3806086"/>
              <a:ext cx="402904"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4" name="Rectangle 607">
              <a:extLst>
                <a:ext uri="{FF2B5EF4-FFF2-40B4-BE49-F238E27FC236}">
                  <a16:creationId xmlns:a16="http://schemas.microsoft.com/office/drawing/2014/main" id="{B08D282D-851C-47AD-836F-ED8229D1E6E9}"/>
                </a:ext>
              </a:extLst>
            </p:cNvPr>
            <p:cNvSpPr>
              <a:spLocks noChangeArrowheads="1"/>
            </p:cNvSpPr>
            <p:nvPr/>
          </p:nvSpPr>
          <p:spPr bwMode="auto">
            <a:xfrm flipH="1">
              <a:off x="7256627" y="3871866"/>
              <a:ext cx="297656"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5" name="Rectangle 608">
              <a:extLst>
                <a:ext uri="{FF2B5EF4-FFF2-40B4-BE49-F238E27FC236}">
                  <a16:creationId xmlns:a16="http://schemas.microsoft.com/office/drawing/2014/main" id="{36EBF826-C1AC-4726-B0FA-51A3FFE20306}"/>
                </a:ext>
              </a:extLst>
            </p:cNvPr>
            <p:cNvSpPr>
              <a:spLocks noChangeArrowheads="1"/>
            </p:cNvSpPr>
            <p:nvPr/>
          </p:nvSpPr>
          <p:spPr bwMode="auto">
            <a:xfrm flipH="1">
              <a:off x="7230315" y="4131698"/>
              <a:ext cx="350280"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6" name="Rectangle 609">
              <a:extLst>
                <a:ext uri="{FF2B5EF4-FFF2-40B4-BE49-F238E27FC236}">
                  <a16:creationId xmlns:a16="http://schemas.microsoft.com/office/drawing/2014/main" id="{B4106BD8-9E23-4F2D-BDAD-E21D117F1AF4}"/>
                </a:ext>
              </a:extLst>
            </p:cNvPr>
            <p:cNvSpPr>
              <a:spLocks noChangeArrowheads="1"/>
            </p:cNvSpPr>
            <p:nvPr/>
          </p:nvSpPr>
          <p:spPr bwMode="auto">
            <a:xfrm flipH="1">
              <a:off x="6580735" y="3806086"/>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7" name="Rectangle 610">
              <a:extLst>
                <a:ext uri="{FF2B5EF4-FFF2-40B4-BE49-F238E27FC236}">
                  <a16:creationId xmlns:a16="http://schemas.microsoft.com/office/drawing/2014/main" id="{74AAAB31-E651-4F4E-B876-DC05906CB463}"/>
                </a:ext>
              </a:extLst>
            </p:cNvPr>
            <p:cNvSpPr>
              <a:spLocks noChangeArrowheads="1"/>
            </p:cNvSpPr>
            <p:nvPr/>
          </p:nvSpPr>
          <p:spPr bwMode="auto">
            <a:xfrm flipH="1">
              <a:off x="6639937" y="3871866"/>
              <a:ext cx="291078"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8" name="Rectangle 611">
              <a:extLst>
                <a:ext uri="{FF2B5EF4-FFF2-40B4-BE49-F238E27FC236}">
                  <a16:creationId xmlns:a16="http://schemas.microsoft.com/office/drawing/2014/main" id="{68D5DF46-2FD7-4F56-A1C3-7F5C51E403F6}"/>
                </a:ext>
              </a:extLst>
            </p:cNvPr>
            <p:cNvSpPr>
              <a:spLocks noChangeArrowheads="1"/>
            </p:cNvSpPr>
            <p:nvPr/>
          </p:nvSpPr>
          <p:spPr bwMode="auto">
            <a:xfrm flipH="1">
              <a:off x="6607047" y="4131698"/>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Rectangle 612">
              <a:extLst>
                <a:ext uri="{FF2B5EF4-FFF2-40B4-BE49-F238E27FC236}">
                  <a16:creationId xmlns:a16="http://schemas.microsoft.com/office/drawing/2014/main" id="{F15780F4-C9B8-4ACF-9110-FA14B70B67A3}"/>
                </a:ext>
              </a:extLst>
            </p:cNvPr>
            <p:cNvSpPr>
              <a:spLocks noChangeArrowheads="1"/>
            </p:cNvSpPr>
            <p:nvPr/>
          </p:nvSpPr>
          <p:spPr bwMode="auto">
            <a:xfrm flipH="1">
              <a:off x="7820693" y="4851992"/>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Rectangle 613">
              <a:extLst>
                <a:ext uri="{FF2B5EF4-FFF2-40B4-BE49-F238E27FC236}">
                  <a16:creationId xmlns:a16="http://schemas.microsoft.com/office/drawing/2014/main" id="{B4BC59CC-8405-46DA-8552-DB664B281241}"/>
                </a:ext>
              </a:extLst>
            </p:cNvPr>
            <p:cNvSpPr>
              <a:spLocks noChangeArrowheads="1"/>
            </p:cNvSpPr>
            <p:nvPr/>
          </p:nvSpPr>
          <p:spPr bwMode="auto">
            <a:xfrm flipH="1">
              <a:off x="7879896" y="4922706"/>
              <a:ext cx="291078" cy="572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Rectangle 614">
              <a:extLst>
                <a:ext uri="{FF2B5EF4-FFF2-40B4-BE49-F238E27FC236}">
                  <a16:creationId xmlns:a16="http://schemas.microsoft.com/office/drawing/2014/main" id="{74D8FD33-2BFA-4933-99DC-FA343E0430BD}"/>
                </a:ext>
              </a:extLst>
            </p:cNvPr>
            <p:cNvSpPr>
              <a:spLocks noChangeArrowheads="1"/>
            </p:cNvSpPr>
            <p:nvPr/>
          </p:nvSpPr>
          <p:spPr bwMode="auto">
            <a:xfrm flipH="1">
              <a:off x="7847005" y="5177605"/>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Rectangle 615">
              <a:extLst>
                <a:ext uri="{FF2B5EF4-FFF2-40B4-BE49-F238E27FC236}">
                  <a16:creationId xmlns:a16="http://schemas.microsoft.com/office/drawing/2014/main" id="{723E3B68-2F50-4BD0-B95E-10C0456E16A4}"/>
                </a:ext>
              </a:extLst>
            </p:cNvPr>
            <p:cNvSpPr>
              <a:spLocks noChangeArrowheads="1"/>
            </p:cNvSpPr>
            <p:nvPr/>
          </p:nvSpPr>
          <p:spPr bwMode="auto">
            <a:xfrm flipH="1">
              <a:off x="7204003" y="4851992"/>
              <a:ext cx="402904"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Rectangle 616">
              <a:extLst>
                <a:ext uri="{FF2B5EF4-FFF2-40B4-BE49-F238E27FC236}">
                  <a16:creationId xmlns:a16="http://schemas.microsoft.com/office/drawing/2014/main" id="{3006F16C-D83E-4D46-856E-F32930353651}"/>
                </a:ext>
              </a:extLst>
            </p:cNvPr>
            <p:cNvSpPr>
              <a:spLocks noChangeArrowheads="1"/>
            </p:cNvSpPr>
            <p:nvPr/>
          </p:nvSpPr>
          <p:spPr bwMode="auto">
            <a:xfrm flipH="1">
              <a:off x="7256627" y="4922706"/>
              <a:ext cx="297656" cy="572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4" name="Rectangle 617">
              <a:extLst>
                <a:ext uri="{FF2B5EF4-FFF2-40B4-BE49-F238E27FC236}">
                  <a16:creationId xmlns:a16="http://schemas.microsoft.com/office/drawing/2014/main" id="{8FD362D3-9EAA-4AE3-B7AF-368B1598DDEF}"/>
                </a:ext>
              </a:extLst>
            </p:cNvPr>
            <p:cNvSpPr>
              <a:spLocks noChangeArrowheads="1"/>
            </p:cNvSpPr>
            <p:nvPr/>
          </p:nvSpPr>
          <p:spPr bwMode="auto">
            <a:xfrm flipH="1">
              <a:off x="7230315" y="5177605"/>
              <a:ext cx="350280"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5" name="Rectangle 618">
              <a:extLst>
                <a:ext uri="{FF2B5EF4-FFF2-40B4-BE49-F238E27FC236}">
                  <a16:creationId xmlns:a16="http://schemas.microsoft.com/office/drawing/2014/main" id="{3A975700-8F05-417C-9368-4F66841F5C16}"/>
                </a:ext>
              </a:extLst>
            </p:cNvPr>
            <p:cNvSpPr>
              <a:spLocks noChangeArrowheads="1"/>
            </p:cNvSpPr>
            <p:nvPr/>
          </p:nvSpPr>
          <p:spPr bwMode="auto">
            <a:xfrm flipH="1">
              <a:off x="6580735" y="4851992"/>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6" name="Rectangle 619">
              <a:extLst>
                <a:ext uri="{FF2B5EF4-FFF2-40B4-BE49-F238E27FC236}">
                  <a16:creationId xmlns:a16="http://schemas.microsoft.com/office/drawing/2014/main" id="{9C8A9313-A952-44E6-8679-23F1C591B158}"/>
                </a:ext>
              </a:extLst>
            </p:cNvPr>
            <p:cNvSpPr>
              <a:spLocks noChangeArrowheads="1"/>
            </p:cNvSpPr>
            <p:nvPr/>
          </p:nvSpPr>
          <p:spPr bwMode="auto">
            <a:xfrm flipH="1">
              <a:off x="6639937" y="4922706"/>
              <a:ext cx="291078" cy="572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Rectangle 620">
              <a:extLst>
                <a:ext uri="{FF2B5EF4-FFF2-40B4-BE49-F238E27FC236}">
                  <a16:creationId xmlns:a16="http://schemas.microsoft.com/office/drawing/2014/main" id="{EE6EE88D-A288-4DEC-ACE5-8CADF337C0BE}"/>
                </a:ext>
              </a:extLst>
            </p:cNvPr>
            <p:cNvSpPr>
              <a:spLocks noChangeArrowheads="1"/>
            </p:cNvSpPr>
            <p:nvPr/>
          </p:nvSpPr>
          <p:spPr bwMode="auto">
            <a:xfrm flipH="1">
              <a:off x="6607047" y="5177605"/>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8" name="Rectangle 621">
              <a:extLst>
                <a:ext uri="{FF2B5EF4-FFF2-40B4-BE49-F238E27FC236}">
                  <a16:creationId xmlns:a16="http://schemas.microsoft.com/office/drawing/2014/main" id="{496D26EF-F78E-4C49-855F-6923AA9FA222}"/>
                </a:ext>
              </a:extLst>
            </p:cNvPr>
            <p:cNvSpPr>
              <a:spLocks noChangeArrowheads="1"/>
            </p:cNvSpPr>
            <p:nvPr/>
          </p:nvSpPr>
          <p:spPr bwMode="auto">
            <a:xfrm flipH="1">
              <a:off x="6217299" y="2475680"/>
              <a:ext cx="2233241" cy="12333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9" name="Rectangle 622">
              <a:extLst>
                <a:ext uri="{FF2B5EF4-FFF2-40B4-BE49-F238E27FC236}">
                  <a16:creationId xmlns:a16="http://schemas.microsoft.com/office/drawing/2014/main" id="{B865FF1C-49A3-44C2-B32F-796C035E601D}"/>
                </a:ext>
              </a:extLst>
            </p:cNvPr>
            <p:cNvSpPr>
              <a:spLocks noChangeArrowheads="1"/>
            </p:cNvSpPr>
            <p:nvPr/>
          </p:nvSpPr>
          <p:spPr bwMode="auto">
            <a:xfrm flipH="1">
              <a:off x="6360371" y="5917633"/>
              <a:ext cx="2090168" cy="47361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0" name="Rectangle 623">
              <a:extLst>
                <a:ext uri="{FF2B5EF4-FFF2-40B4-BE49-F238E27FC236}">
                  <a16:creationId xmlns:a16="http://schemas.microsoft.com/office/drawing/2014/main" id="{993C875D-1B38-4947-85F2-6206131575D7}"/>
                </a:ext>
              </a:extLst>
            </p:cNvPr>
            <p:cNvSpPr>
              <a:spLocks noChangeArrowheads="1"/>
            </p:cNvSpPr>
            <p:nvPr/>
          </p:nvSpPr>
          <p:spPr bwMode="auto">
            <a:xfrm flipH="1">
              <a:off x="6360371" y="5917633"/>
              <a:ext cx="2090168" cy="47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1" name="Freeform 624">
              <a:extLst>
                <a:ext uri="{FF2B5EF4-FFF2-40B4-BE49-F238E27FC236}">
                  <a16:creationId xmlns:a16="http://schemas.microsoft.com/office/drawing/2014/main" id="{A0FA7FF9-AAA7-4472-92F6-5C3AA58C1660}"/>
                </a:ext>
              </a:extLst>
            </p:cNvPr>
            <p:cNvSpPr>
              <a:spLocks/>
            </p:cNvSpPr>
            <p:nvPr/>
          </p:nvSpPr>
          <p:spPr bwMode="auto">
            <a:xfrm flipH="1">
              <a:off x="7879896" y="2825960"/>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2" name="Freeform 625">
              <a:extLst>
                <a:ext uri="{FF2B5EF4-FFF2-40B4-BE49-F238E27FC236}">
                  <a16:creationId xmlns:a16="http://schemas.microsoft.com/office/drawing/2014/main" id="{300ABE95-0364-4680-9FF0-B53A63CBA735}"/>
                </a:ext>
              </a:extLst>
            </p:cNvPr>
            <p:cNvSpPr>
              <a:spLocks/>
            </p:cNvSpPr>
            <p:nvPr/>
          </p:nvSpPr>
          <p:spPr bwMode="auto">
            <a:xfrm flipH="1">
              <a:off x="7256627" y="2825960"/>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3" name="Freeform 626">
              <a:extLst>
                <a:ext uri="{FF2B5EF4-FFF2-40B4-BE49-F238E27FC236}">
                  <a16:creationId xmlns:a16="http://schemas.microsoft.com/office/drawing/2014/main" id="{42C27802-E937-4814-835F-D8A1552F8BDD}"/>
                </a:ext>
              </a:extLst>
            </p:cNvPr>
            <p:cNvSpPr>
              <a:spLocks/>
            </p:cNvSpPr>
            <p:nvPr/>
          </p:nvSpPr>
          <p:spPr bwMode="auto">
            <a:xfrm flipH="1">
              <a:off x="6639937" y="2825960"/>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4" name="Freeform 627">
              <a:extLst>
                <a:ext uri="{FF2B5EF4-FFF2-40B4-BE49-F238E27FC236}">
                  <a16:creationId xmlns:a16="http://schemas.microsoft.com/office/drawing/2014/main" id="{C1B1D07C-DAE2-4093-8B62-E22949E7174A}"/>
                </a:ext>
              </a:extLst>
            </p:cNvPr>
            <p:cNvSpPr>
              <a:spLocks/>
            </p:cNvSpPr>
            <p:nvPr/>
          </p:nvSpPr>
          <p:spPr bwMode="auto">
            <a:xfrm flipH="1">
              <a:off x="7879896" y="3143350"/>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5" name="Freeform 628">
              <a:extLst>
                <a:ext uri="{FF2B5EF4-FFF2-40B4-BE49-F238E27FC236}">
                  <a16:creationId xmlns:a16="http://schemas.microsoft.com/office/drawing/2014/main" id="{6597B609-AC09-43FA-8B13-90E85AEE683A}"/>
                </a:ext>
              </a:extLst>
            </p:cNvPr>
            <p:cNvSpPr>
              <a:spLocks/>
            </p:cNvSpPr>
            <p:nvPr/>
          </p:nvSpPr>
          <p:spPr bwMode="auto">
            <a:xfrm flipH="1">
              <a:off x="7256627" y="3143350"/>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6" name="Freeform 629">
              <a:extLst>
                <a:ext uri="{FF2B5EF4-FFF2-40B4-BE49-F238E27FC236}">
                  <a16:creationId xmlns:a16="http://schemas.microsoft.com/office/drawing/2014/main" id="{632D0D6E-943F-42AB-B11E-8B4D0E281944}"/>
                </a:ext>
              </a:extLst>
            </p:cNvPr>
            <p:cNvSpPr>
              <a:spLocks/>
            </p:cNvSpPr>
            <p:nvPr/>
          </p:nvSpPr>
          <p:spPr bwMode="auto">
            <a:xfrm flipH="1">
              <a:off x="6639937" y="3143350"/>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7" name="Freeform 630">
              <a:extLst>
                <a:ext uri="{FF2B5EF4-FFF2-40B4-BE49-F238E27FC236}">
                  <a16:creationId xmlns:a16="http://schemas.microsoft.com/office/drawing/2014/main" id="{6D0EFC6C-5ACB-4F73-9B3B-8AE18B0EB5F2}"/>
                </a:ext>
              </a:extLst>
            </p:cNvPr>
            <p:cNvSpPr>
              <a:spLocks/>
            </p:cNvSpPr>
            <p:nvPr/>
          </p:nvSpPr>
          <p:spPr bwMode="auto">
            <a:xfrm flipH="1">
              <a:off x="7879896" y="3871866"/>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8" name="Freeform 631">
              <a:extLst>
                <a:ext uri="{FF2B5EF4-FFF2-40B4-BE49-F238E27FC236}">
                  <a16:creationId xmlns:a16="http://schemas.microsoft.com/office/drawing/2014/main" id="{2CB3BE15-BE65-43C1-B274-0039CE3C79F3}"/>
                </a:ext>
              </a:extLst>
            </p:cNvPr>
            <p:cNvSpPr>
              <a:spLocks/>
            </p:cNvSpPr>
            <p:nvPr/>
          </p:nvSpPr>
          <p:spPr bwMode="auto">
            <a:xfrm flipH="1">
              <a:off x="7256627" y="3871866"/>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9" name="Freeform 632">
              <a:extLst>
                <a:ext uri="{FF2B5EF4-FFF2-40B4-BE49-F238E27FC236}">
                  <a16:creationId xmlns:a16="http://schemas.microsoft.com/office/drawing/2014/main" id="{7628EDEF-7912-4E31-A20F-2B7763A30512}"/>
                </a:ext>
              </a:extLst>
            </p:cNvPr>
            <p:cNvSpPr>
              <a:spLocks/>
            </p:cNvSpPr>
            <p:nvPr/>
          </p:nvSpPr>
          <p:spPr bwMode="auto">
            <a:xfrm flipH="1">
              <a:off x="6639937" y="3871866"/>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0" name="Freeform 633">
              <a:extLst>
                <a:ext uri="{FF2B5EF4-FFF2-40B4-BE49-F238E27FC236}">
                  <a16:creationId xmlns:a16="http://schemas.microsoft.com/office/drawing/2014/main" id="{91802E63-3F8C-42D8-A0CC-FCEFCABA977B}"/>
                </a:ext>
              </a:extLst>
            </p:cNvPr>
            <p:cNvSpPr>
              <a:spLocks/>
            </p:cNvSpPr>
            <p:nvPr/>
          </p:nvSpPr>
          <p:spPr bwMode="auto">
            <a:xfrm flipH="1">
              <a:off x="7879896" y="4189256"/>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1" name="Freeform 634">
              <a:extLst>
                <a:ext uri="{FF2B5EF4-FFF2-40B4-BE49-F238E27FC236}">
                  <a16:creationId xmlns:a16="http://schemas.microsoft.com/office/drawing/2014/main" id="{70A29705-5C8F-430A-A0DC-0BE9AA429FEA}"/>
                </a:ext>
              </a:extLst>
            </p:cNvPr>
            <p:cNvSpPr>
              <a:spLocks/>
            </p:cNvSpPr>
            <p:nvPr/>
          </p:nvSpPr>
          <p:spPr bwMode="auto">
            <a:xfrm flipH="1">
              <a:off x="7256627" y="4189256"/>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2" name="Freeform 635">
              <a:extLst>
                <a:ext uri="{FF2B5EF4-FFF2-40B4-BE49-F238E27FC236}">
                  <a16:creationId xmlns:a16="http://schemas.microsoft.com/office/drawing/2014/main" id="{13198831-4A21-4379-9F16-0A194894DB36}"/>
                </a:ext>
              </a:extLst>
            </p:cNvPr>
            <p:cNvSpPr>
              <a:spLocks/>
            </p:cNvSpPr>
            <p:nvPr/>
          </p:nvSpPr>
          <p:spPr bwMode="auto">
            <a:xfrm flipH="1">
              <a:off x="6639937" y="4189256"/>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3" name="Freeform 636">
              <a:extLst>
                <a:ext uri="{FF2B5EF4-FFF2-40B4-BE49-F238E27FC236}">
                  <a16:creationId xmlns:a16="http://schemas.microsoft.com/office/drawing/2014/main" id="{A76482DF-3EED-4CFE-B265-89A09F59E9A4}"/>
                </a:ext>
              </a:extLst>
            </p:cNvPr>
            <p:cNvSpPr>
              <a:spLocks/>
            </p:cNvSpPr>
            <p:nvPr/>
          </p:nvSpPr>
          <p:spPr bwMode="auto">
            <a:xfrm flipH="1">
              <a:off x="7879896" y="4922706"/>
              <a:ext cx="291078" cy="254899"/>
            </a:xfrm>
            <a:custGeom>
              <a:avLst/>
              <a:gdLst>
                <a:gd name="T0" fmla="*/ 0 w 177"/>
                <a:gd name="T1" fmla="*/ 0 h 155"/>
                <a:gd name="T2" fmla="*/ 177 w 177"/>
                <a:gd name="T3" fmla="*/ 0 h 155"/>
                <a:gd name="T4" fmla="*/ 0 w 177"/>
                <a:gd name="T5" fmla="*/ 155 h 155"/>
                <a:gd name="T6" fmla="*/ 0 w 177"/>
                <a:gd name="T7" fmla="*/ 0 h 155"/>
              </a:gdLst>
              <a:ahLst/>
              <a:cxnLst>
                <a:cxn ang="0">
                  <a:pos x="T0" y="T1"/>
                </a:cxn>
                <a:cxn ang="0">
                  <a:pos x="T2" y="T3"/>
                </a:cxn>
                <a:cxn ang="0">
                  <a:pos x="T4" y="T5"/>
                </a:cxn>
                <a:cxn ang="0">
                  <a:pos x="T6" y="T7"/>
                </a:cxn>
              </a:cxnLst>
              <a:rect l="0" t="0" r="r" b="b"/>
              <a:pathLst>
                <a:path w="177" h="155">
                  <a:moveTo>
                    <a:pt x="0" y="0"/>
                  </a:moveTo>
                  <a:lnTo>
                    <a:pt x="177" y="0"/>
                  </a:lnTo>
                  <a:lnTo>
                    <a:pt x="0" y="155"/>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4" name="Freeform 637">
              <a:extLst>
                <a:ext uri="{FF2B5EF4-FFF2-40B4-BE49-F238E27FC236}">
                  <a16:creationId xmlns:a16="http://schemas.microsoft.com/office/drawing/2014/main" id="{66727DF1-C969-4E20-B177-44DB30EA9414}"/>
                </a:ext>
              </a:extLst>
            </p:cNvPr>
            <p:cNvSpPr>
              <a:spLocks/>
            </p:cNvSpPr>
            <p:nvPr/>
          </p:nvSpPr>
          <p:spPr bwMode="auto">
            <a:xfrm flipH="1">
              <a:off x="7256627" y="4922706"/>
              <a:ext cx="297656" cy="254899"/>
            </a:xfrm>
            <a:custGeom>
              <a:avLst/>
              <a:gdLst>
                <a:gd name="T0" fmla="*/ 0 w 181"/>
                <a:gd name="T1" fmla="*/ 0 h 155"/>
                <a:gd name="T2" fmla="*/ 181 w 181"/>
                <a:gd name="T3" fmla="*/ 0 h 155"/>
                <a:gd name="T4" fmla="*/ 0 w 181"/>
                <a:gd name="T5" fmla="*/ 155 h 155"/>
                <a:gd name="T6" fmla="*/ 0 w 181"/>
                <a:gd name="T7" fmla="*/ 0 h 155"/>
              </a:gdLst>
              <a:ahLst/>
              <a:cxnLst>
                <a:cxn ang="0">
                  <a:pos x="T0" y="T1"/>
                </a:cxn>
                <a:cxn ang="0">
                  <a:pos x="T2" y="T3"/>
                </a:cxn>
                <a:cxn ang="0">
                  <a:pos x="T4" y="T5"/>
                </a:cxn>
                <a:cxn ang="0">
                  <a:pos x="T6" y="T7"/>
                </a:cxn>
              </a:cxnLst>
              <a:rect l="0" t="0" r="r" b="b"/>
              <a:pathLst>
                <a:path w="181" h="155">
                  <a:moveTo>
                    <a:pt x="0" y="0"/>
                  </a:moveTo>
                  <a:lnTo>
                    <a:pt x="181" y="0"/>
                  </a:lnTo>
                  <a:lnTo>
                    <a:pt x="0" y="155"/>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5" name="Freeform 638">
              <a:extLst>
                <a:ext uri="{FF2B5EF4-FFF2-40B4-BE49-F238E27FC236}">
                  <a16:creationId xmlns:a16="http://schemas.microsoft.com/office/drawing/2014/main" id="{F05B4974-E305-4D5A-8F2B-F3441CC9234C}"/>
                </a:ext>
              </a:extLst>
            </p:cNvPr>
            <p:cNvSpPr>
              <a:spLocks/>
            </p:cNvSpPr>
            <p:nvPr/>
          </p:nvSpPr>
          <p:spPr bwMode="auto">
            <a:xfrm flipH="1">
              <a:off x="6639937" y="4922706"/>
              <a:ext cx="291078" cy="254899"/>
            </a:xfrm>
            <a:custGeom>
              <a:avLst/>
              <a:gdLst>
                <a:gd name="T0" fmla="*/ 0 w 177"/>
                <a:gd name="T1" fmla="*/ 0 h 155"/>
                <a:gd name="T2" fmla="*/ 177 w 177"/>
                <a:gd name="T3" fmla="*/ 0 h 155"/>
                <a:gd name="T4" fmla="*/ 0 w 177"/>
                <a:gd name="T5" fmla="*/ 155 h 155"/>
                <a:gd name="T6" fmla="*/ 0 w 177"/>
                <a:gd name="T7" fmla="*/ 0 h 155"/>
              </a:gdLst>
              <a:ahLst/>
              <a:cxnLst>
                <a:cxn ang="0">
                  <a:pos x="T0" y="T1"/>
                </a:cxn>
                <a:cxn ang="0">
                  <a:pos x="T2" y="T3"/>
                </a:cxn>
                <a:cxn ang="0">
                  <a:pos x="T4" y="T5"/>
                </a:cxn>
                <a:cxn ang="0">
                  <a:pos x="T6" y="T7"/>
                </a:cxn>
              </a:cxnLst>
              <a:rect l="0" t="0" r="r" b="b"/>
              <a:pathLst>
                <a:path w="177" h="155">
                  <a:moveTo>
                    <a:pt x="0" y="0"/>
                  </a:moveTo>
                  <a:lnTo>
                    <a:pt x="177" y="0"/>
                  </a:lnTo>
                  <a:lnTo>
                    <a:pt x="0" y="155"/>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6" name="Freeform 639">
              <a:extLst>
                <a:ext uri="{FF2B5EF4-FFF2-40B4-BE49-F238E27FC236}">
                  <a16:creationId xmlns:a16="http://schemas.microsoft.com/office/drawing/2014/main" id="{B3FC6CAC-8AF0-4CB2-9452-3EEE1384697A}"/>
                </a:ext>
              </a:extLst>
            </p:cNvPr>
            <p:cNvSpPr>
              <a:spLocks/>
            </p:cNvSpPr>
            <p:nvPr/>
          </p:nvSpPr>
          <p:spPr bwMode="auto">
            <a:xfrm flipH="1">
              <a:off x="7879896" y="5235163"/>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7" name="Freeform 640">
              <a:extLst>
                <a:ext uri="{FF2B5EF4-FFF2-40B4-BE49-F238E27FC236}">
                  <a16:creationId xmlns:a16="http://schemas.microsoft.com/office/drawing/2014/main" id="{ADA226DE-0EA9-4299-8B6D-9D9421CFD318}"/>
                </a:ext>
              </a:extLst>
            </p:cNvPr>
            <p:cNvSpPr>
              <a:spLocks/>
            </p:cNvSpPr>
            <p:nvPr/>
          </p:nvSpPr>
          <p:spPr bwMode="auto">
            <a:xfrm flipH="1">
              <a:off x="7256627" y="5235163"/>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8" name="Freeform 641">
              <a:extLst>
                <a:ext uri="{FF2B5EF4-FFF2-40B4-BE49-F238E27FC236}">
                  <a16:creationId xmlns:a16="http://schemas.microsoft.com/office/drawing/2014/main" id="{7A10AB1A-9A54-4B9B-AA79-39019DE30B4C}"/>
                </a:ext>
              </a:extLst>
            </p:cNvPr>
            <p:cNvSpPr>
              <a:spLocks/>
            </p:cNvSpPr>
            <p:nvPr/>
          </p:nvSpPr>
          <p:spPr bwMode="auto">
            <a:xfrm flipH="1">
              <a:off x="6639937" y="5235163"/>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9" name="Rectangle 693">
              <a:extLst>
                <a:ext uri="{FF2B5EF4-FFF2-40B4-BE49-F238E27FC236}">
                  <a16:creationId xmlns:a16="http://schemas.microsoft.com/office/drawing/2014/main" id="{179D0AF7-41E8-4764-8B81-AB2100EA222E}"/>
                </a:ext>
              </a:extLst>
            </p:cNvPr>
            <p:cNvSpPr>
              <a:spLocks noChangeArrowheads="1"/>
            </p:cNvSpPr>
            <p:nvPr/>
          </p:nvSpPr>
          <p:spPr bwMode="auto">
            <a:xfrm flipH="1">
              <a:off x="9833570" y="5435792"/>
              <a:ext cx="960392" cy="955459"/>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0" name="Rectangle 694">
              <a:extLst>
                <a:ext uri="{FF2B5EF4-FFF2-40B4-BE49-F238E27FC236}">
                  <a16:creationId xmlns:a16="http://schemas.microsoft.com/office/drawing/2014/main" id="{D2ADFE71-BAAB-403F-AA23-F58B5FC79624}"/>
                </a:ext>
              </a:extLst>
            </p:cNvPr>
            <p:cNvSpPr>
              <a:spLocks noChangeArrowheads="1"/>
            </p:cNvSpPr>
            <p:nvPr/>
          </p:nvSpPr>
          <p:spPr bwMode="auto">
            <a:xfrm flipH="1">
              <a:off x="9910862" y="5508151"/>
              <a:ext cx="805808" cy="883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1" name="Rectangle 695">
              <a:extLst>
                <a:ext uri="{FF2B5EF4-FFF2-40B4-BE49-F238E27FC236}">
                  <a16:creationId xmlns:a16="http://schemas.microsoft.com/office/drawing/2014/main" id="{E91C67C4-C3B6-4076-A03D-00F3E11D3DD5}"/>
                </a:ext>
              </a:extLst>
            </p:cNvPr>
            <p:cNvSpPr>
              <a:spLocks noChangeArrowheads="1"/>
            </p:cNvSpPr>
            <p:nvPr/>
          </p:nvSpPr>
          <p:spPr bwMode="auto">
            <a:xfrm flipH="1">
              <a:off x="10280876" y="5488417"/>
              <a:ext cx="65780" cy="90283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2" name="Freeform 696">
              <a:extLst>
                <a:ext uri="{FF2B5EF4-FFF2-40B4-BE49-F238E27FC236}">
                  <a16:creationId xmlns:a16="http://schemas.microsoft.com/office/drawing/2014/main" id="{E03821F8-6AC2-4D55-8500-6C9567E82FE8}"/>
                </a:ext>
              </a:extLst>
            </p:cNvPr>
            <p:cNvSpPr>
              <a:spLocks/>
            </p:cNvSpPr>
            <p:nvPr/>
          </p:nvSpPr>
          <p:spPr bwMode="auto">
            <a:xfrm flipH="1">
              <a:off x="10346656" y="5508151"/>
              <a:ext cx="370014" cy="883100"/>
            </a:xfrm>
            <a:custGeom>
              <a:avLst/>
              <a:gdLst>
                <a:gd name="T0" fmla="*/ 225 w 225"/>
                <a:gd name="T1" fmla="*/ 0 h 537"/>
                <a:gd name="T2" fmla="*/ 0 w 225"/>
                <a:gd name="T3" fmla="*/ 537 h 537"/>
                <a:gd name="T4" fmla="*/ 0 w 225"/>
                <a:gd name="T5" fmla="*/ 0 h 537"/>
                <a:gd name="T6" fmla="*/ 225 w 225"/>
                <a:gd name="T7" fmla="*/ 0 h 537"/>
              </a:gdLst>
              <a:ahLst/>
              <a:cxnLst>
                <a:cxn ang="0">
                  <a:pos x="T0" y="T1"/>
                </a:cxn>
                <a:cxn ang="0">
                  <a:pos x="T2" y="T3"/>
                </a:cxn>
                <a:cxn ang="0">
                  <a:pos x="T4" y="T5"/>
                </a:cxn>
                <a:cxn ang="0">
                  <a:pos x="T6" y="T7"/>
                </a:cxn>
              </a:cxnLst>
              <a:rect l="0" t="0" r="r" b="b"/>
              <a:pathLst>
                <a:path w="225" h="537">
                  <a:moveTo>
                    <a:pt x="225" y="0"/>
                  </a:moveTo>
                  <a:lnTo>
                    <a:pt x="0" y="537"/>
                  </a:lnTo>
                  <a:lnTo>
                    <a:pt x="0" y="0"/>
                  </a:lnTo>
                  <a:lnTo>
                    <a:pt x="225"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3" name="Freeform 697">
              <a:extLst>
                <a:ext uri="{FF2B5EF4-FFF2-40B4-BE49-F238E27FC236}">
                  <a16:creationId xmlns:a16="http://schemas.microsoft.com/office/drawing/2014/main" id="{6F715C1C-7EED-4450-A299-F5AA01A880B3}"/>
                </a:ext>
              </a:extLst>
            </p:cNvPr>
            <p:cNvSpPr>
              <a:spLocks/>
            </p:cNvSpPr>
            <p:nvPr/>
          </p:nvSpPr>
          <p:spPr bwMode="auto">
            <a:xfrm flipH="1">
              <a:off x="9910862" y="5508151"/>
              <a:ext cx="370014" cy="883100"/>
            </a:xfrm>
            <a:custGeom>
              <a:avLst/>
              <a:gdLst>
                <a:gd name="T0" fmla="*/ 225 w 225"/>
                <a:gd name="T1" fmla="*/ 0 h 537"/>
                <a:gd name="T2" fmla="*/ 0 w 225"/>
                <a:gd name="T3" fmla="*/ 537 h 537"/>
                <a:gd name="T4" fmla="*/ 0 w 225"/>
                <a:gd name="T5" fmla="*/ 0 h 537"/>
                <a:gd name="T6" fmla="*/ 225 w 225"/>
                <a:gd name="T7" fmla="*/ 0 h 537"/>
              </a:gdLst>
              <a:ahLst/>
              <a:cxnLst>
                <a:cxn ang="0">
                  <a:pos x="T0" y="T1"/>
                </a:cxn>
                <a:cxn ang="0">
                  <a:pos x="T2" y="T3"/>
                </a:cxn>
                <a:cxn ang="0">
                  <a:pos x="T4" y="T5"/>
                </a:cxn>
                <a:cxn ang="0">
                  <a:pos x="T6" y="T7"/>
                </a:cxn>
              </a:cxnLst>
              <a:rect l="0" t="0" r="r" b="b"/>
              <a:pathLst>
                <a:path w="225" h="537">
                  <a:moveTo>
                    <a:pt x="225" y="0"/>
                  </a:moveTo>
                  <a:lnTo>
                    <a:pt x="0" y="537"/>
                  </a:lnTo>
                  <a:lnTo>
                    <a:pt x="0" y="0"/>
                  </a:lnTo>
                  <a:lnTo>
                    <a:pt x="225"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4" name="Rectangle 698">
              <a:extLst>
                <a:ext uri="{FF2B5EF4-FFF2-40B4-BE49-F238E27FC236}">
                  <a16:creationId xmlns:a16="http://schemas.microsoft.com/office/drawing/2014/main" id="{C155F4E4-B3EC-4360-88E7-8206A874D69E}"/>
                </a:ext>
              </a:extLst>
            </p:cNvPr>
            <p:cNvSpPr>
              <a:spLocks noChangeArrowheads="1"/>
            </p:cNvSpPr>
            <p:nvPr/>
          </p:nvSpPr>
          <p:spPr bwMode="auto">
            <a:xfrm flipH="1">
              <a:off x="10754494" y="2209270"/>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5" name="Freeform 699">
              <a:extLst>
                <a:ext uri="{FF2B5EF4-FFF2-40B4-BE49-F238E27FC236}">
                  <a16:creationId xmlns:a16="http://schemas.microsoft.com/office/drawing/2014/main" id="{639A19AC-FD13-4B57-BA81-C6F248BFE9BE}"/>
                </a:ext>
              </a:extLst>
            </p:cNvPr>
            <p:cNvSpPr>
              <a:spLocks/>
            </p:cNvSpPr>
            <p:nvPr/>
          </p:nvSpPr>
          <p:spPr bwMode="auto">
            <a:xfrm flipH="1">
              <a:off x="10754494" y="2209270"/>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6" name="Rectangle 700">
              <a:extLst>
                <a:ext uri="{FF2B5EF4-FFF2-40B4-BE49-F238E27FC236}">
                  <a16:creationId xmlns:a16="http://schemas.microsoft.com/office/drawing/2014/main" id="{B02A84B4-CE81-4DCE-8569-CCA697894878}"/>
                </a:ext>
              </a:extLst>
            </p:cNvPr>
            <p:cNvSpPr>
              <a:spLocks noChangeArrowheads="1"/>
            </p:cNvSpPr>
            <p:nvPr/>
          </p:nvSpPr>
          <p:spPr bwMode="auto">
            <a:xfrm flipH="1">
              <a:off x="10371324" y="2209270"/>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7" name="Freeform 701">
              <a:extLst>
                <a:ext uri="{FF2B5EF4-FFF2-40B4-BE49-F238E27FC236}">
                  <a16:creationId xmlns:a16="http://schemas.microsoft.com/office/drawing/2014/main" id="{957200B9-F61B-45E0-8AAA-75C3A722BA56}"/>
                </a:ext>
              </a:extLst>
            </p:cNvPr>
            <p:cNvSpPr>
              <a:spLocks/>
            </p:cNvSpPr>
            <p:nvPr/>
          </p:nvSpPr>
          <p:spPr bwMode="auto">
            <a:xfrm flipH="1">
              <a:off x="10371324" y="2209270"/>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8" name="Rectangle 702">
              <a:extLst>
                <a:ext uri="{FF2B5EF4-FFF2-40B4-BE49-F238E27FC236}">
                  <a16:creationId xmlns:a16="http://schemas.microsoft.com/office/drawing/2014/main" id="{FDA22522-8C9E-40D9-AEE9-2A3D0EF32CBA}"/>
                </a:ext>
              </a:extLst>
            </p:cNvPr>
            <p:cNvSpPr>
              <a:spLocks noChangeArrowheads="1"/>
            </p:cNvSpPr>
            <p:nvPr/>
          </p:nvSpPr>
          <p:spPr bwMode="auto">
            <a:xfrm flipH="1">
              <a:off x="9989798" y="2209270"/>
              <a:ext cx="264766"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9" name="Freeform 703">
              <a:extLst>
                <a:ext uri="{FF2B5EF4-FFF2-40B4-BE49-F238E27FC236}">
                  <a16:creationId xmlns:a16="http://schemas.microsoft.com/office/drawing/2014/main" id="{62E03789-8261-4CF8-A242-8BF9BC305B8F}"/>
                </a:ext>
              </a:extLst>
            </p:cNvPr>
            <p:cNvSpPr>
              <a:spLocks/>
            </p:cNvSpPr>
            <p:nvPr/>
          </p:nvSpPr>
          <p:spPr bwMode="auto">
            <a:xfrm flipH="1">
              <a:off x="9989798" y="2209270"/>
              <a:ext cx="264766" cy="266410"/>
            </a:xfrm>
            <a:custGeom>
              <a:avLst/>
              <a:gdLst>
                <a:gd name="T0" fmla="*/ 0 w 161"/>
                <a:gd name="T1" fmla="*/ 162 h 162"/>
                <a:gd name="T2" fmla="*/ 0 w 161"/>
                <a:gd name="T3" fmla="*/ 0 h 162"/>
                <a:gd name="T4" fmla="*/ 161 w 161"/>
                <a:gd name="T5" fmla="*/ 0 h 162"/>
                <a:gd name="T6" fmla="*/ 0 w 161"/>
                <a:gd name="T7" fmla="*/ 162 h 162"/>
              </a:gdLst>
              <a:ahLst/>
              <a:cxnLst>
                <a:cxn ang="0">
                  <a:pos x="T0" y="T1"/>
                </a:cxn>
                <a:cxn ang="0">
                  <a:pos x="T2" y="T3"/>
                </a:cxn>
                <a:cxn ang="0">
                  <a:pos x="T4" y="T5"/>
                </a:cxn>
                <a:cxn ang="0">
                  <a:pos x="T6" y="T7"/>
                </a:cxn>
              </a:cxnLst>
              <a:rect l="0" t="0" r="r" b="b"/>
              <a:pathLst>
                <a:path w="161" h="162">
                  <a:moveTo>
                    <a:pt x="0" y="162"/>
                  </a:moveTo>
                  <a:lnTo>
                    <a:pt x="0" y="0"/>
                  </a:lnTo>
                  <a:lnTo>
                    <a:pt x="161"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0" name="Rectangle 704">
              <a:extLst>
                <a:ext uri="{FF2B5EF4-FFF2-40B4-BE49-F238E27FC236}">
                  <a16:creationId xmlns:a16="http://schemas.microsoft.com/office/drawing/2014/main" id="{BE517B03-97E1-49EE-8311-ACC2BFFF07B6}"/>
                </a:ext>
              </a:extLst>
            </p:cNvPr>
            <p:cNvSpPr>
              <a:spLocks noChangeArrowheads="1"/>
            </p:cNvSpPr>
            <p:nvPr/>
          </p:nvSpPr>
          <p:spPr bwMode="auto">
            <a:xfrm flipH="1">
              <a:off x="9613206" y="2209270"/>
              <a:ext cx="258188"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1" name="Freeform 705">
              <a:extLst>
                <a:ext uri="{FF2B5EF4-FFF2-40B4-BE49-F238E27FC236}">
                  <a16:creationId xmlns:a16="http://schemas.microsoft.com/office/drawing/2014/main" id="{F5965CFB-F3FF-4740-9769-D44AEAF453AD}"/>
                </a:ext>
              </a:extLst>
            </p:cNvPr>
            <p:cNvSpPr>
              <a:spLocks/>
            </p:cNvSpPr>
            <p:nvPr/>
          </p:nvSpPr>
          <p:spPr bwMode="auto">
            <a:xfrm flipH="1">
              <a:off x="9613206" y="2209270"/>
              <a:ext cx="258188" cy="266410"/>
            </a:xfrm>
            <a:custGeom>
              <a:avLst/>
              <a:gdLst>
                <a:gd name="T0" fmla="*/ 0 w 157"/>
                <a:gd name="T1" fmla="*/ 162 h 162"/>
                <a:gd name="T2" fmla="*/ 0 w 157"/>
                <a:gd name="T3" fmla="*/ 0 h 162"/>
                <a:gd name="T4" fmla="*/ 157 w 157"/>
                <a:gd name="T5" fmla="*/ 0 h 162"/>
                <a:gd name="T6" fmla="*/ 0 w 157"/>
                <a:gd name="T7" fmla="*/ 162 h 162"/>
              </a:gdLst>
              <a:ahLst/>
              <a:cxnLst>
                <a:cxn ang="0">
                  <a:pos x="T0" y="T1"/>
                </a:cxn>
                <a:cxn ang="0">
                  <a:pos x="T2" y="T3"/>
                </a:cxn>
                <a:cxn ang="0">
                  <a:pos x="T4" y="T5"/>
                </a:cxn>
                <a:cxn ang="0">
                  <a:pos x="T6" y="T7"/>
                </a:cxn>
              </a:cxnLst>
              <a:rect l="0" t="0" r="r" b="b"/>
              <a:pathLst>
                <a:path w="157" h="162">
                  <a:moveTo>
                    <a:pt x="0" y="162"/>
                  </a:moveTo>
                  <a:lnTo>
                    <a:pt x="0" y="0"/>
                  </a:lnTo>
                  <a:lnTo>
                    <a:pt x="157"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2" name="Rectangle 706">
              <a:extLst>
                <a:ext uri="{FF2B5EF4-FFF2-40B4-BE49-F238E27FC236}">
                  <a16:creationId xmlns:a16="http://schemas.microsoft.com/office/drawing/2014/main" id="{C4DA8B91-DB38-4E5C-8F7E-445B09515159}"/>
                </a:ext>
              </a:extLst>
            </p:cNvPr>
            <p:cNvSpPr>
              <a:spLocks noChangeArrowheads="1"/>
            </p:cNvSpPr>
            <p:nvPr/>
          </p:nvSpPr>
          <p:spPr bwMode="auto">
            <a:xfrm flipH="1">
              <a:off x="10754494" y="258586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3" name="Freeform 707">
              <a:extLst>
                <a:ext uri="{FF2B5EF4-FFF2-40B4-BE49-F238E27FC236}">
                  <a16:creationId xmlns:a16="http://schemas.microsoft.com/office/drawing/2014/main" id="{13A8F766-92B2-4CBA-987E-0B12D0BB9B16}"/>
                </a:ext>
              </a:extLst>
            </p:cNvPr>
            <p:cNvSpPr>
              <a:spLocks/>
            </p:cNvSpPr>
            <p:nvPr/>
          </p:nvSpPr>
          <p:spPr bwMode="auto">
            <a:xfrm flipH="1">
              <a:off x="10754494" y="258586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4" name="Rectangle 708">
              <a:extLst>
                <a:ext uri="{FF2B5EF4-FFF2-40B4-BE49-F238E27FC236}">
                  <a16:creationId xmlns:a16="http://schemas.microsoft.com/office/drawing/2014/main" id="{FDCBF0CD-3312-4971-B4F1-88B2F20E7CD4}"/>
                </a:ext>
              </a:extLst>
            </p:cNvPr>
            <p:cNvSpPr>
              <a:spLocks noChangeArrowheads="1"/>
            </p:cNvSpPr>
            <p:nvPr/>
          </p:nvSpPr>
          <p:spPr bwMode="auto">
            <a:xfrm flipH="1">
              <a:off x="10371324" y="258586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5" name="Freeform 709">
              <a:extLst>
                <a:ext uri="{FF2B5EF4-FFF2-40B4-BE49-F238E27FC236}">
                  <a16:creationId xmlns:a16="http://schemas.microsoft.com/office/drawing/2014/main" id="{99AE3D86-DC99-46C4-90D3-6D12DA564828}"/>
                </a:ext>
              </a:extLst>
            </p:cNvPr>
            <p:cNvSpPr>
              <a:spLocks/>
            </p:cNvSpPr>
            <p:nvPr/>
          </p:nvSpPr>
          <p:spPr bwMode="auto">
            <a:xfrm flipH="1">
              <a:off x="10371324" y="258586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6" name="Rectangle 710">
              <a:extLst>
                <a:ext uri="{FF2B5EF4-FFF2-40B4-BE49-F238E27FC236}">
                  <a16:creationId xmlns:a16="http://schemas.microsoft.com/office/drawing/2014/main" id="{67BE3E4F-56E2-4247-BB0A-091A3FC7305F}"/>
                </a:ext>
              </a:extLst>
            </p:cNvPr>
            <p:cNvSpPr>
              <a:spLocks noChangeArrowheads="1"/>
            </p:cNvSpPr>
            <p:nvPr/>
          </p:nvSpPr>
          <p:spPr bwMode="auto">
            <a:xfrm flipH="1">
              <a:off x="9989798" y="2585862"/>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7" name="Freeform 711">
              <a:extLst>
                <a:ext uri="{FF2B5EF4-FFF2-40B4-BE49-F238E27FC236}">
                  <a16:creationId xmlns:a16="http://schemas.microsoft.com/office/drawing/2014/main" id="{2465E7BD-FC31-41C5-BCD8-775A831C5199}"/>
                </a:ext>
              </a:extLst>
            </p:cNvPr>
            <p:cNvSpPr>
              <a:spLocks/>
            </p:cNvSpPr>
            <p:nvPr/>
          </p:nvSpPr>
          <p:spPr bwMode="auto">
            <a:xfrm flipH="1">
              <a:off x="9989798" y="2585862"/>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8" name="Rectangle 712">
              <a:extLst>
                <a:ext uri="{FF2B5EF4-FFF2-40B4-BE49-F238E27FC236}">
                  <a16:creationId xmlns:a16="http://schemas.microsoft.com/office/drawing/2014/main" id="{4F285C38-C34D-42D4-A090-881F30228C33}"/>
                </a:ext>
              </a:extLst>
            </p:cNvPr>
            <p:cNvSpPr>
              <a:spLocks noChangeArrowheads="1"/>
            </p:cNvSpPr>
            <p:nvPr/>
          </p:nvSpPr>
          <p:spPr bwMode="auto">
            <a:xfrm flipH="1">
              <a:off x="9613206" y="2585862"/>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9" name="Freeform 713">
              <a:extLst>
                <a:ext uri="{FF2B5EF4-FFF2-40B4-BE49-F238E27FC236}">
                  <a16:creationId xmlns:a16="http://schemas.microsoft.com/office/drawing/2014/main" id="{B6D17F73-EF87-4D0C-8335-CBA5DBE2B0E8}"/>
                </a:ext>
              </a:extLst>
            </p:cNvPr>
            <p:cNvSpPr>
              <a:spLocks/>
            </p:cNvSpPr>
            <p:nvPr/>
          </p:nvSpPr>
          <p:spPr bwMode="auto">
            <a:xfrm flipH="1">
              <a:off x="9613206" y="2585862"/>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0" name="Rectangle 714">
              <a:extLst>
                <a:ext uri="{FF2B5EF4-FFF2-40B4-BE49-F238E27FC236}">
                  <a16:creationId xmlns:a16="http://schemas.microsoft.com/office/drawing/2014/main" id="{1CFC64F1-A31D-4819-B3AB-F5D663AB5B4D}"/>
                </a:ext>
              </a:extLst>
            </p:cNvPr>
            <p:cNvSpPr>
              <a:spLocks noChangeArrowheads="1"/>
            </p:cNvSpPr>
            <p:nvPr/>
          </p:nvSpPr>
          <p:spPr bwMode="auto">
            <a:xfrm flipH="1">
              <a:off x="10754494" y="2955876"/>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1" name="Freeform 715">
              <a:extLst>
                <a:ext uri="{FF2B5EF4-FFF2-40B4-BE49-F238E27FC236}">
                  <a16:creationId xmlns:a16="http://schemas.microsoft.com/office/drawing/2014/main" id="{FF5D04D3-297A-4045-BE7E-EA41DDF72C23}"/>
                </a:ext>
              </a:extLst>
            </p:cNvPr>
            <p:cNvSpPr>
              <a:spLocks/>
            </p:cNvSpPr>
            <p:nvPr/>
          </p:nvSpPr>
          <p:spPr bwMode="auto">
            <a:xfrm flipH="1">
              <a:off x="10754494" y="2955876"/>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2" name="Rectangle 716">
              <a:extLst>
                <a:ext uri="{FF2B5EF4-FFF2-40B4-BE49-F238E27FC236}">
                  <a16:creationId xmlns:a16="http://schemas.microsoft.com/office/drawing/2014/main" id="{23D2CDAD-F35C-4A62-B652-B5368428FD83}"/>
                </a:ext>
              </a:extLst>
            </p:cNvPr>
            <p:cNvSpPr>
              <a:spLocks noChangeArrowheads="1"/>
            </p:cNvSpPr>
            <p:nvPr/>
          </p:nvSpPr>
          <p:spPr bwMode="auto">
            <a:xfrm flipH="1">
              <a:off x="10371324" y="2955876"/>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3" name="Freeform 717">
              <a:extLst>
                <a:ext uri="{FF2B5EF4-FFF2-40B4-BE49-F238E27FC236}">
                  <a16:creationId xmlns:a16="http://schemas.microsoft.com/office/drawing/2014/main" id="{5A3108C6-2BE0-496E-AF9C-C614C7C6A344}"/>
                </a:ext>
              </a:extLst>
            </p:cNvPr>
            <p:cNvSpPr>
              <a:spLocks/>
            </p:cNvSpPr>
            <p:nvPr/>
          </p:nvSpPr>
          <p:spPr bwMode="auto">
            <a:xfrm flipH="1">
              <a:off x="10371324" y="2955876"/>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4" name="Rectangle 718">
              <a:extLst>
                <a:ext uri="{FF2B5EF4-FFF2-40B4-BE49-F238E27FC236}">
                  <a16:creationId xmlns:a16="http://schemas.microsoft.com/office/drawing/2014/main" id="{1C765531-EDD8-439F-84CB-C9ECC3EA3F86}"/>
                </a:ext>
              </a:extLst>
            </p:cNvPr>
            <p:cNvSpPr>
              <a:spLocks noChangeArrowheads="1"/>
            </p:cNvSpPr>
            <p:nvPr/>
          </p:nvSpPr>
          <p:spPr bwMode="auto">
            <a:xfrm flipH="1">
              <a:off x="9989798" y="2955876"/>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5" name="Freeform 719">
              <a:extLst>
                <a:ext uri="{FF2B5EF4-FFF2-40B4-BE49-F238E27FC236}">
                  <a16:creationId xmlns:a16="http://schemas.microsoft.com/office/drawing/2014/main" id="{11C6C637-8CA4-4DBF-BBF6-0EE60EE01B7F}"/>
                </a:ext>
              </a:extLst>
            </p:cNvPr>
            <p:cNvSpPr>
              <a:spLocks/>
            </p:cNvSpPr>
            <p:nvPr/>
          </p:nvSpPr>
          <p:spPr bwMode="auto">
            <a:xfrm flipH="1">
              <a:off x="9989798" y="2955876"/>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6" name="Rectangle 720">
              <a:extLst>
                <a:ext uri="{FF2B5EF4-FFF2-40B4-BE49-F238E27FC236}">
                  <a16:creationId xmlns:a16="http://schemas.microsoft.com/office/drawing/2014/main" id="{C82E8857-9DBA-4353-8E9C-268BB0F93EF9}"/>
                </a:ext>
              </a:extLst>
            </p:cNvPr>
            <p:cNvSpPr>
              <a:spLocks noChangeArrowheads="1"/>
            </p:cNvSpPr>
            <p:nvPr/>
          </p:nvSpPr>
          <p:spPr bwMode="auto">
            <a:xfrm flipH="1">
              <a:off x="9613206" y="2955876"/>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7" name="Freeform 721">
              <a:extLst>
                <a:ext uri="{FF2B5EF4-FFF2-40B4-BE49-F238E27FC236}">
                  <a16:creationId xmlns:a16="http://schemas.microsoft.com/office/drawing/2014/main" id="{EC237F88-B1E3-4F27-A4DC-88929A3BD5C2}"/>
                </a:ext>
              </a:extLst>
            </p:cNvPr>
            <p:cNvSpPr>
              <a:spLocks/>
            </p:cNvSpPr>
            <p:nvPr/>
          </p:nvSpPr>
          <p:spPr bwMode="auto">
            <a:xfrm flipH="1">
              <a:off x="9613206" y="2955876"/>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8" name="Rectangle 722">
              <a:extLst>
                <a:ext uri="{FF2B5EF4-FFF2-40B4-BE49-F238E27FC236}">
                  <a16:creationId xmlns:a16="http://schemas.microsoft.com/office/drawing/2014/main" id="{6303CFBB-CF28-484F-A4BB-59F10B0FB799}"/>
                </a:ext>
              </a:extLst>
            </p:cNvPr>
            <p:cNvSpPr>
              <a:spLocks noChangeArrowheads="1"/>
            </p:cNvSpPr>
            <p:nvPr/>
          </p:nvSpPr>
          <p:spPr bwMode="auto">
            <a:xfrm flipH="1">
              <a:off x="10754494" y="3325890"/>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9" name="Freeform 723">
              <a:extLst>
                <a:ext uri="{FF2B5EF4-FFF2-40B4-BE49-F238E27FC236}">
                  <a16:creationId xmlns:a16="http://schemas.microsoft.com/office/drawing/2014/main" id="{93D50688-41E2-4D5D-8A4C-1EF0B9123C3A}"/>
                </a:ext>
              </a:extLst>
            </p:cNvPr>
            <p:cNvSpPr>
              <a:spLocks/>
            </p:cNvSpPr>
            <p:nvPr/>
          </p:nvSpPr>
          <p:spPr bwMode="auto">
            <a:xfrm flipH="1">
              <a:off x="10754494" y="3325890"/>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0" name="Rectangle 724">
              <a:extLst>
                <a:ext uri="{FF2B5EF4-FFF2-40B4-BE49-F238E27FC236}">
                  <a16:creationId xmlns:a16="http://schemas.microsoft.com/office/drawing/2014/main" id="{E5147147-C9F9-4CBD-A3CA-CF37AF5C4173}"/>
                </a:ext>
              </a:extLst>
            </p:cNvPr>
            <p:cNvSpPr>
              <a:spLocks noChangeArrowheads="1"/>
            </p:cNvSpPr>
            <p:nvPr/>
          </p:nvSpPr>
          <p:spPr bwMode="auto">
            <a:xfrm flipH="1">
              <a:off x="10371324" y="3325890"/>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1" name="Freeform 725">
              <a:extLst>
                <a:ext uri="{FF2B5EF4-FFF2-40B4-BE49-F238E27FC236}">
                  <a16:creationId xmlns:a16="http://schemas.microsoft.com/office/drawing/2014/main" id="{C644650A-2CDB-4481-A35E-D62E12C31FE8}"/>
                </a:ext>
              </a:extLst>
            </p:cNvPr>
            <p:cNvSpPr>
              <a:spLocks/>
            </p:cNvSpPr>
            <p:nvPr/>
          </p:nvSpPr>
          <p:spPr bwMode="auto">
            <a:xfrm flipH="1">
              <a:off x="10371324" y="3325890"/>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2" name="Rectangle 726">
              <a:extLst>
                <a:ext uri="{FF2B5EF4-FFF2-40B4-BE49-F238E27FC236}">
                  <a16:creationId xmlns:a16="http://schemas.microsoft.com/office/drawing/2014/main" id="{63C14813-3E43-41A6-A6F4-77AC4AE25678}"/>
                </a:ext>
              </a:extLst>
            </p:cNvPr>
            <p:cNvSpPr>
              <a:spLocks noChangeArrowheads="1"/>
            </p:cNvSpPr>
            <p:nvPr/>
          </p:nvSpPr>
          <p:spPr bwMode="auto">
            <a:xfrm flipH="1">
              <a:off x="9989798" y="3325890"/>
              <a:ext cx="264766"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3" name="Freeform 727">
              <a:extLst>
                <a:ext uri="{FF2B5EF4-FFF2-40B4-BE49-F238E27FC236}">
                  <a16:creationId xmlns:a16="http://schemas.microsoft.com/office/drawing/2014/main" id="{37700F90-451B-4B4B-9CB0-39D62585E59D}"/>
                </a:ext>
              </a:extLst>
            </p:cNvPr>
            <p:cNvSpPr>
              <a:spLocks/>
            </p:cNvSpPr>
            <p:nvPr/>
          </p:nvSpPr>
          <p:spPr bwMode="auto">
            <a:xfrm flipH="1">
              <a:off x="9989798" y="3325890"/>
              <a:ext cx="264766" cy="266410"/>
            </a:xfrm>
            <a:custGeom>
              <a:avLst/>
              <a:gdLst>
                <a:gd name="T0" fmla="*/ 0 w 161"/>
                <a:gd name="T1" fmla="*/ 162 h 162"/>
                <a:gd name="T2" fmla="*/ 0 w 161"/>
                <a:gd name="T3" fmla="*/ 0 h 162"/>
                <a:gd name="T4" fmla="*/ 161 w 161"/>
                <a:gd name="T5" fmla="*/ 0 h 162"/>
                <a:gd name="T6" fmla="*/ 0 w 161"/>
                <a:gd name="T7" fmla="*/ 162 h 162"/>
              </a:gdLst>
              <a:ahLst/>
              <a:cxnLst>
                <a:cxn ang="0">
                  <a:pos x="T0" y="T1"/>
                </a:cxn>
                <a:cxn ang="0">
                  <a:pos x="T2" y="T3"/>
                </a:cxn>
                <a:cxn ang="0">
                  <a:pos x="T4" y="T5"/>
                </a:cxn>
                <a:cxn ang="0">
                  <a:pos x="T6" y="T7"/>
                </a:cxn>
              </a:cxnLst>
              <a:rect l="0" t="0" r="r" b="b"/>
              <a:pathLst>
                <a:path w="161" h="162">
                  <a:moveTo>
                    <a:pt x="0" y="162"/>
                  </a:moveTo>
                  <a:lnTo>
                    <a:pt x="0" y="0"/>
                  </a:lnTo>
                  <a:lnTo>
                    <a:pt x="161"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4" name="Rectangle 728">
              <a:extLst>
                <a:ext uri="{FF2B5EF4-FFF2-40B4-BE49-F238E27FC236}">
                  <a16:creationId xmlns:a16="http://schemas.microsoft.com/office/drawing/2014/main" id="{3364E8EE-FAD2-4DE0-BDAE-D2AF2FEE95B0}"/>
                </a:ext>
              </a:extLst>
            </p:cNvPr>
            <p:cNvSpPr>
              <a:spLocks noChangeArrowheads="1"/>
            </p:cNvSpPr>
            <p:nvPr/>
          </p:nvSpPr>
          <p:spPr bwMode="auto">
            <a:xfrm flipH="1">
              <a:off x="9613206" y="3325890"/>
              <a:ext cx="258188"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5" name="Freeform 729">
              <a:extLst>
                <a:ext uri="{FF2B5EF4-FFF2-40B4-BE49-F238E27FC236}">
                  <a16:creationId xmlns:a16="http://schemas.microsoft.com/office/drawing/2014/main" id="{07E22D15-73AF-4C7E-93A4-E31EED0666B8}"/>
                </a:ext>
              </a:extLst>
            </p:cNvPr>
            <p:cNvSpPr>
              <a:spLocks/>
            </p:cNvSpPr>
            <p:nvPr/>
          </p:nvSpPr>
          <p:spPr bwMode="auto">
            <a:xfrm flipH="1">
              <a:off x="9613206" y="3325890"/>
              <a:ext cx="258188" cy="266410"/>
            </a:xfrm>
            <a:custGeom>
              <a:avLst/>
              <a:gdLst>
                <a:gd name="T0" fmla="*/ 0 w 157"/>
                <a:gd name="T1" fmla="*/ 162 h 162"/>
                <a:gd name="T2" fmla="*/ 0 w 157"/>
                <a:gd name="T3" fmla="*/ 0 h 162"/>
                <a:gd name="T4" fmla="*/ 157 w 157"/>
                <a:gd name="T5" fmla="*/ 0 h 162"/>
                <a:gd name="T6" fmla="*/ 0 w 157"/>
                <a:gd name="T7" fmla="*/ 162 h 162"/>
              </a:gdLst>
              <a:ahLst/>
              <a:cxnLst>
                <a:cxn ang="0">
                  <a:pos x="T0" y="T1"/>
                </a:cxn>
                <a:cxn ang="0">
                  <a:pos x="T2" y="T3"/>
                </a:cxn>
                <a:cxn ang="0">
                  <a:pos x="T4" y="T5"/>
                </a:cxn>
                <a:cxn ang="0">
                  <a:pos x="T6" y="T7"/>
                </a:cxn>
              </a:cxnLst>
              <a:rect l="0" t="0" r="r" b="b"/>
              <a:pathLst>
                <a:path w="157" h="162">
                  <a:moveTo>
                    <a:pt x="0" y="162"/>
                  </a:moveTo>
                  <a:lnTo>
                    <a:pt x="0" y="0"/>
                  </a:lnTo>
                  <a:lnTo>
                    <a:pt x="157"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6" name="Rectangle 730">
              <a:extLst>
                <a:ext uri="{FF2B5EF4-FFF2-40B4-BE49-F238E27FC236}">
                  <a16:creationId xmlns:a16="http://schemas.microsoft.com/office/drawing/2014/main" id="{B8D00099-D2C4-466B-AFDF-8096BF1B1424}"/>
                </a:ext>
              </a:extLst>
            </p:cNvPr>
            <p:cNvSpPr>
              <a:spLocks noChangeArrowheads="1"/>
            </p:cNvSpPr>
            <p:nvPr/>
          </p:nvSpPr>
          <p:spPr bwMode="auto">
            <a:xfrm flipH="1">
              <a:off x="10754494" y="370248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7" name="Freeform 731">
              <a:extLst>
                <a:ext uri="{FF2B5EF4-FFF2-40B4-BE49-F238E27FC236}">
                  <a16:creationId xmlns:a16="http://schemas.microsoft.com/office/drawing/2014/main" id="{604AD06F-BE24-4B0F-9898-266190E9104B}"/>
                </a:ext>
              </a:extLst>
            </p:cNvPr>
            <p:cNvSpPr>
              <a:spLocks/>
            </p:cNvSpPr>
            <p:nvPr/>
          </p:nvSpPr>
          <p:spPr bwMode="auto">
            <a:xfrm flipH="1">
              <a:off x="10754494" y="370248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732">
              <a:extLst>
                <a:ext uri="{FF2B5EF4-FFF2-40B4-BE49-F238E27FC236}">
                  <a16:creationId xmlns:a16="http://schemas.microsoft.com/office/drawing/2014/main" id="{721EB615-56B6-4990-ACE4-27DD74F70281}"/>
                </a:ext>
              </a:extLst>
            </p:cNvPr>
            <p:cNvSpPr>
              <a:spLocks noChangeArrowheads="1"/>
            </p:cNvSpPr>
            <p:nvPr/>
          </p:nvSpPr>
          <p:spPr bwMode="auto">
            <a:xfrm flipH="1">
              <a:off x="10371324" y="370248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Freeform 733">
              <a:extLst>
                <a:ext uri="{FF2B5EF4-FFF2-40B4-BE49-F238E27FC236}">
                  <a16:creationId xmlns:a16="http://schemas.microsoft.com/office/drawing/2014/main" id="{173FAB3C-2D39-46AF-8FE6-1A4B299D5260}"/>
                </a:ext>
              </a:extLst>
            </p:cNvPr>
            <p:cNvSpPr>
              <a:spLocks/>
            </p:cNvSpPr>
            <p:nvPr/>
          </p:nvSpPr>
          <p:spPr bwMode="auto">
            <a:xfrm flipH="1">
              <a:off x="10371324" y="370248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734">
              <a:extLst>
                <a:ext uri="{FF2B5EF4-FFF2-40B4-BE49-F238E27FC236}">
                  <a16:creationId xmlns:a16="http://schemas.microsoft.com/office/drawing/2014/main" id="{21ABD268-91D1-4944-BFFA-FFABFBFED775}"/>
                </a:ext>
              </a:extLst>
            </p:cNvPr>
            <p:cNvSpPr>
              <a:spLocks noChangeArrowheads="1"/>
            </p:cNvSpPr>
            <p:nvPr/>
          </p:nvSpPr>
          <p:spPr bwMode="auto">
            <a:xfrm flipH="1">
              <a:off x="9989798" y="3702482"/>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1" name="Freeform 735">
              <a:extLst>
                <a:ext uri="{FF2B5EF4-FFF2-40B4-BE49-F238E27FC236}">
                  <a16:creationId xmlns:a16="http://schemas.microsoft.com/office/drawing/2014/main" id="{EE819450-3BC9-435D-BC68-0B3E5DF37F22}"/>
                </a:ext>
              </a:extLst>
            </p:cNvPr>
            <p:cNvSpPr>
              <a:spLocks/>
            </p:cNvSpPr>
            <p:nvPr/>
          </p:nvSpPr>
          <p:spPr bwMode="auto">
            <a:xfrm flipH="1">
              <a:off x="9989798" y="3702482"/>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2" name="Rectangle 736">
              <a:extLst>
                <a:ext uri="{FF2B5EF4-FFF2-40B4-BE49-F238E27FC236}">
                  <a16:creationId xmlns:a16="http://schemas.microsoft.com/office/drawing/2014/main" id="{95E75CD4-B37C-4FE6-9B24-360C1EDC0CBF}"/>
                </a:ext>
              </a:extLst>
            </p:cNvPr>
            <p:cNvSpPr>
              <a:spLocks noChangeArrowheads="1"/>
            </p:cNvSpPr>
            <p:nvPr/>
          </p:nvSpPr>
          <p:spPr bwMode="auto">
            <a:xfrm flipH="1">
              <a:off x="9613206" y="3702482"/>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3" name="Freeform 737">
              <a:extLst>
                <a:ext uri="{FF2B5EF4-FFF2-40B4-BE49-F238E27FC236}">
                  <a16:creationId xmlns:a16="http://schemas.microsoft.com/office/drawing/2014/main" id="{6B4AB7A4-ECE0-4EDA-B3A8-239352C3DA32}"/>
                </a:ext>
              </a:extLst>
            </p:cNvPr>
            <p:cNvSpPr>
              <a:spLocks/>
            </p:cNvSpPr>
            <p:nvPr/>
          </p:nvSpPr>
          <p:spPr bwMode="auto">
            <a:xfrm flipH="1">
              <a:off x="9613206" y="3702482"/>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4" name="Rectangle 738">
              <a:extLst>
                <a:ext uri="{FF2B5EF4-FFF2-40B4-BE49-F238E27FC236}">
                  <a16:creationId xmlns:a16="http://schemas.microsoft.com/office/drawing/2014/main" id="{46B70D4D-8EF4-4EC0-9551-1F33AE6A7634}"/>
                </a:ext>
              </a:extLst>
            </p:cNvPr>
            <p:cNvSpPr>
              <a:spLocks noChangeArrowheads="1"/>
            </p:cNvSpPr>
            <p:nvPr/>
          </p:nvSpPr>
          <p:spPr bwMode="auto">
            <a:xfrm flipH="1">
              <a:off x="10754494" y="4072496"/>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5" name="Freeform 739">
              <a:extLst>
                <a:ext uri="{FF2B5EF4-FFF2-40B4-BE49-F238E27FC236}">
                  <a16:creationId xmlns:a16="http://schemas.microsoft.com/office/drawing/2014/main" id="{F4FC8B1F-0EDC-40CA-BC20-B01ECA98C82E}"/>
                </a:ext>
              </a:extLst>
            </p:cNvPr>
            <p:cNvSpPr>
              <a:spLocks/>
            </p:cNvSpPr>
            <p:nvPr/>
          </p:nvSpPr>
          <p:spPr bwMode="auto">
            <a:xfrm flipH="1">
              <a:off x="10754494" y="4072496"/>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6" name="Rectangle 740">
              <a:extLst>
                <a:ext uri="{FF2B5EF4-FFF2-40B4-BE49-F238E27FC236}">
                  <a16:creationId xmlns:a16="http://schemas.microsoft.com/office/drawing/2014/main" id="{A909C3D9-8D7C-4950-9886-66A93359DBD5}"/>
                </a:ext>
              </a:extLst>
            </p:cNvPr>
            <p:cNvSpPr>
              <a:spLocks noChangeArrowheads="1"/>
            </p:cNvSpPr>
            <p:nvPr/>
          </p:nvSpPr>
          <p:spPr bwMode="auto">
            <a:xfrm flipH="1">
              <a:off x="10371324" y="4072496"/>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7" name="Freeform 741">
              <a:extLst>
                <a:ext uri="{FF2B5EF4-FFF2-40B4-BE49-F238E27FC236}">
                  <a16:creationId xmlns:a16="http://schemas.microsoft.com/office/drawing/2014/main" id="{248975A9-AFAA-42C8-B8A9-92CC23E7C511}"/>
                </a:ext>
              </a:extLst>
            </p:cNvPr>
            <p:cNvSpPr>
              <a:spLocks/>
            </p:cNvSpPr>
            <p:nvPr/>
          </p:nvSpPr>
          <p:spPr bwMode="auto">
            <a:xfrm flipH="1">
              <a:off x="10371324" y="4072496"/>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8" name="Rectangle 742">
              <a:extLst>
                <a:ext uri="{FF2B5EF4-FFF2-40B4-BE49-F238E27FC236}">
                  <a16:creationId xmlns:a16="http://schemas.microsoft.com/office/drawing/2014/main" id="{DEAA30FD-E45C-477B-878A-A43CD613724E}"/>
                </a:ext>
              </a:extLst>
            </p:cNvPr>
            <p:cNvSpPr>
              <a:spLocks noChangeArrowheads="1"/>
            </p:cNvSpPr>
            <p:nvPr/>
          </p:nvSpPr>
          <p:spPr bwMode="auto">
            <a:xfrm flipH="1">
              <a:off x="9989798" y="4072496"/>
              <a:ext cx="264766"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9" name="Freeform 743">
              <a:extLst>
                <a:ext uri="{FF2B5EF4-FFF2-40B4-BE49-F238E27FC236}">
                  <a16:creationId xmlns:a16="http://schemas.microsoft.com/office/drawing/2014/main" id="{8EB50FD3-876E-4012-96FA-CDD5E27048D1}"/>
                </a:ext>
              </a:extLst>
            </p:cNvPr>
            <p:cNvSpPr>
              <a:spLocks/>
            </p:cNvSpPr>
            <p:nvPr/>
          </p:nvSpPr>
          <p:spPr bwMode="auto">
            <a:xfrm flipH="1">
              <a:off x="9989798" y="4072496"/>
              <a:ext cx="264766" cy="266410"/>
            </a:xfrm>
            <a:custGeom>
              <a:avLst/>
              <a:gdLst>
                <a:gd name="T0" fmla="*/ 0 w 161"/>
                <a:gd name="T1" fmla="*/ 162 h 162"/>
                <a:gd name="T2" fmla="*/ 0 w 161"/>
                <a:gd name="T3" fmla="*/ 0 h 162"/>
                <a:gd name="T4" fmla="*/ 161 w 161"/>
                <a:gd name="T5" fmla="*/ 0 h 162"/>
                <a:gd name="T6" fmla="*/ 0 w 161"/>
                <a:gd name="T7" fmla="*/ 162 h 162"/>
              </a:gdLst>
              <a:ahLst/>
              <a:cxnLst>
                <a:cxn ang="0">
                  <a:pos x="T0" y="T1"/>
                </a:cxn>
                <a:cxn ang="0">
                  <a:pos x="T2" y="T3"/>
                </a:cxn>
                <a:cxn ang="0">
                  <a:pos x="T4" y="T5"/>
                </a:cxn>
                <a:cxn ang="0">
                  <a:pos x="T6" y="T7"/>
                </a:cxn>
              </a:cxnLst>
              <a:rect l="0" t="0" r="r" b="b"/>
              <a:pathLst>
                <a:path w="161" h="162">
                  <a:moveTo>
                    <a:pt x="0" y="162"/>
                  </a:moveTo>
                  <a:lnTo>
                    <a:pt x="0" y="0"/>
                  </a:lnTo>
                  <a:lnTo>
                    <a:pt x="161"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0" name="Rectangle 744">
              <a:extLst>
                <a:ext uri="{FF2B5EF4-FFF2-40B4-BE49-F238E27FC236}">
                  <a16:creationId xmlns:a16="http://schemas.microsoft.com/office/drawing/2014/main" id="{B3A5B2D7-8CC7-421A-BADB-C23AF7B5FEA6}"/>
                </a:ext>
              </a:extLst>
            </p:cNvPr>
            <p:cNvSpPr>
              <a:spLocks noChangeArrowheads="1"/>
            </p:cNvSpPr>
            <p:nvPr/>
          </p:nvSpPr>
          <p:spPr bwMode="auto">
            <a:xfrm flipH="1">
              <a:off x="9613206" y="4072496"/>
              <a:ext cx="258188"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745">
              <a:extLst>
                <a:ext uri="{FF2B5EF4-FFF2-40B4-BE49-F238E27FC236}">
                  <a16:creationId xmlns:a16="http://schemas.microsoft.com/office/drawing/2014/main" id="{5FB96B03-E475-4A63-8D24-BDC127A745E2}"/>
                </a:ext>
              </a:extLst>
            </p:cNvPr>
            <p:cNvSpPr>
              <a:spLocks/>
            </p:cNvSpPr>
            <p:nvPr/>
          </p:nvSpPr>
          <p:spPr bwMode="auto">
            <a:xfrm flipH="1">
              <a:off x="9613206" y="4072496"/>
              <a:ext cx="258188" cy="266410"/>
            </a:xfrm>
            <a:custGeom>
              <a:avLst/>
              <a:gdLst>
                <a:gd name="T0" fmla="*/ 0 w 157"/>
                <a:gd name="T1" fmla="*/ 162 h 162"/>
                <a:gd name="T2" fmla="*/ 0 w 157"/>
                <a:gd name="T3" fmla="*/ 0 h 162"/>
                <a:gd name="T4" fmla="*/ 157 w 157"/>
                <a:gd name="T5" fmla="*/ 0 h 162"/>
                <a:gd name="T6" fmla="*/ 0 w 157"/>
                <a:gd name="T7" fmla="*/ 162 h 162"/>
              </a:gdLst>
              <a:ahLst/>
              <a:cxnLst>
                <a:cxn ang="0">
                  <a:pos x="T0" y="T1"/>
                </a:cxn>
                <a:cxn ang="0">
                  <a:pos x="T2" y="T3"/>
                </a:cxn>
                <a:cxn ang="0">
                  <a:pos x="T4" y="T5"/>
                </a:cxn>
                <a:cxn ang="0">
                  <a:pos x="T6" y="T7"/>
                </a:cxn>
              </a:cxnLst>
              <a:rect l="0" t="0" r="r" b="b"/>
              <a:pathLst>
                <a:path w="157" h="162">
                  <a:moveTo>
                    <a:pt x="0" y="162"/>
                  </a:moveTo>
                  <a:lnTo>
                    <a:pt x="0" y="0"/>
                  </a:lnTo>
                  <a:lnTo>
                    <a:pt x="157"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2" name="Rectangle 746">
              <a:extLst>
                <a:ext uri="{FF2B5EF4-FFF2-40B4-BE49-F238E27FC236}">
                  <a16:creationId xmlns:a16="http://schemas.microsoft.com/office/drawing/2014/main" id="{D00E610C-DB5C-4EB7-B3BC-8F4BFF602413}"/>
                </a:ext>
              </a:extLst>
            </p:cNvPr>
            <p:cNvSpPr>
              <a:spLocks noChangeArrowheads="1"/>
            </p:cNvSpPr>
            <p:nvPr/>
          </p:nvSpPr>
          <p:spPr bwMode="auto">
            <a:xfrm flipH="1">
              <a:off x="10754494" y="4449088"/>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3" name="Freeform 747">
              <a:extLst>
                <a:ext uri="{FF2B5EF4-FFF2-40B4-BE49-F238E27FC236}">
                  <a16:creationId xmlns:a16="http://schemas.microsoft.com/office/drawing/2014/main" id="{BFD9EDF3-9437-467D-88DC-6D7FC1B0BBF0}"/>
                </a:ext>
              </a:extLst>
            </p:cNvPr>
            <p:cNvSpPr>
              <a:spLocks/>
            </p:cNvSpPr>
            <p:nvPr/>
          </p:nvSpPr>
          <p:spPr bwMode="auto">
            <a:xfrm flipH="1">
              <a:off x="10754494" y="4449088"/>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4" name="Rectangle 748">
              <a:extLst>
                <a:ext uri="{FF2B5EF4-FFF2-40B4-BE49-F238E27FC236}">
                  <a16:creationId xmlns:a16="http://schemas.microsoft.com/office/drawing/2014/main" id="{A1A6B14E-F0A6-40B7-84C6-B9CEA3373D84}"/>
                </a:ext>
              </a:extLst>
            </p:cNvPr>
            <p:cNvSpPr>
              <a:spLocks noChangeArrowheads="1"/>
            </p:cNvSpPr>
            <p:nvPr/>
          </p:nvSpPr>
          <p:spPr bwMode="auto">
            <a:xfrm flipH="1">
              <a:off x="10371324" y="4449088"/>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5" name="Freeform 749">
              <a:extLst>
                <a:ext uri="{FF2B5EF4-FFF2-40B4-BE49-F238E27FC236}">
                  <a16:creationId xmlns:a16="http://schemas.microsoft.com/office/drawing/2014/main" id="{B819FA4A-7017-4491-86A1-27FFCD625659}"/>
                </a:ext>
              </a:extLst>
            </p:cNvPr>
            <p:cNvSpPr>
              <a:spLocks/>
            </p:cNvSpPr>
            <p:nvPr/>
          </p:nvSpPr>
          <p:spPr bwMode="auto">
            <a:xfrm flipH="1">
              <a:off x="10371324" y="4449088"/>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6" name="Rectangle 750">
              <a:extLst>
                <a:ext uri="{FF2B5EF4-FFF2-40B4-BE49-F238E27FC236}">
                  <a16:creationId xmlns:a16="http://schemas.microsoft.com/office/drawing/2014/main" id="{383A4E03-4D52-4C7B-ABC2-2918751002BF}"/>
                </a:ext>
              </a:extLst>
            </p:cNvPr>
            <p:cNvSpPr>
              <a:spLocks noChangeArrowheads="1"/>
            </p:cNvSpPr>
            <p:nvPr/>
          </p:nvSpPr>
          <p:spPr bwMode="auto">
            <a:xfrm flipH="1">
              <a:off x="9989798" y="4449088"/>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7" name="Freeform 751">
              <a:extLst>
                <a:ext uri="{FF2B5EF4-FFF2-40B4-BE49-F238E27FC236}">
                  <a16:creationId xmlns:a16="http://schemas.microsoft.com/office/drawing/2014/main" id="{E6C35385-367C-4821-B05D-C4D6FCCE11BE}"/>
                </a:ext>
              </a:extLst>
            </p:cNvPr>
            <p:cNvSpPr>
              <a:spLocks/>
            </p:cNvSpPr>
            <p:nvPr/>
          </p:nvSpPr>
          <p:spPr bwMode="auto">
            <a:xfrm flipH="1">
              <a:off x="9989798" y="4449088"/>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8" name="Rectangle 752">
              <a:extLst>
                <a:ext uri="{FF2B5EF4-FFF2-40B4-BE49-F238E27FC236}">
                  <a16:creationId xmlns:a16="http://schemas.microsoft.com/office/drawing/2014/main" id="{D7C419BC-B0BD-439C-9943-2CFBEB21B519}"/>
                </a:ext>
              </a:extLst>
            </p:cNvPr>
            <p:cNvSpPr>
              <a:spLocks noChangeArrowheads="1"/>
            </p:cNvSpPr>
            <p:nvPr/>
          </p:nvSpPr>
          <p:spPr bwMode="auto">
            <a:xfrm flipH="1">
              <a:off x="9613206" y="4449088"/>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9" name="Freeform 753">
              <a:extLst>
                <a:ext uri="{FF2B5EF4-FFF2-40B4-BE49-F238E27FC236}">
                  <a16:creationId xmlns:a16="http://schemas.microsoft.com/office/drawing/2014/main" id="{DA4D3A7B-0F19-46BA-86CE-790E65793510}"/>
                </a:ext>
              </a:extLst>
            </p:cNvPr>
            <p:cNvSpPr>
              <a:spLocks/>
            </p:cNvSpPr>
            <p:nvPr/>
          </p:nvSpPr>
          <p:spPr bwMode="auto">
            <a:xfrm flipH="1">
              <a:off x="9613206" y="4449088"/>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0" name="Rectangle 754">
              <a:extLst>
                <a:ext uri="{FF2B5EF4-FFF2-40B4-BE49-F238E27FC236}">
                  <a16:creationId xmlns:a16="http://schemas.microsoft.com/office/drawing/2014/main" id="{69EFBEBD-E06A-4773-B67B-49523F76C584}"/>
                </a:ext>
              </a:extLst>
            </p:cNvPr>
            <p:cNvSpPr>
              <a:spLocks noChangeArrowheads="1"/>
            </p:cNvSpPr>
            <p:nvPr/>
          </p:nvSpPr>
          <p:spPr bwMode="auto">
            <a:xfrm flipH="1">
              <a:off x="10754494" y="481910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1" name="Freeform 755">
              <a:extLst>
                <a:ext uri="{FF2B5EF4-FFF2-40B4-BE49-F238E27FC236}">
                  <a16:creationId xmlns:a16="http://schemas.microsoft.com/office/drawing/2014/main" id="{8FE16AC7-D846-4EDF-AA15-0C760EFC4DDF}"/>
                </a:ext>
              </a:extLst>
            </p:cNvPr>
            <p:cNvSpPr>
              <a:spLocks/>
            </p:cNvSpPr>
            <p:nvPr/>
          </p:nvSpPr>
          <p:spPr bwMode="auto">
            <a:xfrm flipH="1">
              <a:off x="10754494" y="481910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2" name="Rectangle 756">
              <a:extLst>
                <a:ext uri="{FF2B5EF4-FFF2-40B4-BE49-F238E27FC236}">
                  <a16:creationId xmlns:a16="http://schemas.microsoft.com/office/drawing/2014/main" id="{DB7E479A-6EF3-4C5F-B774-E9C63DA85009}"/>
                </a:ext>
              </a:extLst>
            </p:cNvPr>
            <p:cNvSpPr>
              <a:spLocks noChangeArrowheads="1"/>
            </p:cNvSpPr>
            <p:nvPr/>
          </p:nvSpPr>
          <p:spPr bwMode="auto">
            <a:xfrm flipH="1">
              <a:off x="10371324" y="481910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3" name="Freeform 757">
              <a:extLst>
                <a:ext uri="{FF2B5EF4-FFF2-40B4-BE49-F238E27FC236}">
                  <a16:creationId xmlns:a16="http://schemas.microsoft.com/office/drawing/2014/main" id="{B3CC1C29-6707-477F-BAFF-4010D9ADDCA1}"/>
                </a:ext>
              </a:extLst>
            </p:cNvPr>
            <p:cNvSpPr>
              <a:spLocks/>
            </p:cNvSpPr>
            <p:nvPr/>
          </p:nvSpPr>
          <p:spPr bwMode="auto">
            <a:xfrm flipH="1">
              <a:off x="10371324" y="481910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4" name="Rectangle 758">
              <a:extLst>
                <a:ext uri="{FF2B5EF4-FFF2-40B4-BE49-F238E27FC236}">
                  <a16:creationId xmlns:a16="http://schemas.microsoft.com/office/drawing/2014/main" id="{B6AD440B-3CF2-40EE-AF25-C28CA61B14C0}"/>
                </a:ext>
              </a:extLst>
            </p:cNvPr>
            <p:cNvSpPr>
              <a:spLocks noChangeArrowheads="1"/>
            </p:cNvSpPr>
            <p:nvPr/>
          </p:nvSpPr>
          <p:spPr bwMode="auto">
            <a:xfrm flipH="1">
              <a:off x="9989798" y="4819102"/>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5" name="Freeform 759">
              <a:extLst>
                <a:ext uri="{FF2B5EF4-FFF2-40B4-BE49-F238E27FC236}">
                  <a16:creationId xmlns:a16="http://schemas.microsoft.com/office/drawing/2014/main" id="{413DA263-EC08-4211-AF1F-61EA9B80BA86}"/>
                </a:ext>
              </a:extLst>
            </p:cNvPr>
            <p:cNvSpPr>
              <a:spLocks/>
            </p:cNvSpPr>
            <p:nvPr/>
          </p:nvSpPr>
          <p:spPr bwMode="auto">
            <a:xfrm flipH="1">
              <a:off x="9989798" y="4819102"/>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6" name="Rectangle 760">
              <a:extLst>
                <a:ext uri="{FF2B5EF4-FFF2-40B4-BE49-F238E27FC236}">
                  <a16:creationId xmlns:a16="http://schemas.microsoft.com/office/drawing/2014/main" id="{4A258C41-4420-4560-A8E6-DAB87026D6AA}"/>
                </a:ext>
              </a:extLst>
            </p:cNvPr>
            <p:cNvSpPr>
              <a:spLocks noChangeArrowheads="1"/>
            </p:cNvSpPr>
            <p:nvPr/>
          </p:nvSpPr>
          <p:spPr bwMode="auto">
            <a:xfrm flipH="1">
              <a:off x="9613206" y="4819102"/>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7" name="Freeform 761">
              <a:extLst>
                <a:ext uri="{FF2B5EF4-FFF2-40B4-BE49-F238E27FC236}">
                  <a16:creationId xmlns:a16="http://schemas.microsoft.com/office/drawing/2014/main" id="{D9D951B4-34D4-4AD1-8BF1-1E6B8903185C}"/>
                </a:ext>
              </a:extLst>
            </p:cNvPr>
            <p:cNvSpPr>
              <a:spLocks/>
            </p:cNvSpPr>
            <p:nvPr/>
          </p:nvSpPr>
          <p:spPr bwMode="auto">
            <a:xfrm flipH="1">
              <a:off x="9613206" y="4819102"/>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8" name="Freeform 769">
              <a:extLst>
                <a:ext uri="{FF2B5EF4-FFF2-40B4-BE49-F238E27FC236}">
                  <a16:creationId xmlns:a16="http://schemas.microsoft.com/office/drawing/2014/main" id="{EF9DCB46-C784-4261-9A86-59C18331B4C0}"/>
                </a:ext>
              </a:extLst>
            </p:cNvPr>
            <p:cNvSpPr>
              <a:spLocks/>
            </p:cNvSpPr>
            <p:nvPr/>
          </p:nvSpPr>
          <p:spPr bwMode="auto">
            <a:xfrm flipH="1">
              <a:off x="6334059" y="5917633"/>
              <a:ext cx="26312" cy="136494"/>
            </a:xfrm>
            <a:custGeom>
              <a:avLst/>
              <a:gdLst>
                <a:gd name="T0" fmla="*/ 16 w 16"/>
                <a:gd name="T1" fmla="*/ 0 h 83"/>
                <a:gd name="T2" fmla="*/ 0 w 16"/>
                <a:gd name="T3" fmla="*/ 0 h 83"/>
                <a:gd name="T4" fmla="*/ 0 w 16"/>
                <a:gd name="T5" fmla="*/ 0 h 83"/>
                <a:gd name="T6" fmla="*/ 0 w 16"/>
                <a:gd name="T7" fmla="*/ 83 h 83"/>
                <a:gd name="T8" fmla="*/ 16 w 16"/>
                <a:gd name="T9" fmla="*/ 83 h 83"/>
                <a:gd name="T10" fmla="*/ 16 w 16"/>
                <a:gd name="T11" fmla="*/ 0 h 83"/>
              </a:gdLst>
              <a:ahLst/>
              <a:cxnLst>
                <a:cxn ang="0">
                  <a:pos x="T0" y="T1"/>
                </a:cxn>
                <a:cxn ang="0">
                  <a:pos x="T2" y="T3"/>
                </a:cxn>
                <a:cxn ang="0">
                  <a:pos x="T4" y="T5"/>
                </a:cxn>
                <a:cxn ang="0">
                  <a:pos x="T6" y="T7"/>
                </a:cxn>
                <a:cxn ang="0">
                  <a:pos x="T8" y="T9"/>
                </a:cxn>
                <a:cxn ang="0">
                  <a:pos x="T10" y="T11"/>
                </a:cxn>
              </a:cxnLst>
              <a:rect l="0" t="0" r="r" b="b"/>
              <a:pathLst>
                <a:path w="16" h="83">
                  <a:moveTo>
                    <a:pt x="16" y="0"/>
                  </a:moveTo>
                  <a:lnTo>
                    <a:pt x="0" y="0"/>
                  </a:lnTo>
                  <a:lnTo>
                    <a:pt x="0" y="0"/>
                  </a:lnTo>
                  <a:lnTo>
                    <a:pt x="0" y="83"/>
                  </a:lnTo>
                  <a:lnTo>
                    <a:pt x="16" y="83"/>
                  </a:lnTo>
                  <a:lnTo>
                    <a:pt x="16" y="0"/>
                  </a:lnTo>
                  <a:close/>
                </a:path>
              </a:pathLst>
            </a:custGeom>
            <a:solidFill>
              <a:srgbClr val="ACE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9" name="Freeform 770">
              <a:extLst>
                <a:ext uri="{FF2B5EF4-FFF2-40B4-BE49-F238E27FC236}">
                  <a16:creationId xmlns:a16="http://schemas.microsoft.com/office/drawing/2014/main" id="{073686A0-D3E6-4FF1-9824-D4E014A0778C}"/>
                </a:ext>
              </a:extLst>
            </p:cNvPr>
            <p:cNvSpPr>
              <a:spLocks/>
            </p:cNvSpPr>
            <p:nvPr/>
          </p:nvSpPr>
          <p:spPr bwMode="auto">
            <a:xfrm flipH="1">
              <a:off x="6334059" y="5917633"/>
              <a:ext cx="26312" cy="136494"/>
            </a:xfrm>
            <a:custGeom>
              <a:avLst/>
              <a:gdLst>
                <a:gd name="T0" fmla="*/ 16 w 16"/>
                <a:gd name="T1" fmla="*/ 0 h 83"/>
                <a:gd name="T2" fmla="*/ 0 w 16"/>
                <a:gd name="T3" fmla="*/ 0 h 83"/>
                <a:gd name="T4" fmla="*/ 0 w 16"/>
                <a:gd name="T5" fmla="*/ 0 h 83"/>
                <a:gd name="T6" fmla="*/ 0 w 16"/>
                <a:gd name="T7" fmla="*/ 83 h 83"/>
                <a:gd name="T8" fmla="*/ 16 w 16"/>
                <a:gd name="T9" fmla="*/ 83 h 83"/>
                <a:gd name="T10" fmla="*/ 16 w 16"/>
                <a:gd name="T11" fmla="*/ 0 h 83"/>
              </a:gdLst>
              <a:ahLst/>
              <a:cxnLst>
                <a:cxn ang="0">
                  <a:pos x="T0" y="T1"/>
                </a:cxn>
                <a:cxn ang="0">
                  <a:pos x="T2" y="T3"/>
                </a:cxn>
                <a:cxn ang="0">
                  <a:pos x="T4" y="T5"/>
                </a:cxn>
                <a:cxn ang="0">
                  <a:pos x="T6" y="T7"/>
                </a:cxn>
                <a:cxn ang="0">
                  <a:pos x="T8" y="T9"/>
                </a:cxn>
                <a:cxn ang="0">
                  <a:pos x="T10" y="T11"/>
                </a:cxn>
              </a:cxnLst>
              <a:rect l="0" t="0" r="r" b="b"/>
              <a:pathLst>
                <a:path w="16" h="83">
                  <a:moveTo>
                    <a:pt x="16" y="0"/>
                  </a:moveTo>
                  <a:lnTo>
                    <a:pt x="0" y="0"/>
                  </a:lnTo>
                  <a:lnTo>
                    <a:pt x="0" y="0"/>
                  </a:lnTo>
                  <a:lnTo>
                    <a:pt x="0" y="83"/>
                  </a:lnTo>
                  <a:lnTo>
                    <a:pt x="16" y="83"/>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0" name="Freeform 771">
              <a:extLst>
                <a:ext uri="{FF2B5EF4-FFF2-40B4-BE49-F238E27FC236}">
                  <a16:creationId xmlns:a16="http://schemas.microsoft.com/office/drawing/2014/main" id="{98659564-8494-4179-BFC9-9567A523132D}"/>
                </a:ext>
              </a:extLst>
            </p:cNvPr>
            <p:cNvSpPr>
              <a:spLocks/>
            </p:cNvSpPr>
            <p:nvPr/>
          </p:nvSpPr>
          <p:spPr bwMode="auto">
            <a:xfrm flipH="1">
              <a:off x="6360371" y="5917633"/>
              <a:ext cx="2090168" cy="136494"/>
            </a:xfrm>
            <a:custGeom>
              <a:avLst/>
              <a:gdLst>
                <a:gd name="T0" fmla="*/ 1271 w 1271"/>
                <a:gd name="T1" fmla="*/ 0 h 83"/>
                <a:gd name="T2" fmla="*/ 1271 w 1271"/>
                <a:gd name="T3" fmla="*/ 0 h 83"/>
                <a:gd name="T4" fmla="*/ 0 w 1271"/>
                <a:gd name="T5" fmla="*/ 0 h 83"/>
                <a:gd name="T6" fmla="*/ 0 w 1271"/>
                <a:gd name="T7" fmla="*/ 83 h 83"/>
                <a:gd name="T8" fmla="*/ 1271 w 1271"/>
                <a:gd name="T9" fmla="*/ 83 h 83"/>
                <a:gd name="T10" fmla="*/ 1271 w 1271"/>
                <a:gd name="T11" fmla="*/ 0 h 83"/>
              </a:gdLst>
              <a:ahLst/>
              <a:cxnLst>
                <a:cxn ang="0">
                  <a:pos x="T0" y="T1"/>
                </a:cxn>
                <a:cxn ang="0">
                  <a:pos x="T2" y="T3"/>
                </a:cxn>
                <a:cxn ang="0">
                  <a:pos x="T4" y="T5"/>
                </a:cxn>
                <a:cxn ang="0">
                  <a:pos x="T6" y="T7"/>
                </a:cxn>
                <a:cxn ang="0">
                  <a:pos x="T8" y="T9"/>
                </a:cxn>
                <a:cxn ang="0">
                  <a:pos x="T10" y="T11"/>
                </a:cxn>
              </a:cxnLst>
              <a:rect l="0" t="0" r="r" b="b"/>
              <a:pathLst>
                <a:path w="1271" h="83">
                  <a:moveTo>
                    <a:pt x="1271" y="0"/>
                  </a:moveTo>
                  <a:lnTo>
                    <a:pt x="1271" y="0"/>
                  </a:lnTo>
                  <a:lnTo>
                    <a:pt x="0" y="0"/>
                  </a:lnTo>
                  <a:lnTo>
                    <a:pt x="0" y="83"/>
                  </a:lnTo>
                  <a:lnTo>
                    <a:pt x="1271" y="83"/>
                  </a:lnTo>
                  <a:lnTo>
                    <a:pt x="1271"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1" name="Freeform 772">
              <a:extLst>
                <a:ext uri="{FF2B5EF4-FFF2-40B4-BE49-F238E27FC236}">
                  <a16:creationId xmlns:a16="http://schemas.microsoft.com/office/drawing/2014/main" id="{CCCC6A53-8DA2-413E-84B8-283BAF37ACD6}"/>
                </a:ext>
              </a:extLst>
            </p:cNvPr>
            <p:cNvSpPr>
              <a:spLocks/>
            </p:cNvSpPr>
            <p:nvPr/>
          </p:nvSpPr>
          <p:spPr bwMode="auto">
            <a:xfrm flipH="1">
              <a:off x="6360371" y="5917633"/>
              <a:ext cx="2090168" cy="136494"/>
            </a:xfrm>
            <a:custGeom>
              <a:avLst/>
              <a:gdLst>
                <a:gd name="T0" fmla="*/ 1271 w 1271"/>
                <a:gd name="T1" fmla="*/ 0 h 83"/>
                <a:gd name="T2" fmla="*/ 1271 w 1271"/>
                <a:gd name="T3" fmla="*/ 0 h 83"/>
                <a:gd name="T4" fmla="*/ 0 w 1271"/>
                <a:gd name="T5" fmla="*/ 0 h 83"/>
                <a:gd name="T6" fmla="*/ 0 w 1271"/>
                <a:gd name="T7" fmla="*/ 83 h 83"/>
                <a:gd name="T8" fmla="*/ 1271 w 1271"/>
                <a:gd name="T9" fmla="*/ 83 h 83"/>
                <a:gd name="T10" fmla="*/ 1271 w 1271"/>
                <a:gd name="T11" fmla="*/ 0 h 83"/>
              </a:gdLst>
              <a:ahLst/>
              <a:cxnLst>
                <a:cxn ang="0">
                  <a:pos x="T0" y="T1"/>
                </a:cxn>
                <a:cxn ang="0">
                  <a:pos x="T2" y="T3"/>
                </a:cxn>
                <a:cxn ang="0">
                  <a:pos x="T4" y="T5"/>
                </a:cxn>
                <a:cxn ang="0">
                  <a:pos x="T6" y="T7"/>
                </a:cxn>
                <a:cxn ang="0">
                  <a:pos x="T8" y="T9"/>
                </a:cxn>
                <a:cxn ang="0">
                  <a:pos x="T10" y="T11"/>
                </a:cxn>
              </a:cxnLst>
              <a:rect l="0" t="0" r="r" b="b"/>
              <a:pathLst>
                <a:path w="1271" h="83">
                  <a:moveTo>
                    <a:pt x="1271" y="0"/>
                  </a:moveTo>
                  <a:lnTo>
                    <a:pt x="1271" y="0"/>
                  </a:lnTo>
                  <a:lnTo>
                    <a:pt x="0" y="0"/>
                  </a:lnTo>
                  <a:lnTo>
                    <a:pt x="0" y="83"/>
                  </a:lnTo>
                  <a:lnTo>
                    <a:pt x="1271" y="83"/>
                  </a:lnTo>
                  <a:lnTo>
                    <a:pt x="1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2" name="Rectangle 151">
              <a:extLst>
                <a:ext uri="{FF2B5EF4-FFF2-40B4-BE49-F238E27FC236}">
                  <a16:creationId xmlns:a16="http://schemas.microsoft.com/office/drawing/2014/main" id="{1D47A56F-1CD5-44EB-85A3-5D4E4648DFF7}"/>
                </a:ext>
              </a:extLst>
            </p:cNvPr>
            <p:cNvSpPr/>
            <p:nvPr userDrawn="1"/>
          </p:nvSpPr>
          <p:spPr>
            <a:xfrm>
              <a:off x="6107117" y="500627"/>
              <a:ext cx="6069874" cy="6015373"/>
            </a:xfrm>
            <a:prstGeom prst="rect">
              <a:avLst/>
            </a:prstGeom>
            <a:gradFill flip="none" rotWithShape="1">
              <a:gsLst>
                <a:gs pos="0">
                  <a:schemeClr val="bg1"/>
                </a:gs>
                <a:gs pos="100000">
                  <a:schemeClr val="bg1">
                    <a:alpha val="5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p:cNvSpPr>
            <a:spLocks noGrp="1"/>
          </p:cNvSpPr>
          <p:nvPr>
            <p:ph type="title"/>
          </p:nvPr>
        </p:nvSpPr>
        <p:spPr>
          <a:xfrm>
            <a:off x="628650" y="533682"/>
            <a:ext cx="7886700" cy="290849"/>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33CA334D-47BF-4C51-9467-739C33E87C70}"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2705980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A334D-47BF-4C51-9467-739C33E87C70}"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1770833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618678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68882"/>
            <a:ext cx="7886700" cy="290849"/>
          </a:xfrm>
          <a:prstGeom prst="rect">
            <a:avLst/>
          </a:prstGeom>
        </p:spPr>
        <p:txBody>
          <a:bodyPr vert="horz"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469662"/>
            <a:ext cx="2057400" cy="138499"/>
          </a:xfrm>
          <a:prstGeom prst="rect">
            <a:avLst/>
          </a:prstGeom>
        </p:spPr>
        <p:txBody>
          <a:bodyPr vert="horz" lIns="0" tIns="0" rIns="0" bIns="0" rtlCol="0" anchor="ctr">
            <a:spAutoFit/>
          </a:bodyPr>
          <a:lstStyle>
            <a:lvl1pPr algn="l">
              <a:defRPr sz="900">
                <a:solidFill>
                  <a:schemeClr val="tx1">
                    <a:tint val="75000"/>
                  </a:schemeClr>
                </a:solidFill>
              </a:defRPr>
            </a:lvl1pPr>
          </a:lstStyle>
          <a:p>
            <a:fld id="{33CA334D-47BF-4C51-9467-739C33E87C70}" type="datetimeFigureOut">
              <a:rPr lang="en-US" smtClean="0"/>
              <a:t>7/6/2018</a:t>
            </a:fld>
            <a:endParaRPr lang="en-US"/>
          </a:p>
        </p:txBody>
      </p:sp>
      <p:sp>
        <p:nvSpPr>
          <p:cNvPr id="5" name="Footer Placeholder 4"/>
          <p:cNvSpPr>
            <a:spLocks noGrp="1"/>
          </p:cNvSpPr>
          <p:nvPr>
            <p:ph type="ftr" sz="quarter" idx="3"/>
          </p:nvPr>
        </p:nvSpPr>
        <p:spPr>
          <a:xfrm>
            <a:off x="3028950" y="6469662"/>
            <a:ext cx="3086100" cy="138499"/>
          </a:xfrm>
          <a:prstGeom prst="rect">
            <a:avLst/>
          </a:prstGeom>
        </p:spPr>
        <p:txBody>
          <a:bodyPr vert="horz" lIns="0" tIns="0" rIns="0" bIns="0" rtlCol="0" anchor="ctr">
            <a:spAutoFit/>
          </a:bodyP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469662"/>
            <a:ext cx="2057400" cy="138499"/>
          </a:xfrm>
          <a:prstGeom prst="rect">
            <a:avLst/>
          </a:prstGeom>
        </p:spPr>
        <p:txBody>
          <a:bodyPr vert="horz" lIns="0" tIns="0" rIns="0" bIns="0" rtlCol="0" anchor="ctr">
            <a:spAutoFit/>
          </a:bodyPr>
          <a:lstStyle>
            <a:lvl1pPr algn="r">
              <a:defRPr sz="900">
                <a:solidFill>
                  <a:schemeClr val="tx1">
                    <a:tint val="75000"/>
                  </a:schemeClr>
                </a:solidFill>
              </a:defRPr>
            </a:lvl1pPr>
          </a:lstStyle>
          <a:p>
            <a:fld id="{8E591227-F9EB-4B2B-9432-842143BA1678}" type="slidenum">
              <a:rPr lang="en-US" smtClean="0"/>
              <a:t>‹#›</a:t>
            </a:fld>
            <a:endParaRPr lang="en-US"/>
          </a:p>
        </p:txBody>
      </p:sp>
    </p:spTree>
    <p:extLst>
      <p:ext uri="{BB962C8B-B14F-4D97-AF65-F5344CB8AC3E}">
        <p14:creationId xmlns:p14="http://schemas.microsoft.com/office/powerpoint/2010/main" val="583044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4000">
              <a:schemeClr val="bg1">
                <a:lumMod val="95000"/>
              </a:schemeClr>
            </a:gs>
            <a:gs pos="0">
              <a:schemeClr val="bg1"/>
            </a:gs>
            <a:gs pos="100000">
              <a:srgbClr val="E4DCF8"/>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CE3D-C3E3-4197-A3A3-C5B17AD1AB5A}" type="datetimeFigureOut">
              <a:rPr lang="en-US" smtClean="0"/>
              <a:t>7/6/2018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584DD-B54F-4345-97B7-42E36C34DC69}" type="slidenum">
              <a:rPr lang="en-US" smtClean="0"/>
              <a:t>‹#›</a:t>
            </a:fld>
            <a:endParaRPr lang="en-US"/>
          </a:p>
        </p:txBody>
      </p:sp>
    </p:spTree>
    <p:extLst>
      <p:ext uri="{BB962C8B-B14F-4D97-AF65-F5344CB8AC3E}">
        <p14:creationId xmlns:p14="http://schemas.microsoft.com/office/powerpoint/2010/main" val="252131407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479B4-FB48-4A54-A600-B503788341EE}" type="datetimeFigureOut">
              <a:rPr lang="en-US" smtClean="0"/>
              <a:t>7/6/2018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B1F07-05A3-49D1-8695-19583D1A423D}" type="slidenum">
              <a:rPr lang="en-US" smtClean="0"/>
              <a:t>‹#›</a:t>
            </a:fld>
            <a:endParaRPr lang="en-US"/>
          </a:p>
        </p:txBody>
      </p:sp>
    </p:spTree>
    <p:extLst>
      <p:ext uri="{BB962C8B-B14F-4D97-AF65-F5344CB8AC3E}">
        <p14:creationId xmlns:p14="http://schemas.microsoft.com/office/powerpoint/2010/main" val="65889110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53479C9-6938-482F-A4B7-D3F1F7796835}" type="datetimeFigureOut">
              <a:rPr lang="en-US" smtClean="0"/>
              <a:t>7/6/2018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25BDF0-2A7B-4F8F-964A-A837E3D155AD}" type="slidenum">
              <a:rPr lang="en-US" smtClean="0"/>
              <a:t>‹#›</a:t>
            </a:fld>
            <a:endParaRPr lang="en-US"/>
          </a:p>
        </p:txBody>
      </p:sp>
    </p:spTree>
    <p:extLst>
      <p:ext uri="{BB962C8B-B14F-4D97-AF65-F5344CB8AC3E}">
        <p14:creationId xmlns:p14="http://schemas.microsoft.com/office/powerpoint/2010/main" val="335643191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microsoft.com/office/2007/relationships/hdphoto" Target="../media/hdphoto6.wdp"/><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3.png"/><Relationship Id="rId5" Type="http://schemas.microsoft.com/office/2007/relationships/hdphoto" Target="../media/hdphoto5.wdp"/><Relationship Id="rId4" Type="http://schemas.openxmlformats.org/officeDocument/2006/relationships/image" Target="../media/image22.png"/><Relationship Id="rId9" Type="http://schemas.microsoft.com/office/2007/relationships/hdphoto" Target="../media/hdphoto7.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27.xml"/><Relationship Id="rId16" Type="http://schemas.openxmlformats.org/officeDocument/2006/relationships/diagramLayout" Target="../diagrams/layout3.xml"/><Relationship Id="rId20"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Layout" Target="../diagrams/layout2.xml"/><Relationship Id="rId5" Type="http://schemas.openxmlformats.org/officeDocument/2006/relationships/diagramQuickStyle" Target="../diagrams/quickStyle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diagramLayout" Target="../diagrams/layout1.xml"/><Relationship Id="rId9" Type="http://schemas.microsoft.com/office/2007/relationships/hdphoto" Target="../media/hdphoto8.wdp"/><Relationship Id="rId14" Type="http://schemas.microsoft.com/office/2007/relationships/diagramDrawing" Target="../diagrams/drawing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microsoft.com/office/2007/relationships/hdphoto" Target="../media/hdphoto9.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7.xml"/><Relationship Id="rId4" Type="http://schemas.microsoft.com/office/2007/relationships/hdphoto" Target="../media/hdphoto9.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32.sv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microsoft.com/office/2007/relationships/hdphoto" Target="../media/hdphoto10.wdp"/></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0.xml"/><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Freeform 274"/>
          <p:cNvSpPr>
            <a:spLocks noEditPoints="1"/>
          </p:cNvSpPr>
          <p:nvPr/>
        </p:nvSpPr>
        <p:spPr bwMode="auto">
          <a:xfrm rot="5400000">
            <a:off x="1505298" y="5202248"/>
            <a:ext cx="123825" cy="222647"/>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nvGrpSpPr>
          <p:cNvPr id="499" name="Group 498"/>
          <p:cNvGrpSpPr/>
          <p:nvPr/>
        </p:nvGrpSpPr>
        <p:grpSpPr>
          <a:xfrm>
            <a:off x="2702056" y="2062550"/>
            <a:ext cx="2277666" cy="358379"/>
            <a:chOff x="3602741" y="1607067"/>
            <a:chExt cx="3036888" cy="477838"/>
          </a:xfrm>
          <a:solidFill>
            <a:schemeClr val="bg1">
              <a:lumMod val="95000"/>
            </a:schemeClr>
          </a:solidFill>
        </p:grpSpPr>
        <p:sp>
          <p:nvSpPr>
            <p:cNvPr id="248" name="Freeform 261"/>
            <p:cNvSpPr>
              <a:spLocks noEditPoints="1"/>
            </p:cNvSpPr>
            <p:nvPr/>
          </p:nvSpPr>
          <p:spPr bwMode="auto">
            <a:xfrm>
              <a:off x="3602741" y="1607067"/>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7" name="Oval 286"/>
            <p:cNvSpPr/>
            <p:nvPr/>
          </p:nvSpPr>
          <p:spPr>
            <a:xfrm>
              <a:off x="6520174" y="1662544"/>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89" name="Group 488"/>
          <p:cNvGrpSpPr/>
          <p:nvPr/>
        </p:nvGrpSpPr>
        <p:grpSpPr>
          <a:xfrm>
            <a:off x="3146482" y="3692384"/>
            <a:ext cx="2277666" cy="358379"/>
            <a:chOff x="4195309" y="3780179"/>
            <a:chExt cx="3036888" cy="477838"/>
          </a:xfrm>
          <a:solidFill>
            <a:schemeClr val="bg1">
              <a:lumMod val="95000"/>
            </a:schemeClr>
          </a:solidFill>
        </p:grpSpPr>
        <p:sp>
          <p:nvSpPr>
            <p:cNvPr id="196" name="Freeform 261"/>
            <p:cNvSpPr>
              <a:spLocks noEditPoints="1"/>
            </p:cNvSpPr>
            <p:nvPr/>
          </p:nvSpPr>
          <p:spPr bwMode="auto">
            <a:xfrm>
              <a:off x="4195309" y="3780179"/>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92" name="Oval 291"/>
            <p:cNvSpPr/>
            <p:nvPr/>
          </p:nvSpPr>
          <p:spPr>
            <a:xfrm>
              <a:off x="7114064" y="383542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84" name="Group 483"/>
          <p:cNvGrpSpPr/>
          <p:nvPr/>
        </p:nvGrpSpPr>
        <p:grpSpPr>
          <a:xfrm>
            <a:off x="188384" y="2399761"/>
            <a:ext cx="2526505" cy="358115"/>
            <a:chOff x="251178" y="2056682"/>
            <a:chExt cx="3368673" cy="477486"/>
          </a:xfrm>
          <a:solidFill>
            <a:schemeClr val="bg1">
              <a:lumMod val="95000"/>
            </a:schemeClr>
          </a:solidFill>
        </p:grpSpPr>
        <p:grpSp>
          <p:nvGrpSpPr>
            <p:cNvPr id="255" name="Group 254"/>
            <p:cNvGrpSpPr/>
            <p:nvPr/>
          </p:nvGrpSpPr>
          <p:grpSpPr>
            <a:xfrm>
              <a:off x="251178" y="2056682"/>
              <a:ext cx="3368673" cy="477486"/>
              <a:chOff x="251178" y="2056682"/>
              <a:chExt cx="3368673" cy="477486"/>
            </a:xfrm>
            <a:grpFill/>
          </p:grpSpPr>
          <p:sp>
            <p:nvSpPr>
              <p:cNvPr id="250"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51"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93" name="Oval 292"/>
            <p:cNvSpPr/>
            <p:nvPr/>
          </p:nvSpPr>
          <p:spPr>
            <a:xfrm>
              <a:off x="3503596" y="241732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294" name="Oval 293"/>
            <p:cNvSpPr/>
            <p:nvPr/>
          </p:nvSpPr>
          <p:spPr>
            <a:xfrm>
              <a:off x="309481" y="2413547"/>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96" name="Group 495"/>
          <p:cNvGrpSpPr/>
          <p:nvPr/>
        </p:nvGrpSpPr>
        <p:grpSpPr>
          <a:xfrm>
            <a:off x="1987551" y="5746184"/>
            <a:ext cx="2526505" cy="358115"/>
            <a:chOff x="2650067" y="6024726"/>
            <a:chExt cx="3368673" cy="477486"/>
          </a:xfrm>
          <a:solidFill>
            <a:schemeClr val="bg1">
              <a:lumMod val="95000"/>
            </a:schemeClr>
          </a:solidFill>
        </p:grpSpPr>
        <p:grpSp>
          <p:nvGrpSpPr>
            <p:cNvPr id="256" name="Group 255"/>
            <p:cNvGrpSpPr/>
            <p:nvPr/>
          </p:nvGrpSpPr>
          <p:grpSpPr>
            <a:xfrm rot="10800000">
              <a:off x="2650067" y="6024726"/>
              <a:ext cx="3368673" cy="477486"/>
              <a:chOff x="251178" y="2056682"/>
              <a:chExt cx="3368673" cy="477486"/>
            </a:xfrm>
            <a:grpFill/>
          </p:grpSpPr>
          <p:sp>
            <p:nvSpPr>
              <p:cNvPr id="257"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58"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96" name="Oval 295"/>
            <p:cNvSpPr/>
            <p:nvPr/>
          </p:nvSpPr>
          <p:spPr>
            <a:xfrm>
              <a:off x="5898822" y="608183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95" name="Group 494"/>
          <p:cNvGrpSpPr/>
          <p:nvPr/>
        </p:nvGrpSpPr>
        <p:grpSpPr>
          <a:xfrm>
            <a:off x="4530782" y="5726474"/>
            <a:ext cx="2277666" cy="358379"/>
            <a:chOff x="6041042" y="5998446"/>
            <a:chExt cx="3036888" cy="477838"/>
          </a:xfrm>
          <a:solidFill>
            <a:schemeClr val="bg1">
              <a:lumMod val="95000"/>
            </a:schemeClr>
          </a:solidFill>
        </p:grpSpPr>
        <p:sp>
          <p:nvSpPr>
            <p:cNvPr id="254" name="Freeform 261"/>
            <p:cNvSpPr>
              <a:spLocks noEditPoints="1"/>
            </p:cNvSpPr>
            <p:nvPr/>
          </p:nvSpPr>
          <p:spPr bwMode="auto">
            <a:xfrm>
              <a:off x="6041042" y="5998446"/>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98" name="Oval 297"/>
            <p:cNvSpPr/>
            <p:nvPr/>
          </p:nvSpPr>
          <p:spPr>
            <a:xfrm>
              <a:off x="8958698" y="604819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90" name="Group 489"/>
          <p:cNvGrpSpPr/>
          <p:nvPr/>
        </p:nvGrpSpPr>
        <p:grpSpPr>
          <a:xfrm>
            <a:off x="1403407" y="4030522"/>
            <a:ext cx="1762125" cy="357188"/>
            <a:chOff x="1871209" y="4231029"/>
            <a:chExt cx="2349500" cy="476250"/>
          </a:xfrm>
          <a:solidFill>
            <a:schemeClr val="bg1">
              <a:lumMod val="95000"/>
            </a:schemeClr>
          </a:solidFill>
        </p:grpSpPr>
        <p:sp>
          <p:nvSpPr>
            <p:cNvPr id="194" name="Freeform 259"/>
            <p:cNvSpPr>
              <a:spLocks noEditPoints="1"/>
            </p:cNvSpPr>
            <p:nvPr/>
          </p:nvSpPr>
          <p:spPr bwMode="auto">
            <a:xfrm>
              <a:off x="1871209" y="4231029"/>
              <a:ext cx="2349500"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99" name="Oval 298"/>
            <p:cNvSpPr/>
            <p:nvPr/>
          </p:nvSpPr>
          <p:spPr>
            <a:xfrm>
              <a:off x="4097833" y="45836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240" name="Group 239"/>
          <p:cNvGrpSpPr/>
          <p:nvPr/>
        </p:nvGrpSpPr>
        <p:grpSpPr>
          <a:xfrm>
            <a:off x="249691" y="3692385"/>
            <a:ext cx="1169194" cy="397669"/>
            <a:chOff x="332921" y="3780179"/>
            <a:chExt cx="1558925" cy="530225"/>
          </a:xfrm>
          <a:solidFill>
            <a:schemeClr val="bg1">
              <a:lumMod val="95000"/>
            </a:schemeClr>
          </a:solidFill>
        </p:grpSpPr>
        <p:grpSp>
          <p:nvGrpSpPr>
            <p:cNvPr id="491" name="Group 490"/>
            <p:cNvGrpSpPr/>
            <p:nvPr/>
          </p:nvGrpSpPr>
          <p:grpSpPr>
            <a:xfrm>
              <a:off x="332921" y="3780179"/>
              <a:ext cx="1558925" cy="530225"/>
              <a:chOff x="332921" y="3780179"/>
              <a:chExt cx="1558925" cy="530225"/>
            </a:xfrm>
            <a:grpFill/>
          </p:grpSpPr>
          <p:sp>
            <p:nvSpPr>
              <p:cNvPr id="197" name="Freeform 262"/>
              <p:cNvSpPr>
                <a:spLocks noEditPoints="1"/>
              </p:cNvSpPr>
              <p:nvPr/>
            </p:nvSpPr>
            <p:spPr bwMode="auto">
              <a:xfrm>
                <a:off x="332921" y="3780179"/>
                <a:ext cx="1558925" cy="530225"/>
              </a:xfrm>
              <a:custGeom>
                <a:avLst/>
                <a:gdLst>
                  <a:gd name="T0" fmla="*/ 236 w 236"/>
                  <a:gd name="T1" fmla="*/ 13 h 80"/>
                  <a:gd name="T2" fmla="*/ 223 w 236"/>
                  <a:gd name="T3" fmla="*/ 0 h 80"/>
                  <a:gd name="T4" fmla="*/ 210 w 236"/>
                  <a:gd name="T5" fmla="*/ 13 h 80"/>
                  <a:gd name="T6" fmla="*/ 221 w 236"/>
                  <a:gd name="T7" fmla="*/ 26 h 80"/>
                  <a:gd name="T8" fmla="*/ 221 w 236"/>
                  <a:gd name="T9" fmla="*/ 31 h 80"/>
                  <a:gd name="T10" fmla="*/ 222 w 236"/>
                  <a:gd name="T11" fmla="*/ 37 h 80"/>
                  <a:gd name="T12" fmla="*/ 187 w 236"/>
                  <a:gd name="T13" fmla="*/ 68 h 80"/>
                  <a:gd name="T14" fmla="*/ 19 w 236"/>
                  <a:gd name="T15" fmla="*/ 68 h 80"/>
                  <a:gd name="T16" fmla="*/ 10 w 236"/>
                  <a:gd name="T17" fmla="*/ 60 h 80"/>
                  <a:gd name="T18" fmla="*/ 0 w 236"/>
                  <a:gd name="T19" fmla="*/ 70 h 80"/>
                  <a:gd name="T20" fmla="*/ 10 w 236"/>
                  <a:gd name="T21" fmla="*/ 80 h 80"/>
                  <a:gd name="T22" fmla="*/ 19 w 236"/>
                  <a:gd name="T23" fmla="*/ 72 h 80"/>
                  <a:gd name="T24" fmla="*/ 187 w 236"/>
                  <a:gd name="T25" fmla="*/ 72 h 80"/>
                  <a:gd name="T26" fmla="*/ 225 w 236"/>
                  <a:gd name="T27" fmla="*/ 37 h 80"/>
                  <a:gd name="T28" fmla="*/ 225 w 236"/>
                  <a:gd name="T29" fmla="*/ 31 h 80"/>
                  <a:gd name="T30" fmla="*/ 225 w 236"/>
                  <a:gd name="T31" fmla="*/ 26 h 80"/>
                  <a:gd name="T32" fmla="*/ 236 w 236"/>
                  <a:gd name="T33" fmla="*/ 13 h 80"/>
                  <a:gd name="T34" fmla="*/ 10 w 236"/>
                  <a:gd name="T35" fmla="*/ 77 h 80"/>
                  <a:gd name="T36" fmla="*/ 3 w 236"/>
                  <a:gd name="T37" fmla="*/ 70 h 80"/>
                  <a:gd name="T38" fmla="*/ 10 w 236"/>
                  <a:gd name="T39" fmla="*/ 64 h 80"/>
                  <a:gd name="T40" fmla="*/ 16 w 236"/>
                  <a:gd name="T41" fmla="*/ 70 h 80"/>
                  <a:gd name="T42" fmla="*/ 10 w 236"/>
                  <a:gd name="T43" fmla="*/ 77 h 80"/>
                  <a:gd name="T44" fmla="*/ 223 w 236"/>
                  <a:gd name="T45" fmla="*/ 23 h 80"/>
                  <a:gd name="T46" fmla="*/ 213 w 236"/>
                  <a:gd name="T47" fmla="*/ 13 h 80"/>
                  <a:gd name="T48" fmla="*/ 223 w 236"/>
                  <a:gd name="T49" fmla="*/ 3 h 80"/>
                  <a:gd name="T50" fmla="*/ 233 w 236"/>
                  <a:gd name="T51" fmla="*/ 13 h 80"/>
                  <a:gd name="T52" fmla="*/ 223 w 236"/>
                  <a:gd name="T53"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80">
                    <a:moveTo>
                      <a:pt x="236" y="13"/>
                    </a:moveTo>
                    <a:cubicBezTo>
                      <a:pt x="236" y="6"/>
                      <a:pt x="230" y="0"/>
                      <a:pt x="223" y="0"/>
                    </a:cubicBezTo>
                    <a:cubicBezTo>
                      <a:pt x="216" y="0"/>
                      <a:pt x="210" y="6"/>
                      <a:pt x="210" y="13"/>
                    </a:cubicBezTo>
                    <a:cubicBezTo>
                      <a:pt x="210" y="20"/>
                      <a:pt x="215" y="25"/>
                      <a:pt x="221" y="26"/>
                    </a:cubicBezTo>
                    <a:cubicBezTo>
                      <a:pt x="221" y="27"/>
                      <a:pt x="221" y="29"/>
                      <a:pt x="221" y="31"/>
                    </a:cubicBezTo>
                    <a:cubicBezTo>
                      <a:pt x="221" y="33"/>
                      <a:pt x="222" y="36"/>
                      <a:pt x="222" y="37"/>
                    </a:cubicBezTo>
                    <a:cubicBezTo>
                      <a:pt x="222" y="62"/>
                      <a:pt x="214" y="68"/>
                      <a:pt x="187" y="68"/>
                    </a:cubicBezTo>
                    <a:cubicBezTo>
                      <a:pt x="19" y="68"/>
                      <a:pt x="19" y="68"/>
                      <a:pt x="19" y="68"/>
                    </a:cubicBezTo>
                    <a:cubicBezTo>
                      <a:pt x="19" y="64"/>
                      <a:pt x="15" y="60"/>
                      <a:pt x="10" y="60"/>
                    </a:cubicBezTo>
                    <a:cubicBezTo>
                      <a:pt x="5" y="60"/>
                      <a:pt x="0" y="65"/>
                      <a:pt x="0" y="70"/>
                    </a:cubicBezTo>
                    <a:cubicBezTo>
                      <a:pt x="0" y="75"/>
                      <a:pt x="5" y="80"/>
                      <a:pt x="10" y="80"/>
                    </a:cubicBezTo>
                    <a:cubicBezTo>
                      <a:pt x="15" y="80"/>
                      <a:pt x="19" y="76"/>
                      <a:pt x="19" y="72"/>
                    </a:cubicBezTo>
                    <a:cubicBezTo>
                      <a:pt x="187" y="72"/>
                      <a:pt x="187" y="72"/>
                      <a:pt x="187" y="72"/>
                    </a:cubicBezTo>
                    <a:cubicBezTo>
                      <a:pt x="216" y="72"/>
                      <a:pt x="225" y="64"/>
                      <a:pt x="225" y="37"/>
                    </a:cubicBezTo>
                    <a:cubicBezTo>
                      <a:pt x="225" y="36"/>
                      <a:pt x="225" y="33"/>
                      <a:pt x="225" y="31"/>
                    </a:cubicBezTo>
                    <a:cubicBezTo>
                      <a:pt x="225" y="29"/>
                      <a:pt x="225" y="27"/>
                      <a:pt x="225" y="26"/>
                    </a:cubicBezTo>
                    <a:cubicBezTo>
                      <a:pt x="231" y="25"/>
                      <a:pt x="236" y="20"/>
                      <a:pt x="236" y="13"/>
                    </a:cubicBezTo>
                    <a:close/>
                    <a:moveTo>
                      <a:pt x="10" y="77"/>
                    </a:moveTo>
                    <a:cubicBezTo>
                      <a:pt x="6" y="77"/>
                      <a:pt x="3" y="74"/>
                      <a:pt x="3" y="70"/>
                    </a:cubicBezTo>
                    <a:cubicBezTo>
                      <a:pt x="3" y="67"/>
                      <a:pt x="6" y="64"/>
                      <a:pt x="10" y="64"/>
                    </a:cubicBezTo>
                    <a:cubicBezTo>
                      <a:pt x="13" y="64"/>
                      <a:pt x="16" y="67"/>
                      <a:pt x="16" y="70"/>
                    </a:cubicBezTo>
                    <a:cubicBezTo>
                      <a:pt x="16" y="74"/>
                      <a:pt x="13" y="77"/>
                      <a:pt x="10" y="77"/>
                    </a:cubicBezTo>
                    <a:close/>
                    <a:moveTo>
                      <a:pt x="223" y="23"/>
                    </a:moveTo>
                    <a:cubicBezTo>
                      <a:pt x="218" y="23"/>
                      <a:pt x="213" y="18"/>
                      <a:pt x="213" y="13"/>
                    </a:cubicBezTo>
                    <a:cubicBezTo>
                      <a:pt x="213" y="8"/>
                      <a:pt x="218" y="3"/>
                      <a:pt x="223" y="3"/>
                    </a:cubicBezTo>
                    <a:cubicBezTo>
                      <a:pt x="229" y="3"/>
                      <a:pt x="233" y="8"/>
                      <a:pt x="233" y="13"/>
                    </a:cubicBezTo>
                    <a:cubicBezTo>
                      <a:pt x="233" y="18"/>
                      <a:pt x="229" y="23"/>
                      <a:pt x="223"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04" name="Oval 303"/>
              <p:cNvSpPr/>
              <p:nvPr/>
            </p:nvSpPr>
            <p:spPr>
              <a:xfrm>
                <a:off x="1773655" y="38332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sp>
          <p:nvSpPr>
            <p:cNvPr id="305" name="Oval 304"/>
            <p:cNvSpPr/>
            <p:nvPr/>
          </p:nvSpPr>
          <p:spPr>
            <a:xfrm>
              <a:off x="362978" y="421230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sp>
        <p:nvSpPr>
          <p:cNvPr id="315" name="Oval 314"/>
          <p:cNvSpPr/>
          <p:nvPr/>
        </p:nvSpPr>
        <p:spPr>
          <a:xfrm>
            <a:off x="2024834" y="5417386"/>
            <a:ext cx="48912" cy="489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nvGrpSpPr>
          <p:cNvPr id="498" name="Group 497"/>
          <p:cNvGrpSpPr/>
          <p:nvPr/>
        </p:nvGrpSpPr>
        <p:grpSpPr>
          <a:xfrm>
            <a:off x="215900" y="5744463"/>
            <a:ext cx="1762506" cy="356616"/>
            <a:chOff x="287867" y="6022431"/>
            <a:chExt cx="2350008" cy="475488"/>
          </a:xfrm>
          <a:solidFill>
            <a:schemeClr val="bg1">
              <a:lumMod val="95000"/>
            </a:schemeClr>
          </a:solidFill>
        </p:grpSpPr>
        <p:sp>
          <p:nvSpPr>
            <p:cNvPr id="260" name="Freeform 259"/>
            <p:cNvSpPr>
              <a:spLocks noEditPoints="1"/>
            </p:cNvSpPr>
            <p:nvPr/>
          </p:nvSpPr>
          <p:spPr bwMode="auto">
            <a:xfrm flipH="1" flipV="1">
              <a:off x="287867" y="6022431"/>
              <a:ext cx="2350008" cy="475488"/>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17" name="Oval 316"/>
            <p:cNvSpPr/>
            <p:nvPr/>
          </p:nvSpPr>
          <p:spPr>
            <a:xfrm>
              <a:off x="343439" y="608018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87" name="Group 486"/>
          <p:cNvGrpSpPr/>
          <p:nvPr/>
        </p:nvGrpSpPr>
        <p:grpSpPr>
          <a:xfrm>
            <a:off x="2588684" y="2781440"/>
            <a:ext cx="1043516" cy="784908"/>
            <a:chOff x="3451579" y="2565586"/>
            <a:chExt cx="1391354" cy="1046544"/>
          </a:xfrm>
          <a:solidFill>
            <a:schemeClr val="bg1">
              <a:lumMod val="95000"/>
            </a:schemeClr>
          </a:solidFill>
        </p:grpSpPr>
        <p:grpSp>
          <p:nvGrpSpPr>
            <p:cNvPr id="269" name="Group 268"/>
            <p:cNvGrpSpPr/>
            <p:nvPr/>
          </p:nvGrpSpPr>
          <p:grpSpPr>
            <a:xfrm rot="16200000" flipV="1">
              <a:off x="3623984" y="2393181"/>
              <a:ext cx="1046544" cy="1391354"/>
              <a:chOff x="5744264" y="4681879"/>
              <a:chExt cx="1046544" cy="1329518"/>
            </a:xfrm>
            <a:grpFill/>
          </p:grpSpPr>
          <p:grpSp>
            <p:nvGrpSpPr>
              <p:cNvPr id="270" name="Group 269"/>
              <p:cNvGrpSpPr/>
              <p:nvPr/>
            </p:nvGrpSpPr>
            <p:grpSpPr>
              <a:xfrm>
                <a:off x="5744264" y="4681879"/>
                <a:ext cx="706438" cy="1257300"/>
                <a:chOff x="2495550" y="3524250"/>
                <a:chExt cx="706438" cy="1257300"/>
              </a:xfrm>
              <a:grpFill/>
            </p:grpSpPr>
            <p:sp>
              <p:nvSpPr>
                <p:cNvPr id="272"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3"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4"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5"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6"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71"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89" name="Oval 288"/>
            <p:cNvSpPr/>
            <p:nvPr/>
          </p:nvSpPr>
          <p:spPr>
            <a:xfrm>
              <a:off x="4716512" y="3379794"/>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290" name="Oval 289"/>
            <p:cNvSpPr/>
            <p:nvPr/>
          </p:nvSpPr>
          <p:spPr>
            <a:xfrm>
              <a:off x="3502025" y="2622508"/>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483" name="Oval 482"/>
            <p:cNvSpPr/>
            <p:nvPr/>
          </p:nvSpPr>
          <p:spPr>
            <a:xfrm>
              <a:off x="3983065" y="329461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 name="Group 2"/>
          <p:cNvGrpSpPr/>
          <p:nvPr/>
        </p:nvGrpSpPr>
        <p:grpSpPr>
          <a:xfrm>
            <a:off x="4353306" y="2729052"/>
            <a:ext cx="848450" cy="978811"/>
            <a:chOff x="5804407" y="2495736"/>
            <a:chExt cx="1131267" cy="1305081"/>
          </a:xfrm>
          <a:solidFill>
            <a:schemeClr val="bg1">
              <a:lumMod val="95000"/>
            </a:schemeClr>
          </a:solidFill>
        </p:grpSpPr>
        <p:sp>
          <p:nvSpPr>
            <p:cNvPr id="237" name="Freeform 274"/>
            <p:cNvSpPr>
              <a:spLocks noEditPoints="1"/>
            </p:cNvSpPr>
            <p:nvPr/>
          </p:nvSpPr>
          <p:spPr bwMode="auto">
            <a:xfrm rot="5400000">
              <a:off x="6704693" y="2429854"/>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nvGrpSpPr>
            <p:cNvPr id="488" name="Group 487"/>
            <p:cNvGrpSpPr/>
            <p:nvPr/>
          </p:nvGrpSpPr>
          <p:grpSpPr>
            <a:xfrm>
              <a:off x="5804407" y="2545276"/>
              <a:ext cx="1075887" cy="1255541"/>
              <a:chOff x="5804407" y="2545276"/>
              <a:chExt cx="1075887" cy="1255541"/>
            </a:xfrm>
            <a:grpFill/>
          </p:grpSpPr>
          <p:grpSp>
            <p:nvGrpSpPr>
              <p:cNvPr id="223" name="Group 222"/>
              <p:cNvGrpSpPr/>
              <p:nvPr/>
            </p:nvGrpSpPr>
            <p:grpSpPr>
              <a:xfrm flipH="1">
                <a:off x="5804407" y="2567329"/>
                <a:ext cx="784420" cy="1233488"/>
                <a:chOff x="3643313" y="1409700"/>
                <a:chExt cx="766762" cy="1233488"/>
              </a:xfrm>
              <a:grpFill/>
            </p:grpSpPr>
            <p:sp>
              <p:nvSpPr>
                <p:cNvPr id="224" name="Freeform 282"/>
                <p:cNvSpPr>
                  <a:spLocks noEditPoints="1"/>
                </p:cNvSpPr>
                <p:nvPr/>
              </p:nvSpPr>
              <p:spPr bwMode="auto">
                <a:xfrm>
                  <a:off x="4013200" y="1589088"/>
                  <a:ext cx="396875" cy="722313"/>
                </a:xfrm>
                <a:custGeom>
                  <a:avLst/>
                  <a:gdLst>
                    <a:gd name="T0" fmla="*/ 32 w 60"/>
                    <a:gd name="T1" fmla="*/ 26 h 109"/>
                    <a:gd name="T2" fmla="*/ 32 w 60"/>
                    <a:gd name="T3" fmla="*/ 2 h 109"/>
                    <a:gd name="T4" fmla="*/ 30 w 60"/>
                    <a:gd name="T5" fmla="*/ 0 h 109"/>
                    <a:gd name="T6" fmla="*/ 29 w 60"/>
                    <a:gd name="T7" fmla="*/ 2 h 109"/>
                    <a:gd name="T8" fmla="*/ 29 w 60"/>
                    <a:gd name="T9" fmla="*/ 26 h 109"/>
                    <a:gd name="T10" fmla="*/ 0 w 60"/>
                    <a:gd name="T11" fmla="*/ 56 h 109"/>
                    <a:gd name="T12" fmla="*/ 29 w 60"/>
                    <a:gd name="T13" fmla="*/ 86 h 109"/>
                    <a:gd name="T14" fmla="*/ 29 w 60"/>
                    <a:gd name="T15" fmla="*/ 107 h 109"/>
                    <a:gd name="T16" fmla="*/ 30 w 60"/>
                    <a:gd name="T17" fmla="*/ 109 h 109"/>
                    <a:gd name="T18" fmla="*/ 32 w 60"/>
                    <a:gd name="T19" fmla="*/ 107 h 109"/>
                    <a:gd name="T20" fmla="*/ 32 w 60"/>
                    <a:gd name="T21" fmla="*/ 86 h 109"/>
                    <a:gd name="T22" fmla="*/ 60 w 60"/>
                    <a:gd name="T23" fmla="*/ 56 h 109"/>
                    <a:gd name="T24" fmla="*/ 32 w 60"/>
                    <a:gd name="T25" fmla="*/ 26 h 109"/>
                    <a:gd name="T26" fmla="*/ 30 w 60"/>
                    <a:gd name="T27" fmla="*/ 83 h 109"/>
                    <a:gd name="T28" fmla="*/ 3 w 60"/>
                    <a:gd name="T29" fmla="*/ 56 h 109"/>
                    <a:gd name="T30" fmla="*/ 30 w 60"/>
                    <a:gd name="T31" fmla="*/ 29 h 109"/>
                    <a:gd name="T32" fmla="*/ 57 w 60"/>
                    <a:gd name="T33" fmla="*/ 56 h 109"/>
                    <a:gd name="T34" fmla="*/ 30 w 60"/>
                    <a:gd name="T35"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6"/>
                      </a:moveTo>
                      <a:cubicBezTo>
                        <a:pt x="32" y="2"/>
                        <a:pt x="32" y="2"/>
                        <a:pt x="32" y="2"/>
                      </a:cubicBezTo>
                      <a:cubicBezTo>
                        <a:pt x="32" y="1"/>
                        <a:pt x="31" y="0"/>
                        <a:pt x="30" y="0"/>
                      </a:cubicBezTo>
                      <a:cubicBezTo>
                        <a:pt x="29" y="0"/>
                        <a:pt x="29" y="1"/>
                        <a:pt x="29" y="2"/>
                      </a:cubicBezTo>
                      <a:cubicBezTo>
                        <a:pt x="29" y="26"/>
                        <a:pt x="29" y="26"/>
                        <a:pt x="29" y="26"/>
                      </a:cubicBezTo>
                      <a:cubicBezTo>
                        <a:pt x="13" y="26"/>
                        <a:pt x="0" y="40"/>
                        <a:pt x="0" y="56"/>
                      </a:cubicBezTo>
                      <a:cubicBezTo>
                        <a:pt x="0" y="72"/>
                        <a:pt x="13" y="85"/>
                        <a:pt x="29" y="86"/>
                      </a:cubicBezTo>
                      <a:cubicBezTo>
                        <a:pt x="29" y="107"/>
                        <a:pt x="29" y="107"/>
                        <a:pt x="29" y="107"/>
                      </a:cubicBezTo>
                      <a:cubicBezTo>
                        <a:pt x="29" y="108"/>
                        <a:pt x="29" y="109"/>
                        <a:pt x="30" y="109"/>
                      </a:cubicBezTo>
                      <a:cubicBezTo>
                        <a:pt x="31" y="109"/>
                        <a:pt x="32" y="108"/>
                        <a:pt x="32" y="107"/>
                      </a:cubicBezTo>
                      <a:cubicBezTo>
                        <a:pt x="32" y="86"/>
                        <a:pt x="32" y="86"/>
                        <a:pt x="32" y="86"/>
                      </a:cubicBezTo>
                      <a:cubicBezTo>
                        <a:pt x="48" y="85"/>
                        <a:pt x="60" y="72"/>
                        <a:pt x="60" y="56"/>
                      </a:cubicBezTo>
                      <a:cubicBezTo>
                        <a:pt x="60" y="40"/>
                        <a:pt x="48" y="26"/>
                        <a:pt x="32" y="26"/>
                      </a:cubicBezTo>
                      <a:close/>
                      <a:moveTo>
                        <a:pt x="30" y="83"/>
                      </a:moveTo>
                      <a:cubicBezTo>
                        <a:pt x="15" y="83"/>
                        <a:pt x="3" y="71"/>
                        <a:pt x="3" y="56"/>
                      </a:cubicBezTo>
                      <a:cubicBezTo>
                        <a:pt x="3" y="41"/>
                        <a:pt x="15" y="29"/>
                        <a:pt x="30" y="29"/>
                      </a:cubicBezTo>
                      <a:cubicBezTo>
                        <a:pt x="45" y="29"/>
                        <a:pt x="57" y="41"/>
                        <a:pt x="57" y="56"/>
                      </a:cubicBezTo>
                      <a:cubicBezTo>
                        <a:pt x="57" y="71"/>
                        <a:pt x="45" y="83"/>
                        <a:pt x="3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5" name="Freeform 283"/>
                <p:cNvSpPr>
                  <a:spLocks/>
                </p:cNvSpPr>
                <p:nvPr/>
              </p:nvSpPr>
              <p:spPr bwMode="auto">
                <a:xfrm>
                  <a:off x="3643313" y="1409700"/>
                  <a:ext cx="171450" cy="20638"/>
                </a:xfrm>
                <a:custGeom>
                  <a:avLst/>
                  <a:gdLst>
                    <a:gd name="T0" fmla="*/ 24 w 26"/>
                    <a:gd name="T1" fmla="*/ 0 h 3"/>
                    <a:gd name="T2" fmla="*/ 2 w 26"/>
                    <a:gd name="T3" fmla="*/ 0 h 3"/>
                    <a:gd name="T4" fmla="*/ 0 w 26"/>
                    <a:gd name="T5" fmla="*/ 1 h 3"/>
                    <a:gd name="T6" fmla="*/ 2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2" y="0"/>
                        <a:pt x="2" y="0"/>
                        <a:pt x="2" y="0"/>
                      </a:cubicBezTo>
                      <a:cubicBezTo>
                        <a:pt x="1" y="0"/>
                        <a:pt x="0" y="1"/>
                        <a:pt x="0" y="1"/>
                      </a:cubicBezTo>
                      <a:cubicBezTo>
                        <a:pt x="0" y="2"/>
                        <a:pt x="1" y="3"/>
                        <a:pt x="2" y="3"/>
                      </a:cubicBezTo>
                      <a:cubicBezTo>
                        <a:pt x="24" y="3"/>
                        <a:pt x="24" y="3"/>
                        <a:pt x="24" y="3"/>
                      </a:cubicBezTo>
                      <a:cubicBezTo>
                        <a:pt x="25" y="3"/>
                        <a:pt x="26" y="2"/>
                        <a:pt x="26" y="1"/>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6" name="Freeform 284"/>
                <p:cNvSpPr>
                  <a:spLocks/>
                </p:cNvSpPr>
                <p:nvPr/>
              </p:nvSpPr>
              <p:spPr bwMode="auto">
                <a:xfrm>
                  <a:off x="4092575" y="1409700"/>
                  <a:ext cx="125413" cy="127000"/>
                </a:xfrm>
                <a:custGeom>
                  <a:avLst/>
                  <a:gdLst>
                    <a:gd name="T0" fmla="*/ 2 w 19"/>
                    <a:gd name="T1" fmla="*/ 4 h 19"/>
                    <a:gd name="T2" fmla="*/ 16 w 19"/>
                    <a:gd name="T3" fmla="*/ 18 h 19"/>
                    <a:gd name="T4" fmla="*/ 17 w 19"/>
                    <a:gd name="T5" fmla="*/ 19 h 19"/>
                    <a:gd name="T6" fmla="*/ 18 w 19"/>
                    <a:gd name="T7" fmla="*/ 19 h 19"/>
                    <a:gd name="T8" fmla="*/ 19 w 19"/>
                    <a:gd name="T9" fmla="*/ 17 h 19"/>
                    <a:gd name="T10" fmla="*/ 2 w 19"/>
                    <a:gd name="T11" fmla="*/ 1 h 19"/>
                    <a:gd name="T12" fmla="*/ 1 w 19"/>
                    <a:gd name="T13" fmla="*/ 2 h 19"/>
                    <a:gd name="T14" fmla="*/ 2 w 19"/>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2" y="4"/>
                      </a:moveTo>
                      <a:cubicBezTo>
                        <a:pt x="9" y="6"/>
                        <a:pt x="14" y="11"/>
                        <a:pt x="16" y="18"/>
                      </a:cubicBezTo>
                      <a:cubicBezTo>
                        <a:pt x="16" y="19"/>
                        <a:pt x="17" y="19"/>
                        <a:pt x="17" y="19"/>
                      </a:cubicBezTo>
                      <a:cubicBezTo>
                        <a:pt x="18" y="19"/>
                        <a:pt x="18" y="19"/>
                        <a:pt x="18" y="19"/>
                      </a:cubicBezTo>
                      <a:cubicBezTo>
                        <a:pt x="19" y="19"/>
                        <a:pt x="19" y="18"/>
                        <a:pt x="19" y="17"/>
                      </a:cubicBezTo>
                      <a:cubicBezTo>
                        <a:pt x="17" y="9"/>
                        <a:pt x="11" y="3"/>
                        <a:pt x="2" y="1"/>
                      </a:cubicBezTo>
                      <a:cubicBezTo>
                        <a:pt x="2" y="0"/>
                        <a:pt x="1" y="1"/>
                        <a:pt x="1"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7" name="Freeform 285"/>
                <p:cNvSpPr>
                  <a:spLocks/>
                </p:cNvSpPr>
                <p:nvPr/>
              </p:nvSpPr>
              <p:spPr bwMode="auto">
                <a:xfrm>
                  <a:off x="3868738" y="1409700"/>
                  <a:ext cx="171450" cy="20638"/>
                </a:xfrm>
                <a:custGeom>
                  <a:avLst/>
                  <a:gdLst>
                    <a:gd name="T0" fmla="*/ 26 w 26"/>
                    <a:gd name="T1" fmla="*/ 1 h 3"/>
                    <a:gd name="T2" fmla="*/ 25 w 26"/>
                    <a:gd name="T3" fmla="*/ 0 h 3"/>
                    <a:gd name="T4" fmla="*/ 2 w 26"/>
                    <a:gd name="T5" fmla="*/ 0 h 3"/>
                    <a:gd name="T6" fmla="*/ 0 w 26"/>
                    <a:gd name="T7" fmla="*/ 1 h 3"/>
                    <a:gd name="T8" fmla="*/ 2 w 26"/>
                    <a:gd name="T9" fmla="*/ 3 h 3"/>
                    <a:gd name="T10" fmla="*/ 25 w 26"/>
                    <a:gd name="T11" fmla="*/ 3 h 3"/>
                    <a:gd name="T12" fmla="*/ 26 w 2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6" y="1"/>
                      </a:moveTo>
                      <a:cubicBezTo>
                        <a:pt x="26" y="1"/>
                        <a:pt x="26" y="0"/>
                        <a:pt x="25" y="0"/>
                      </a:cubicBezTo>
                      <a:cubicBezTo>
                        <a:pt x="2" y="0"/>
                        <a:pt x="2" y="0"/>
                        <a:pt x="2" y="0"/>
                      </a:cubicBezTo>
                      <a:cubicBezTo>
                        <a:pt x="1" y="0"/>
                        <a:pt x="0" y="1"/>
                        <a:pt x="0" y="1"/>
                      </a:cubicBezTo>
                      <a:cubicBezTo>
                        <a:pt x="0" y="2"/>
                        <a:pt x="1" y="3"/>
                        <a:pt x="2" y="3"/>
                      </a:cubicBezTo>
                      <a:cubicBezTo>
                        <a:pt x="25" y="3"/>
                        <a:pt x="25" y="3"/>
                        <a:pt x="25" y="3"/>
                      </a:cubicBezTo>
                      <a:cubicBezTo>
                        <a:pt x="26" y="3"/>
                        <a:pt x="26"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8" name="Freeform 286"/>
                <p:cNvSpPr>
                  <a:spLocks noEditPoints="1"/>
                </p:cNvSpPr>
                <p:nvPr/>
              </p:nvSpPr>
              <p:spPr bwMode="auto">
                <a:xfrm>
                  <a:off x="4125913" y="2363788"/>
                  <a:ext cx="171450" cy="279400"/>
                </a:xfrm>
                <a:custGeom>
                  <a:avLst/>
                  <a:gdLst>
                    <a:gd name="T0" fmla="*/ 15 w 26"/>
                    <a:gd name="T1" fmla="*/ 17 h 42"/>
                    <a:gd name="T2" fmla="*/ 15 w 26"/>
                    <a:gd name="T3" fmla="*/ 2 h 42"/>
                    <a:gd name="T4" fmla="*/ 13 w 26"/>
                    <a:gd name="T5" fmla="*/ 0 h 42"/>
                    <a:gd name="T6" fmla="*/ 12 w 26"/>
                    <a:gd name="T7" fmla="*/ 2 h 42"/>
                    <a:gd name="T8" fmla="*/ 12 w 26"/>
                    <a:gd name="T9" fmla="*/ 17 h 42"/>
                    <a:gd name="T10" fmla="*/ 0 w 26"/>
                    <a:gd name="T11" fmla="*/ 29 h 42"/>
                    <a:gd name="T12" fmla="*/ 13 w 26"/>
                    <a:gd name="T13" fmla="*/ 42 h 42"/>
                    <a:gd name="T14" fmla="*/ 26 w 26"/>
                    <a:gd name="T15" fmla="*/ 29 h 42"/>
                    <a:gd name="T16" fmla="*/ 15 w 26"/>
                    <a:gd name="T17" fmla="*/ 17 h 42"/>
                    <a:gd name="T18" fmla="*/ 13 w 26"/>
                    <a:gd name="T19" fmla="*/ 39 h 42"/>
                    <a:gd name="T20" fmla="*/ 4 w 26"/>
                    <a:gd name="T21" fmla="*/ 29 h 42"/>
                    <a:gd name="T22" fmla="*/ 13 w 26"/>
                    <a:gd name="T23" fmla="*/ 20 h 42"/>
                    <a:gd name="T24" fmla="*/ 23 w 26"/>
                    <a:gd name="T25" fmla="*/ 29 h 42"/>
                    <a:gd name="T26" fmla="*/ 13 w 26"/>
                    <a:gd name="T2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2">
                      <a:moveTo>
                        <a:pt x="15" y="17"/>
                      </a:moveTo>
                      <a:cubicBezTo>
                        <a:pt x="15" y="2"/>
                        <a:pt x="15" y="2"/>
                        <a:pt x="15" y="2"/>
                      </a:cubicBezTo>
                      <a:cubicBezTo>
                        <a:pt x="15" y="1"/>
                        <a:pt x="14" y="0"/>
                        <a:pt x="13" y="0"/>
                      </a:cubicBezTo>
                      <a:cubicBezTo>
                        <a:pt x="12" y="0"/>
                        <a:pt x="12" y="1"/>
                        <a:pt x="12" y="2"/>
                      </a:cubicBezTo>
                      <a:cubicBezTo>
                        <a:pt x="12" y="17"/>
                        <a:pt x="12" y="17"/>
                        <a:pt x="12" y="17"/>
                      </a:cubicBezTo>
                      <a:cubicBezTo>
                        <a:pt x="5" y="17"/>
                        <a:pt x="0" y="23"/>
                        <a:pt x="0" y="29"/>
                      </a:cubicBezTo>
                      <a:cubicBezTo>
                        <a:pt x="0" y="36"/>
                        <a:pt x="6" y="42"/>
                        <a:pt x="13" y="42"/>
                      </a:cubicBezTo>
                      <a:cubicBezTo>
                        <a:pt x="20" y="42"/>
                        <a:pt x="26" y="36"/>
                        <a:pt x="26" y="29"/>
                      </a:cubicBezTo>
                      <a:cubicBezTo>
                        <a:pt x="26" y="23"/>
                        <a:pt x="21" y="17"/>
                        <a:pt x="15" y="17"/>
                      </a:cubicBezTo>
                      <a:close/>
                      <a:moveTo>
                        <a:pt x="13" y="39"/>
                      </a:moveTo>
                      <a:cubicBezTo>
                        <a:pt x="8" y="39"/>
                        <a:pt x="4" y="35"/>
                        <a:pt x="4" y="29"/>
                      </a:cubicBezTo>
                      <a:cubicBezTo>
                        <a:pt x="4" y="24"/>
                        <a:pt x="8" y="20"/>
                        <a:pt x="13" y="20"/>
                      </a:cubicBezTo>
                      <a:cubicBezTo>
                        <a:pt x="18" y="20"/>
                        <a:pt x="23" y="24"/>
                        <a:pt x="23" y="29"/>
                      </a:cubicBezTo>
                      <a:cubicBezTo>
                        <a:pt x="23" y="35"/>
                        <a:pt x="18" y="39"/>
                        <a:pt x="1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88" name="Oval 287"/>
              <p:cNvSpPr/>
              <p:nvPr/>
            </p:nvSpPr>
            <p:spPr>
              <a:xfrm>
                <a:off x="6815078" y="2545276"/>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291" name="Oval 290"/>
              <p:cNvSpPr/>
              <p:nvPr/>
            </p:nvSpPr>
            <p:spPr>
              <a:xfrm>
                <a:off x="5971849" y="3687736"/>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18" name="Oval 317"/>
              <p:cNvSpPr/>
              <p:nvPr/>
            </p:nvSpPr>
            <p:spPr>
              <a:xfrm>
                <a:off x="5884255" y="2999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grpSp>
        <p:nvGrpSpPr>
          <p:cNvPr id="486" name="Group 485"/>
          <p:cNvGrpSpPr/>
          <p:nvPr/>
        </p:nvGrpSpPr>
        <p:grpSpPr>
          <a:xfrm>
            <a:off x="853670" y="2736615"/>
            <a:ext cx="854597" cy="977669"/>
            <a:chOff x="1138227" y="2505819"/>
            <a:chExt cx="1139462" cy="1303559"/>
          </a:xfrm>
          <a:solidFill>
            <a:schemeClr val="bg1">
              <a:lumMod val="95000"/>
            </a:schemeClr>
          </a:solidFill>
        </p:grpSpPr>
        <p:grpSp>
          <p:nvGrpSpPr>
            <p:cNvPr id="2" name="Group 1"/>
            <p:cNvGrpSpPr/>
            <p:nvPr/>
          </p:nvGrpSpPr>
          <p:grpSpPr>
            <a:xfrm>
              <a:off x="1138227" y="2505819"/>
              <a:ext cx="1139462" cy="1303559"/>
              <a:chOff x="1138227" y="2505819"/>
              <a:chExt cx="1139462" cy="1303559"/>
            </a:xfrm>
            <a:grpFill/>
          </p:grpSpPr>
          <p:grpSp>
            <p:nvGrpSpPr>
              <p:cNvPr id="229" name="Group 228"/>
              <p:cNvGrpSpPr/>
              <p:nvPr/>
            </p:nvGrpSpPr>
            <p:grpSpPr>
              <a:xfrm flipH="1">
                <a:off x="1138227" y="2575890"/>
                <a:ext cx="784420" cy="1233488"/>
                <a:chOff x="3643313" y="1409700"/>
                <a:chExt cx="766762" cy="1233488"/>
              </a:xfrm>
              <a:grpFill/>
            </p:grpSpPr>
            <p:sp>
              <p:nvSpPr>
                <p:cNvPr id="230" name="Freeform 282"/>
                <p:cNvSpPr>
                  <a:spLocks noEditPoints="1"/>
                </p:cNvSpPr>
                <p:nvPr/>
              </p:nvSpPr>
              <p:spPr bwMode="auto">
                <a:xfrm>
                  <a:off x="4013200" y="1589088"/>
                  <a:ext cx="396875" cy="722313"/>
                </a:xfrm>
                <a:custGeom>
                  <a:avLst/>
                  <a:gdLst>
                    <a:gd name="T0" fmla="*/ 32 w 60"/>
                    <a:gd name="T1" fmla="*/ 26 h 109"/>
                    <a:gd name="T2" fmla="*/ 32 w 60"/>
                    <a:gd name="T3" fmla="*/ 2 h 109"/>
                    <a:gd name="T4" fmla="*/ 30 w 60"/>
                    <a:gd name="T5" fmla="*/ 0 h 109"/>
                    <a:gd name="T6" fmla="*/ 29 w 60"/>
                    <a:gd name="T7" fmla="*/ 2 h 109"/>
                    <a:gd name="T8" fmla="*/ 29 w 60"/>
                    <a:gd name="T9" fmla="*/ 26 h 109"/>
                    <a:gd name="T10" fmla="*/ 0 w 60"/>
                    <a:gd name="T11" fmla="*/ 56 h 109"/>
                    <a:gd name="T12" fmla="*/ 29 w 60"/>
                    <a:gd name="T13" fmla="*/ 86 h 109"/>
                    <a:gd name="T14" fmla="*/ 29 w 60"/>
                    <a:gd name="T15" fmla="*/ 107 h 109"/>
                    <a:gd name="T16" fmla="*/ 30 w 60"/>
                    <a:gd name="T17" fmla="*/ 109 h 109"/>
                    <a:gd name="T18" fmla="*/ 32 w 60"/>
                    <a:gd name="T19" fmla="*/ 107 h 109"/>
                    <a:gd name="T20" fmla="*/ 32 w 60"/>
                    <a:gd name="T21" fmla="*/ 86 h 109"/>
                    <a:gd name="T22" fmla="*/ 60 w 60"/>
                    <a:gd name="T23" fmla="*/ 56 h 109"/>
                    <a:gd name="T24" fmla="*/ 32 w 60"/>
                    <a:gd name="T25" fmla="*/ 26 h 109"/>
                    <a:gd name="T26" fmla="*/ 30 w 60"/>
                    <a:gd name="T27" fmla="*/ 83 h 109"/>
                    <a:gd name="T28" fmla="*/ 3 w 60"/>
                    <a:gd name="T29" fmla="*/ 56 h 109"/>
                    <a:gd name="T30" fmla="*/ 30 w 60"/>
                    <a:gd name="T31" fmla="*/ 29 h 109"/>
                    <a:gd name="T32" fmla="*/ 57 w 60"/>
                    <a:gd name="T33" fmla="*/ 56 h 109"/>
                    <a:gd name="T34" fmla="*/ 30 w 60"/>
                    <a:gd name="T35"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6"/>
                      </a:moveTo>
                      <a:cubicBezTo>
                        <a:pt x="32" y="2"/>
                        <a:pt x="32" y="2"/>
                        <a:pt x="32" y="2"/>
                      </a:cubicBezTo>
                      <a:cubicBezTo>
                        <a:pt x="32" y="1"/>
                        <a:pt x="31" y="0"/>
                        <a:pt x="30" y="0"/>
                      </a:cubicBezTo>
                      <a:cubicBezTo>
                        <a:pt x="29" y="0"/>
                        <a:pt x="29" y="1"/>
                        <a:pt x="29" y="2"/>
                      </a:cubicBezTo>
                      <a:cubicBezTo>
                        <a:pt x="29" y="26"/>
                        <a:pt x="29" y="26"/>
                        <a:pt x="29" y="26"/>
                      </a:cubicBezTo>
                      <a:cubicBezTo>
                        <a:pt x="13" y="26"/>
                        <a:pt x="0" y="40"/>
                        <a:pt x="0" y="56"/>
                      </a:cubicBezTo>
                      <a:cubicBezTo>
                        <a:pt x="0" y="72"/>
                        <a:pt x="13" y="85"/>
                        <a:pt x="29" y="86"/>
                      </a:cubicBezTo>
                      <a:cubicBezTo>
                        <a:pt x="29" y="107"/>
                        <a:pt x="29" y="107"/>
                        <a:pt x="29" y="107"/>
                      </a:cubicBezTo>
                      <a:cubicBezTo>
                        <a:pt x="29" y="108"/>
                        <a:pt x="29" y="109"/>
                        <a:pt x="30" y="109"/>
                      </a:cubicBezTo>
                      <a:cubicBezTo>
                        <a:pt x="31" y="109"/>
                        <a:pt x="32" y="108"/>
                        <a:pt x="32" y="107"/>
                      </a:cubicBezTo>
                      <a:cubicBezTo>
                        <a:pt x="32" y="86"/>
                        <a:pt x="32" y="86"/>
                        <a:pt x="32" y="86"/>
                      </a:cubicBezTo>
                      <a:cubicBezTo>
                        <a:pt x="48" y="85"/>
                        <a:pt x="60" y="72"/>
                        <a:pt x="60" y="56"/>
                      </a:cubicBezTo>
                      <a:cubicBezTo>
                        <a:pt x="60" y="40"/>
                        <a:pt x="48" y="26"/>
                        <a:pt x="32" y="26"/>
                      </a:cubicBezTo>
                      <a:close/>
                      <a:moveTo>
                        <a:pt x="30" y="83"/>
                      </a:moveTo>
                      <a:cubicBezTo>
                        <a:pt x="15" y="83"/>
                        <a:pt x="3" y="71"/>
                        <a:pt x="3" y="56"/>
                      </a:cubicBezTo>
                      <a:cubicBezTo>
                        <a:pt x="3" y="41"/>
                        <a:pt x="15" y="29"/>
                        <a:pt x="30" y="29"/>
                      </a:cubicBezTo>
                      <a:cubicBezTo>
                        <a:pt x="45" y="29"/>
                        <a:pt x="57" y="41"/>
                        <a:pt x="57" y="56"/>
                      </a:cubicBezTo>
                      <a:cubicBezTo>
                        <a:pt x="57" y="71"/>
                        <a:pt x="45" y="83"/>
                        <a:pt x="3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1" name="Freeform 283"/>
                <p:cNvSpPr>
                  <a:spLocks/>
                </p:cNvSpPr>
                <p:nvPr/>
              </p:nvSpPr>
              <p:spPr bwMode="auto">
                <a:xfrm>
                  <a:off x="3643313" y="1409700"/>
                  <a:ext cx="171450" cy="20638"/>
                </a:xfrm>
                <a:custGeom>
                  <a:avLst/>
                  <a:gdLst>
                    <a:gd name="T0" fmla="*/ 24 w 26"/>
                    <a:gd name="T1" fmla="*/ 0 h 3"/>
                    <a:gd name="T2" fmla="*/ 2 w 26"/>
                    <a:gd name="T3" fmla="*/ 0 h 3"/>
                    <a:gd name="T4" fmla="*/ 0 w 26"/>
                    <a:gd name="T5" fmla="*/ 1 h 3"/>
                    <a:gd name="T6" fmla="*/ 2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2" y="0"/>
                        <a:pt x="2" y="0"/>
                        <a:pt x="2" y="0"/>
                      </a:cubicBezTo>
                      <a:cubicBezTo>
                        <a:pt x="1" y="0"/>
                        <a:pt x="0" y="1"/>
                        <a:pt x="0" y="1"/>
                      </a:cubicBezTo>
                      <a:cubicBezTo>
                        <a:pt x="0" y="2"/>
                        <a:pt x="1" y="3"/>
                        <a:pt x="2" y="3"/>
                      </a:cubicBezTo>
                      <a:cubicBezTo>
                        <a:pt x="24" y="3"/>
                        <a:pt x="24" y="3"/>
                        <a:pt x="24" y="3"/>
                      </a:cubicBezTo>
                      <a:cubicBezTo>
                        <a:pt x="25" y="3"/>
                        <a:pt x="26" y="2"/>
                        <a:pt x="26" y="1"/>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2" name="Freeform 284"/>
                <p:cNvSpPr>
                  <a:spLocks/>
                </p:cNvSpPr>
                <p:nvPr/>
              </p:nvSpPr>
              <p:spPr bwMode="auto">
                <a:xfrm>
                  <a:off x="4092575" y="1409700"/>
                  <a:ext cx="125413" cy="127000"/>
                </a:xfrm>
                <a:custGeom>
                  <a:avLst/>
                  <a:gdLst>
                    <a:gd name="T0" fmla="*/ 2 w 19"/>
                    <a:gd name="T1" fmla="*/ 4 h 19"/>
                    <a:gd name="T2" fmla="*/ 16 w 19"/>
                    <a:gd name="T3" fmla="*/ 18 h 19"/>
                    <a:gd name="T4" fmla="*/ 17 w 19"/>
                    <a:gd name="T5" fmla="*/ 19 h 19"/>
                    <a:gd name="T6" fmla="*/ 18 w 19"/>
                    <a:gd name="T7" fmla="*/ 19 h 19"/>
                    <a:gd name="T8" fmla="*/ 19 w 19"/>
                    <a:gd name="T9" fmla="*/ 17 h 19"/>
                    <a:gd name="T10" fmla="*/ 2 w 19"/>
                    <a:gd name="T11" fmla="*/ 1 h 19"/>
                    <a:gd name="T12" fmla="*/ 1 w 19"/>
                    <a:gd name="T13" fmla="*/ 2 h 19"/>
                    <a:gd name="T14" fmla="*/ 2 w 19"/>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2" y="4"/>
                      </a:moveTo>
                      <a:cubicBezTo>
                        <a:pt x="9" y="6"/>
                        <a:pt x="14" y="11"/>
                        <a:pt x="16" y="18"/>
                      </a:cubicBezTo>
                      <a:cubicBezTo>
                        <a:pt x="16" y="19"/>
                        <a:pt x="17" y="19"/>
                        <a:pt x="17" y="19"/>
                      </a:cubicBezTo>
                      <a:cubicBezTo>
                        <a:pt x="18" y="19"/>
                        <a:pt x="18" y="19"/>
                        <a:pt x="18" y="19"/>
                      </a:cubicBezTo>
                      <a:cubicBezTo>
                        <a:pt x="19" y="19"/>
                        <a:pt x="19" y="18"/>
                        <a:pt x="19" y="17"/>
                      </a:cubicBezTo>
                      <a:cubicBezTo>
                        <a:pt x="17" y="9"/>
                        <a:pt x="11" y="3"/>
                        <a:pt x="2" y="1"/>
                      </a:cubicBezTo>
                      <a:cubicBezTo>
                        <a:pt x="2" y="0"/>
                        <a:pt x="1" y="1"/>
                        <a:pt x="1"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3" name="Freeform 285"/>
                <p:cNvSpPr>
                  <a:spLocks/>
                </p:cNvSpPr>
                <p:nvPr/>
              </p:nvSpPr>
              <p:spPr bwMode="auto">
                <a:xfrm>
                  <a:off x="3868738" y="1409700"/>
                  <a:ext cx="171450" cy="20638"/>
                </a:xfrm>
                <a:custGeom>
                  <a:avLst/>
                  <a:gdLst>
                    <a:gd name="T0" fmla="*/ 26 w 26"/>
                    <a:gd name="T1" fmla="*/ 1 h 3"/>
                    <a:gd name="T2" fmla="*/ 25 w 26"/>
                    <a:gd name="T3" fmla="*/ 0 h 3"/>
                    <a:gd name="T4" fmla="*/ 2 w 26"/>
                    <a:gd name="T5" fmla="*/ 0 h 3"/>
                    <a:gd name="T6" fmla="*/ 0 w 26"/>
                    <a:gd name="T7" fmla="*/ 1 h 3"/>
                    <a:gd name="T8" fmla="*/ 2 w 26"/>
                    <a:gd name="T9" fmla="*/ 3 h 3"/>
                    <a:gd name="T10" fmla="*/ 25 w 26"/>
                    <a:gd name="T11" fmla="*/ 3 h 3"/>
                    <a:gd name="T12" fmla="*/ 26 w 2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6" y="1"/>
                      </a:moveTo>
                      <a:cubicBezTo>
                        <a:pt x="26" y="1"/>
                        <a:pt x="26" y="0"/>
                        <a:pt x="25" y="0"/>
                      </a:cubicBezTo>
                      <a:cubicBezTo>
                        <a:pt x="2" y="0"/>
                        <a:pt x="2" y="0"/>
                        <a:pt x="2" y="0"/>
                      </a:cubicBezTo>
                      <a:cubicBezTo>
                        <a:pt x="1" y="0"/>
                        <a:pt x="0" y="1"/>
                        <a:pt x="0" y="1"/>
                      </a:cubicBezTo>
                      <a:cubicBezTo>
                        <a:pt x="0" y="2"/>
                        <a:pt x="1" y="3"/>
                        <a:pt x="2" y="3"/>
                      </a:cubicBezTo>
                      <a:cubicBezTo>
                        <a:pt x="25" y="3"/>
                        <a:pt x="25" y="3"/>
                        <a:pt x="25" y="3"/>
                      </a:cubicBezTo>
                      <a:cubicBezTo>
                        <a:pt x="26" y="3"/>
                        <a:pt x="26"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4" name="Freeform 286"/>
                <p:cNvSpPr>
                  <a:spLocks noEditPoints="1"/>
                </p:cNvSpPr>
                <p:nvPr/>
              </p:nvSpPr>
              <p:spPr bwMode="auto">
                <a:xfrm>
                  <a:off x="4125913" y="2363788"/>
                  <a:ext cx="171450" cy="279400"/>
                </a:xfrm>
                <a:custGeom>
                  <a:avLst/>
                  <a:gdLst>
                    <a:gd name="T0" fmla="*/ 15 w 26"/>
                    <a:gd name="T1" fmla="*/ 17 h 42"/>
                    <a:gd name="T2" fmla="*/ 15 w 26"/>
                    <a:gd name="T3" fmla="*/ 2 h 42"/>
                    <a:gd name="T4" fmla="*/ 13 w 26"/>
                    <a:gd name="T5" fmla="*/ 0 h 42"/>
                    <a:gd name="T6" fmla="*/ 12 w 26"/>
                    <a:gd name="T7" fmla="*/ 2 h 42"/>
                    <a:gd name="T8" fmla="*/ 12 w 26"/>
                    <a:gd name="T9" fmla="*/ 17 h 42"/>
                    <a:gd name="T10" fmla="*/ 0 w 26"/>
                    <a:gd name="T11" fmla="*/ 29 h 42"/>
                    <a:gd name="T12" fmla="*/ 13 w 26"/>
                    <a:gd name="T13" fmla="*/ 42 h 42"/>
                    <a:gd name="T14" fmla="*/ 26 w 26"/>
                    <a:gd name="T15" fmla="*/ 29 h 42"/>
                    <a:gd name="T16" fmla="*/ 15 w 26"/>
                    <a:gd name="T17" fmla="*/ 17 h 42"/>
                    <a:gd name="T18" fmla="*/ 13 w 26"/>
                    <a:gd name="T19" fmla="*/ 39 h 42"/>
                    <a:gd name="T20" fmla="*/ 4 w 26"/>
                    <a:gd name="T21" fmla="*/ 29 h 42"/>
                    <a:gd name="T22" fmla="*/ 13 w 26"/>
                    <a:gd name="T23" fmla="*/ 20 h 42"/>
                    <a:gd name="T24" fmla="*/ 23 w 26"/>
                    <a:gd name="T25" fmla="*/ 29 h 42"/>
                    <a:gd name="T26" fmla="*/ 13 w 26"/>
                    <a:gd name="T2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2">
                      <a:moveTo>
                        <a:pt x="15" y="17"/>
                      </a:moveTo>
                      <a:cubicBezTo>
                        <a:pt x="15" y="2"/>
                        <a:pt x="15" y="2"/>
                        <a:pt x="15" y="2"/>
                      </a:cubicBezTo>
                      <a:cubicBezTo>
                        <a:pt x="15" y="1"/>
                        <a:pt x="14" y="0"/>
                        <a:pt x="13" y="0"/>
                      </a:cubicBezTo>
                      <a:cubicBezTo>
                        <a:pt x="12" y="0"/>
                        <a:pt x="12" y="1"/>
                        <a:pt x="12" y="2"/>
                      </a:cubicBezTo>
                      <a:cubicBezTo>
                        <a:pt x="12" y="17"/>
                        <a:pt x="12" y="17"/>
                        <a:pt x="12" y="17"/>
                      </a:cubicBezTo>
                      <a:cubicBezTo>
                        <a:pt x="5" y="17"/>
                        <a:pt x="0" y="23"/>
                        <a:pt x="0" y="29"/>
                      </a:cubicBezTo>
                      <a:cubicBezTo>
                        <a:pt x="0" y="36"/>
                        <a:pt x="6" y="42"/>
                        <a:pt x="13" y="42"/>
                      </a:cubicBezTo>
                      <a:cubicBezTo>
                        <a:pt x="20" y="42"/>
                        <a:pt x="26" y="36"/>
                        <a:pt x="26" y="29"/>
                      </a:cubicBezTo>
                      <a:cubicBezTo>
                        <a:pt x="26" y="23"/>
                        <a:pt x="21" y="17"/>
                        <a:pt x="15" y="17"/>
                      </a:cubicBezTo>
                      <a:close/>
                      <a:moveTo>
                        <a:pt x="13" y="39"/>
                      </a:moveTo>
                      <a:cubicBezTo>
                        <a:pt x="8" y="39"/>
                        <a:pt x="4" y="35"/>
                        <a:pt x="4" y="29"/>
                      </a:cubicBezTo>
                      <a:cubicBezTo>
                        <a:pt x="4" y="24"/>
                        <a:pt x="8" y="20"/>
                        <a:pt x="13" y="20"/>
                      </a:cubicBezTo>
                      <a:cubicBezTo>
                        <a:pt x="18" y="20"/>
                        <a:pt x="23" y="24"/>
                        <a:pt x="23" y="29"/>
                      </a:cubicBezTo>
                      <a:cubicBezTo>
                        <a:pt x="23" y="35"/>
                        <a:pt x="18" y="39"/>
                        <a:pt x="1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38" name="Freeform 274"/>
              <p:cNvSpPr>
                <a:spLocks noEditPoints="1"/>
              </p:cNvSpPr>
              <p:nvPr/>
            </p:nvSpPr>
            <p:spPr bwMode="auto">
              <a:xfrm rot="5400000">
                <a:off x="2046708" y="243993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02" name="Oval 301"/>
            <p:cNvSpPr/>
            <p:nvPr/>
          </p:nvSpPr>
          <p:spPr>
            <a:xfrm>
              <a:off x="2159705" y="2552500"/>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03" name="Oval 302"/>
            <p:cNvSpPr/>
            <p:nvPr/>
          </p:nvSpPr>
          <p:spPr>
            <a:xfrm>
              <a:off x="1308640" y="369258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34" name="Oval 333"/>
            <p:cNvSpPr/>
            <p:nvPr/>
          </p:nvSpPr>
          <p:spPr>
            <a:xfrm>
              <a:off x="1218094" y="3007779"/>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239" name="Group 238"/>
          <p:cNvGrpSpPr/>
          <p:nvPr/>
        </p:nvGrpSpPr>
        <p:grpSpPr>
          <a:xfrm>
            <a:off x="4308198" y="4368659"/>
            <a:ext cx="2275918" cy="993795"/>
            <a:chOff x="5744264" y="4681879"/>
            <a:chExt cx="3034557" cy="1325060"/>
          </a:xfrm>
          <a:solidFill>
            <a:schemeClr val="bg1">
              <a:lumMod val="95000"/>
            </a:schemeClr>
          </a:solidFill>
        </p:grpSpPr>
        <p:sp>
          <p:nvSpPr>
            <p:cNvPr id="222" name="Freeform 274"/>
            <p:cNvSpPr>
              <a:spLocks noEditPoints="1"/>
            </p:cNvSpPr>
            <p:nvPr/>
          </p:nvSpPr>
          <p:spPr bwMode="auto">
            <a:xfrm>
              <a:off x="5863327" y="4681879"/>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nvGrpSpPr>
            <p:cNvPr id="494" name="Group 493"/>
            <p:cNvGrpSpPr/>
            <p:nvPr/>
          </p:nvGrpSpPr>
          <p:grpSpPr>
            <a:xfrm>
              <a:off x="5744264" y="4735969"/>
              <a:ext cx="3034557" cy="1270970"/>
              <a:chOff x="5744264" y="4735969"/>
              <a:chExt cx="3034557" cy="1270970"/>
            </a:xfrm>
            <a:grpFill/>
          </p:grpSpPr>
          <p:sp>
            <p:nvSpPr>
              <p:cNvPr id="218" name="Freeform 270"/>
              <p:cNvSpPr>
                <a:spLocks noEditPoints="1"/>
              </p:cNvSpPr>
              <p:nvPr/>
            </p:nvSpPr>
            <p:spPr bwMode="auto">
              <a:xfrm>
                <a:off x="5744264" y="5039067"/>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19" name="Freeform 271"/>
              <p:cNvSpPr>
                <a:spLocks/>
              </p:cNvSpPr>
              <p:nvPr/>
            </p:nvSpPr>
            <p:spPr bwMode="auto">
              <a:xfrm>
                <a:off x="6274434"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0" name="Freeform 272"/>
              <p:cNvSpPr>
                <a:spLocks/>
              </p:cNvSpPr>
              <p:nvPr/>
            </p:nvSpPr>
            <p:spPr bwMode="auto">
              <a:xfrm>
                <a:off x="5934764" y="5747092"/>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1" name="Freeform 273"/>
              <p:cNvSpPr>
                <a:spLocks/>
              </p:cNvSpPr>
              <p:nvPr/>
            </p:nvSpPr>
            <p:spPr bwMode="auto">
              <a:xfrm>
                <a:off x="605382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6" name="Freeform 274"/>
              <p:cNvSpPr>
                <a:spLocks noEditPoints="1"/>
              </p:cNvSpPr>
              <p:nvPr/>
            </p:nvSpPr>
            <p:spPr bwMode="auto">
              <a:xfrm rot="5400000">
                <a:off x="8547840" y="577595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7" name="Freeform 271"/>
              <p:cNvSpPr>
                <a:spLocks/>
              </p:cNvSpPr>
              <p:nvPr/>
            </p:nvSpPr>
            <p:spPr bwMode="auto">
              <a:xfrm>
                <a:off x="6715648"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8" name="Freeform 273"/>
              <p:cNvSpPr>
                <a:spLocks/>
              </p:cNvSpPr>
              <p:nvPr/>
            </p:nvSpPr>
            <p:spPr bwMode="auto">
              <a:xfrm>
                <a:off x="6495041"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9" name="Freeform 271"/>
              <p:cNvSpPr>
                <a:spLocks/>
              </p:cNvSpPr>
              <p:nvPr/>
            </p:nvSpPr>
            <p:spPr bwMode="auto">
              <a:xfrm>
                <a:off x="7156862"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0" name="Freeform 273"/>
              <p:cNvSpPr>
                <a:spLocks/>
              </p:cNvSpPr>
              <p:nvPr/>
            </p:nvSpPr>
            <p:spPr bwMode="auto">
              <a:xfrm>
                <a:off x="6936255"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1" name="Freeform 271"/>
              <p:cNvSpPr>
                <a:spLocks/>
              </p:cNvSpPr>
              <p:nvPr/>
            </p:nvSpPr>
            <p:spPr bwMode="auto">
              <a:xfrm>
                <a:off x="7598076"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2" name="Freeform 273"/>
              <p:cNvSpPr>
                <a:spLocks/>
              </p:cNvSpPr>
              <p:nvPr/>
            </p:nvSpPr>
            <p:spPr bwMode="auto">
              <a:xfrm>
                <a:off x="7377469"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3" name="Freeform 271"/>
              <p:cNvSpPr>
                <a:spLocks/>
              </p:cNvSpPr>
              <p:nvPr/>
            </p:nvSpPr>
            <p:spPr bwMode="auto">
              <a:xfrm>
                <a:off x="8039290"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4" name="Freeform 273"/>
              <p:cNvSpPr>
                <a:spLocks/>
              </p:cNvSpPr>
              <p:nvPr/>
            </p:nvSpPr>
            <p:spPr bwMode="auto">
              <a:xfrm>
                <a:off x="7818683"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6" name="Freeform 273"/>
              <p:cNvSpPr>
                <a:spLocks/>
              </p:cNvSpPr>
              <p:nvPr/>
            </p:nvSpPr>
            <p:spPr bwMode="auto">
              <a:xfrm>
                <a:off x="825989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95" name="Oval 294"/>
              <p:cNvSpPr/>
              <p:nvPr/>
            </p:nvSpPr>
            <p:spPr>
              <a:xfrm>
                <a:off x="5906739" y="47359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297" name="Oval 296"/>
              <p:cNvSpPr/>
              <p:nvPr/>
            </p:nvSpPr>
            <p:spPr>
              <a:xfrm>
                <a:off x="8657856" y="588985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35" name="Oval 334"/>
              <p:cNvSpPr/>
              <p:nvPr/>
            </p:nvSpPr>
            <p:spPr>
              <a:xfrm>
                <a:off x="5824948" y="5272048"/>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grpSp>
        <p:nvGrpSpPr>
          <p:cNvPr id="492" name="Group 491"/>
          <p:cNvGrpSpPr/>
          <p:nvPr/>
        </p:nvGrpSpPr>
        <p:grpSpPr>
          <a:xfrm>
            <a:off x="2165849" y="4419740"/>
            <a:ext cx="997139" cy="784908"/>
            <a:chOff x="2887799" y="4749987"/>
            <a:chExt cx="1329518" cy="1046544"/>
          </a:xfrm>
          <a:solidFill>
            <a:schemeClr val="bg1">
              <a:lumMod val="95000"/>
            </a:schemeClr>
          </a:solidFill>
        </p:grpSpPr>
        <p:grpSp>
          <p:nvGrpSpPr>
            <p:cNvPr id="261" name="Group 260"/>
            <p:cNvGrpSpPr/>
            <p:nvPr/>
          </p:nvGrpSpPr>
          <p:grpSpPr>
            <a:xfrm rot="16200000">
              <a:off x="3029286" y="4608500"/>
              <a:ext cx="1046544" cy="1329518"/>
              <a:chOff x="5744264" y="4681879"/>
              <a:chExt cx="1046544" cy="1329518"/>
            </a:xfrm>
            <a:grpFill/>
          </p:grpSpPr>
          <p:grpSp>
            <p:nvGrpSpPr>
              <p:cNvPr id="262" name="Group 261"/>
              <p:cNvGrpSpPr/>
              <p:nvPr/>
            </p:nvGrpSpPr>
            <p:grpSpPr>
              <a:xfrm>
                <a:off x="5744264" y="4681879"/>
                <a:ext cx="706438" cy="1257300"/>
                <a:chOff x="2495550" y="3524250"/>
                <a:chExt cx="706438" cy="1257300"/>
              </a:xfrm>
              <a:grpFill/>
            </p:grpSpPr>
            <p:sp>
              <p:nvSpPr>
                <p:cNvPr id="264"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65"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66"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67"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68"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63"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00" name="Oval 299"/>
            <p:cNvSpPr/>
            <p:nvPr/>
          </p:nvSpPr>
          <p:spPr>
            <a:xfrm>
              <a:off x="4097731" y="48071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01" name="Oval 300"/>
            <p:cNvSpPr/>
            <p:nvPr/>
          </p:nvSpPr>
          <p:spPr>
            <a:xfrm>
              <a:off x="2937907" y="556130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36" name="Oval 335"/>
            <p:cNvSpPr/>
            <p:nvPr/>
          </p:nvSpPr>
          <p:spPr>
            <a:xfrm>
              <a:off x="3473613" y="548155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97" name="Group 496"/>
          <p:cNvGrpSpPr/>
          <p:nvPr/>
        </p:nvGrpSpPr>
        <p:grpSpPr>
          <a:xfrm>
            <a:off x="849888" y="4376366"/>
            <a:ext cx="787173" cy="963910"/>
            <a:chOff x="1133184" y="4692154"/>
            <a:chExt cx="1049564" cy="1285213"/>
          </a:xfrm>
          <a:solidFill>
            <a:schemeClr val="bg1">
              <a:lumMod val="95000"/>
            </a:schemeClr>
          </a:solidFill>
        </p:grpSpPr>
        <p:grpSp>
          <p:nvGrpSpPr>
            <p:cNvPr id="199" name="Group 198"/>
            <p:cNvGrpSpPr/>
            <p:nvPr/>
          </p:nvGrpSpPr>
          <p:grpSpPr>
            <a:xfrm>
              <a:off x="1133184" y="4692154"/>
              <a:ext cx="773113" cy="1257300"/>
              <a:chOff x="7762875" y="3524250"/>
              <a:chExt cx="773113" cy="1257300"/>
            </a:xfrm>
            <a:grpFill/>
          </p:grpSpPr>
          <p:sp>
            <p:nvSpPr>
              <p:cNvPr id="200" name="Freeform 264"/>
              <p:cNvSpPr>
                <a:spLocks noEditPoints="1"/>
              </p:cNvSpPr>
              <p:nvPr/>
            </p:nvSpPr>
            <p:spPr bwMode="auto">
              <a:xfrm>
                <a:off x="7762875" y="3881438"/>
                <a:ext cx="396875" cy="722313"/>
              </a:xfrm>
              <a:custGeom>
                <a:avLst/>
                <a:gdLst>
                  <a:gd name="T0" fmla="*/ 32 w 60"/>
                  <a:gd name="T1" fmla="*/ 23 h 109"/>
                  <a:gd name="T2" fmla="*/ 32 w 60"/>
                  <a:gd name="T3" fmla="*/ 1 h 109"/>
                  <a:gd name="T4" fmla="*/ 30 w 60"/>
                  <a:gd name="T5" fmla="*/ 0 h 109"/>
                  <a:gd name="T6" fmla="*/ 29 w 60"/>
                  <a:gd name="T7" fmla="*/ 1 h 109"/>
                  <a:gd name="T8" fmla="*/ 29 w 60"/>
                  <a:gd name="T9" fmla="*/ 23 h 109"/>
                  <a:gd name="T10" fmla="*/ 0 w 60"/>
                  <a:gd name="T11" fmla="*/ 53 h 109"/>
                  <a:gd name="T12" fmla="*/ 29 w 60"/>
                  <a:gd name="T13" fmla="*/ 83 h 109"/>
                  <a:gd name="T14" fmla="*/ 29 w 60"/>
                  <a:gd name="T15" fmla="*/ 107 h 109"/>
                  <a:gd name="T16" fmla="*/ 30 w 60"/>
                  <a:gd name="T17" fmla="*/ 109 h 109"/>
                  <a:gd name="T18" fmla="*/ 32 w 60"/>
                  <a:gd name="T19" fmla="*/ 107 h 109"/>
                  <a:gd name="T20" fmla="*/ 32 w 60"/>
                  <a:gd name="T21" fmla="*/ 83 h 109"/>
                  <a:gd name="T22" fmla="*/ 60 w 60"/>
                  <a:gd name="T23" fmla="*/ 53 h 109"/>
                  <a:gd name="T24" fmla="*/ 32 w 60"/>
                  <a:gd name="T25" fmla="*/ 23 h 109"/>
                  <a:gd name="T26" fmla="*/ 30 w 60"/>
                  <a:gd name="T27" fmla="*/ 80 h 109"/>
                  <a:gd name="T28" fmla="*/ 3 w 60"/>
                  <a:gd name="T29" fmla="*/ 53 h 109"/>
                  <a:gd name="T30" fmla="*/ 30 w 60"/>
                  <a:gd name="T31" fmla="*/ 26 h 109"/>
                  <a:gd name="T32" fmla="*/ 57 w 60"/>
                  <a:gd name="T33" fmla="*/ 53 h 109"/>
                  <a:gd name="T34" fmla="*/ 30 w 60"/>
                  <a:gd name="T35" fmla="*/ 8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3"/>
                    </a:move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cubicBezTo>
                      <a:pt x="29" y="107"/>
                      <a:pt x="29" y="107"/>
                      <a:pt x="29" y="107"/>
                    </a:cubicBezTo>
                    <a:cubicBezTo>
                      <a:pt x="29" y="108"/>
                      <a:pt x="29" y="109"/>
                      <a:pt x="30" y="109"/>
                    </a:cubicBezTo>
                    <a:cubicBezTo>
                      <a:pt x="31" y="109"/>
                      <a:pt x="32" y="108"/>
                      <a:pt x="32" y="107"/>
                    </a:cubicBezTo>
                    <a:cubicBezTo>
                      <a:pt x="32" y="83"/>
                      <a:pt x="32" y="83"/>
                      <a:pt x="32" y="83"/>
                    </a:cubicBezTo>
                    <a:cubicBezTo>
                      <a:pt x="48" y="82"/>
                      <a:pt x="60" y="69"/>
                      <a:pt x="60" y="53"/>
                    </a:cubicBezTo>
                    <a:cubicBezTo>
                      <a:pt x="60" y="37"/>
                      <a:pt x="48" y="23"/>
                      <a:pt x="32" y="23"/>
                    </a:cubicBezTo>
                    <a:close/>
                    <a:moveTo>
                      <a:pt x="30" y="80"/>
                    </a:moveTo>
                    <a:cubicBezTo>
                      <a:pt x="15" y="80"/>
                      <a:pt x="3" y="68"/>
                      <a:pt x="3" y="53"/>
                    </a:cubicBezTo>
                    <a:cubicBezTo>
                      <a:pt x="3" y="38"/>
                      <a:pt x="15" y="26"/>
                      <a:pt x="30" y="26"/>
                    </a:cubicBezTo>
                    <a:cubicBezTo>
                      <a:pt x="45" y="26"/>
                      <a:pt x="57" y="38"/>
                      <a:pt x="57" y="53"/>
                    </a:cubicBezTo>
                    <a:cubicBezTo>
                      <a:pt x="57" y="68"/>
                      <a:pt x="45"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01" name="Freeform 265"/>
              <p:cNvSpPr>
                <a:spLocks/>
              </p:cNvSpPr>
              <p:nvPr/>
            </p:nvSpPr>
            <p:spPr bwMode="auto">
              <a:xfrm>
                <a:off x="8132763"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6" y="3"/>
                      <a:pt x="26" y="2"/>
                      <a:pt x="26" y="1"/>
                    </a:cubicBezTo>
                    <a:cubicBezTo>
                      <a:pt x="26" y="0"/>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02" name="Freeform 266"/>
              <p:cNvSpPr>
                <a:spLocks/>
              </p:cNvSpPr>
              <p:nvPr/>
            </p:nvSpPr>
            <p:spPr bwMode="auto">
              <a:xfrm>
                <a:off x="7954963" y="4656138"/>
                <a:ext cx="125413" cy="119063"/>
              </a:xfrm>
              <a:custGeom>
                <a:avLst/>
                <a:gdLst>
                  <a:gd name="T0" fmla="*/ 18 w 19"/>
                  <a:gd name="T1" fmla="*/ 15 h 18"/>
                  <a:gd name="T2" fmla="*/ 3 w 19"/>
                  <a:gd name="T3" fmla="*/ 1 h 18"/>
                  <a:gd name="T4" fmla="*/ 2 w 19"/>
                  <a:gd name="T5" fmla="*/ 0 h 18"/>
                  <a:gd name="T6" fmla="*/ 0 w 19"/>
                  <a:gd name="T7" fmla="*/ 2 h 18"/>
                  <a:gd name="T8" fmla="*/ 17 w 19"/>
                  <a:gd name="T9" fmla="*/ 18 h 18"/>
                  <a:gd name="T10" fmla="*/ 18 w 19"/>
                  <a:gd name="T11" fmla="*/ 18 h 18"/>
                  <a:gd name="T12" fmla="*/ 19 w 19"/>
                  <a:gd name="T13" fmla="*/ 17 h 18"/>
                  <a:gd name="T14" fmla="*/ 18 w 19"/>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8" y="15"/>
                    </a:moveTo>
                    <a:cubicBezTo>
                      <a:pt x="11" y="13"/>
                      <a:pt x="5" y="8"/>
                      <a:pt x="3" y="1"/>
                    </a:cubicBezTo>
                    <a:cubicBezTo>
                      <a:pt x="3" y="0"/>
                      <a:pt x="2" y="0"/>
                      <a:pt x="2" y="0"/>
                    </a:cubicBezTo>
                    <a:cubicBezTo>
                      <a:pt x="1" y="0"/>
                      <a:pt x="0" y="1"/>
                      <a:pt x="0" y="2"/>
                    </a:cubicBezTo>
                    <a:cubicBezTo>
                      <a:pt x="3" y="10"/>
                      <a:pt x="9" y="16"/>
                      <a:pt x="17" y="18"/>
                    </a:cubicBezTo>
                    <a:cubicBezTo>
                      <a:pt x="17" y="18"/>
                      <a:pt x="17" y="18"/>
                      <a:pt x="18" y="18"/>
                    </a:cubicBezTo>
                    <a:cubicBezTo>
                      <a:pt x="18" y="18"/>
                      <a:pt x="19" y="18"/>
                      <a:pt x="19" y="17"/>
                    </a:cubicBezTo>
                    <a:cubicBezTo>
                      <a:pt x="19" y="16"/>
                      <a:pt x="19"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15" name="Freeform 267"/>
              <p:cNvSpPr>
                <a:spLocks/>
              </p:cNvSpPr>
              <p:nvPr/>
            </p:nvSpPr>
            <p:spPr bwMode="auto">
              <a:xfrm>
                <a:off x="8362950" y="4762500"/>
                <a:ext cx="173038" cy="19050"/>
              </a:xfrm>
              <a:custGeom>
                <a:avLst/>
                <a:gdLst>
                  <a:gd name="T0" fmla="*/ 24 w 26"/>
                  <a:gd name="T1" fmla="*/ 0 h 3"/>
                  <a:gd name="T2" fmla="*/ 1 w 26"/>
                  <a:gd name="T3" fmla="*/ 0 h 3"/>
                  <a:gd name="T4" fmla="*/ 0 w 26"/>
                  <a:gd name="T5" fmla="*/ 1 h 3"/>
                  <a:gd name="T6" fmla="*/ 1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1" y="0"/>
                      <a:pt x="1" y="0"/>
                      <a:pt x="1" y="0"/>
                    </a:cubicBezTo>
                    <a:cubicBezTo>
                      <a:pt x="0" y="0"/>
                      <a:pt x="0" y="0"/>
                      <a:pt x="0" y="1"/>
                    </a:cubicBezTo>
                    <a:cubicBezTo>
                      <a:pt x="0" y="2"/>
                      <a:pt x="0" y="3"/>
                      <a:pt x="1" y="3"/>
                    </a:cubicBezTo>
                    <a:cubicBezTo>
                      <a:pt x="24" y="3"/>
                      <a:pt x="24" y="3"/>
                      <a:pt x="24" y="3"/>
                    </a:cubicBezTo>
                    <a:cubicBezTo>
                      <a:pt x="25" y="3"/>
                      <a:pt x="26" y="2"/>
                      <a:pt x="26" y="1"/>
                    </a:cubicBezTo>
                    <a:cubicBezTo>
                      <a:pt x="26" y="0"/>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16" name="Freeform 268"/>
              <p:cNvSpPr>
                <a:spLocks noEditPoints="1"/>
              </p:cNvSpPr>
              <p:nvPr/>
            </p:nvSpPr>
            <p:spPr bwMode="auto">
              <a:xfrm>
                <a:off x="7875588" y="3524250"/>
                <a:ext cx="171450" cy="296863"/>
              </a:xfrm>
              <a:custGeom>
                <a:avLst/>
                <a:gdLst>
                  <a:gd name="T0" fmla="*/ 12 w 26"/>
                  <a:gd name="T1" fmla="*/ 26 h 45"/>
                  <a:gd name="T2" fmla="*/ 12 w 26"/>
                  <a:gd name="T3" fmla="*/ 44 h 45"/>
                  <a:gd name="T4" fmla="*/ 13 w 26"/>
                  <a:gd name="T5" fmla="*/ 45 h 45"/>
                  <a:gd name="T6" fmla="*/ 15 w 26"/>
                  <a:gd name="T7" fmla="*/ 44 h 45"/>
                  <a:gd name="T8" fmla="*/ 15 w 26"/>
                  <a:gd name="T9" fmla="*/ 26 h 45"/>
                  <a:gd name="T10" fmla="*/ 26 w 26"/>
                  <a:gd name="T11" fmla="*/ 13 h 45"/>
                  <a:gd name="T12" fmla="*/ 13 w 26"/>
                  <a:gd name="T13" fmla="*/ 0 h 45"/>
                  <a:gd name="T14" fmla="*/ 0 w 26"/>
                  <a:gd name="T15" fmla="*/ 13 h 45"/>
                  <a:gd name="T16" fmla="*/ 12 w 26"/>
                  <a:gd name="T17" fmla="*/ 26 h 45"/>
                  <a:gd name="T18" fmla="*/ 13 w 26"/>
                  <a:gd name="T19" fmla="*/ 4 h 45"/>
                  <a:gd name="T20" fmla="*/ 23 w 26"/>
                  <a:gd name="T21" fmla="*/ 13 h 45"/>
                  <a:gd name="T22" fmla="*/ 13 w 26"/>
                  <a:gd name="T23" fmla="*/ 23 h 45"/>
                  <a:gd name="T24" fmla="*/ 4 w 26"/>
                  <a:gd name="T25" fmla="*/ 13 h 45"/>
                  <a:gd name="T26" fmla="*/ 13 w 26"/>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5">
                    <a:moveTo>
                      <a:pt x="12" y="26"/>
                    </a:moveTo>
                    <a:cubicBezTo>
                      <a:pt x="12" y="44"/>
                      <a:pt x="12" y="44"/>
                      <a:pt x="12" y="44"/>
                    </a:cubicBezTo>
                    <a:cubicBezTo>
                      <a:pt x="12" y="45"/>
                      <a:pt x="12" y="45"/>
                      <a:pt x="13" y="45"/>
                    </a:cubicBezTo>
                    <a:cubicBezTo>
                      <a:pt x="14" y="45"/>
                      <a:pt x="15" y="45"/>
                      <a:pt x="15" y="44"/>
                    </a:cubicBezTo>
                    <a:cubicBezTo>
                      <a:pt x="15" y="26"/>
                      <a:pt x="15" y="26"/>
                      <a:pt x="15" y="26"/>
                    </a:cubicBezTo>
                    <a:cubicBezTo>
                      <a:pt x="21" y="25"/>
                      <a:pt x="26" y="20"/>
                      <a:pt x="26" y="13"/>
                    </a:cubicBezTo>
                    <a:cubicBezTo>
                      <a:pt x="26" y="6"/>
                      <a:pt x="20" y="0"/>
                      <a:pt x="13" y="0"/>
                    </a:cubicBezTo>
                    <a:cubicBezTo>
                      <a:pt x="6" y="0"/>
                      <a:pt x="0" y="6"/>
                      <a:pt x="0" y="13"/>
                    </a:cubicBezTo>
                    <a:cubicBezTo>
                      <a:pt x="0" y="20"/>
                      <a:pt x="5" y="25"/>
                      <a:pt x="12" y="26"/>
                    </a:cubicBezTo>
                    <a:close/>
                    <a:moveTo>
                      <a:pt x="13" y="4"/>
                    </a:moveTo>
                    <a:cubicBezTo>
                      <a:pt x="18" y="4"/>
                      <a:pt x="23" y="8"/>
                      <a:pt x="23" y="13"/>
                    </a:cubicBezTo>
                    <a:cubicBezTo>
                      <a:pt x="23" y="18"/>
                      <a:pt x="18" y="23"/>
                      <a:pt x="13" y="23"/>
                    </a:cubicBezTo>
                    <a:cubicBezTo>
                      <a:pt x="8" y="23"/>
                      <a:pt x="4" y="18"/>
                      <a:pt x="4" y="13"/>
                    </a:cubicBezTo>
                    <a:cubicBezTo>
                      <a:pt x="4" y="8"/>
                      <a:pt x="8"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06" name="Oval 305"/>
            <p:cNvSpPr/>
            <p:nvPr/>
          </p:nvSpPr>
          <p:spPr>
            <a:xfrm>
              <a:off x="1300824" y="47476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12" name="Oval 311"/>
            <p:cNvSpPr/>
            <p:nvPr/>
          </p:nvSpPr>
          <p:spPr>
            <a:xfrm>
              <a:off x="2117532" y="591215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37" name="Oval 336"/>
            <p:cNvSpPr/>
            <p:nvPr/>
          </p:nvSpPr>
          <p:spPr>
            <a:xfrm>
              <a:off x="1213194" y="5285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sp>
        <p:nvSpPr>
          <p:cNvPr id="241" name="Rectangle 240"/>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38" name="Rectangle 337"/>
          <p:cNvSpPr/>
          <p:nvPr/>
        </p:nvSpPr>
        <p:spPr>
          <a:xfrm>
            <a:off x="0" y="1"/>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39" name="Rectangle 338"/>
          <p:cNvSpPr/>
          <p:nvPr/>
        </p:nvSpPr>
        <p:spPr>
          <a:xfrm>
            <a:off x="0" y="2534854"/>
            <a:ext cx="9144000" cy="1504709"/>
          </a:xfrm>
          <a:prstGeom prst="rect">
            <a:avLst/>
          </a:prstGeom>
          <a:solidFill>
            <a:schemeClr val="bg1">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158" name="TextBox 157"/>
          <p:cNvSpPr txBox="1"/>
          <p:nvPr/>
        </p:nvSpPr>
        <p:spPr>
          <a:xfrm>
            <a:off x="248727" y="2798101"/>
            <a:ext cx="6103938" cy="992580"/>
          </a:xfrm>
          <a:prstGeom prst="rect">
            <a:avLst/>
          </a:prstGeom>
          <a:noFill/>
        </p:spPr>
        <p:txBody>
          <a:bodyPr wrap="square" lIns="0" tIns="0" rIns="0" bIns="0" rtlCol="0" anchor="ctr"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THE CLINICAL</a:t>
            </a:r>
            <a:r>
              <a:rPr kumimoji="0" lang="en-US" sz="4400" b="1" i="0" u="none" strike="noStrike" kern="1200" cap="none" spc="0" normalizeH="0" baseline="0" noProof="0" dirty="0">
                <a:ln>
                  <a:noFill/>
                </a:ln>
                <a:solidFill>
                  <a:srgbClr val="EB191C"/>
                </a:solidFill>
                <a:effectLst/>
                <a:uLnTx/>
                <a:uFillTx/>
                <a:latin typeface="Arial Narrow" panose="020B0606020202030204" pitchFamily="34" charset="0"/>
                <a:ea typeface="+mn-ea"/>
                <a:cs typeface="+mn-cs"/>
              </a:rPr>
              <a:t> </a:t>
            </a:r>
            <a:r>
              <a:rPr kumimoji="0" lang="en-US" sz="4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EXCHANGE</a:t>
            </a:r>
          </a:p>
        </p:txBody>
      </p:sp>
      <p:grpSp>
        <p:nvGrpSpPr>
          <p:cNvPr id="340" name="Group 339"/>
          <p:cNvGrpSpPr/>
          <p:nvPr/>
        </p:nvGrpSpPr>
        <p:grpSpPr>
          <a:xfrm>
            <a:off x="3604071" y="921332"/>
            <a:ext cx="2275918" cy="993795"/>
            <a:chOff x="5744264" y="4681879"/>
            <a:chExt cx="3034557" cy="1325060"/>
          </a:xfrm>
          <a:solidFill>
            <a:schemeClr val="bg1">
              <a:lumMod val="95000"/>
            </a:schemeClr>
          </a:solidFill>
        </p:grpSpPr>
        <p:sp>
          <p:nvSpPr>
            <p:cNvPr id="341" name="Freeform 274"/>
            <p:cNvSpPr>
              <a:spLocks noEditPoints="1"/>
            </p:cNvSpPr>
            <p:nvPr/>
          </p:nvSpPr>
          <p:spPr bwMode="auto">
            <a:xfrm>
              <a:off x="5863327" y="4681879"/>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nvGrpSpPr>
            <p:cNvPr id="342" name="Group 341"/>
            <p:cNvGrpSpPr/>
            <p:nvPr/>
          </p:nvGrpSpPr>
          <p:grpSpPr>
            <a:xfrm>
              <a:off x="5744264" y="4735969"/>
              <a:ext cx="3034557" cy="1270970"/>
              <a:chOff x="5744264" y="4735969"/>
              <a:chExt cx="3034557" cy="1270970"/>
            </a:xfrm>
            <a:grpFill/>
          </p:grpSpPr>
          <p:sp>
            <p:nvSpPr>
              <p:cNvPr id="343" name="Freeform 270"/>
              <p:cNvSpPr>
                <a:spLocks noEditPoints="1"/>
              </p:cNvSpPr>
              <p:nvPr/>
            </p:nvSpPr>
            <p:spPr bwMode="auto">
              <a:xfrm>
                <a:off x="5744264" y="5039067"/>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4" name="Freeform 271"/>
              <p:cNvSpPr>
                <a:spLocks/>
              </p:cNvSpPr>
              <p:nvPr/>
            </p:nvSpPr>
            <p:spPr bwMode="auto">
              <a:xfrm>
                <a:off x="6274434"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5" name="Freeform 272"/>
              <p:cNvSpPr>
                <a:spLocks/>
              </p:cNvSpPr>
              <p:nvPr/>
            </p:nvSpPr>
            <p:spPr bwMode="auto">
              <a:xfrm>
                <a:off x="5934764" y="5747092"/>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6" name="Freeform 273"/>
              <p:cNvSpPr>
                <a:spLocks/>
              </p:cNvSpPr>
              <p:nvPr/>
            </p:nvSpPr>
            <p:spPr bwMode="auto">
              <a:xfrm>
                <a:off x="605382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7" name="Freeform 274"/>
              <p:cNvSpPr>
                <a:spLocks noEditPoints="1"/>
              </p:cNvSpPr>
              <p:nvPr/>
            </p:nvSpPr>
            <p:spPr bwMode="auto">
              <a:xfrm rot="5400000">
                <a:off x="8547840" y="577595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8" name="Freeform 271"/>
              <p:cNvSpPr>
                <a:spLocks/>
              </p:cNvSpPr>
              <p:nvPr/>
            </p:nvSpPr>
            <p:spPr bwMode="auto">
              <a:xfrm>
                <a:off x="6715648"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9" name="Freeform 273"/>
              <p:cNvSpPr>
                <a:spLocks/>
              </p:cNvSpPr>
              <p:nvPr/>
            </p:nvSpPr>
            <p:spPr bwMode="auto">
              <a:xfrm>
                <a:off x="6495041"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0" name="Freeform 271"/>
              <p:cNvSpPr>
                <a:spLocks/>
              </p:cNvSpPr>
              <p:nvPr/>
            </p:nvSpPr>
            <p:spPr bwMode="auto">
              <a:xfrm>
                <a:off x="7156862"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1" name="Freeform 273"/>
              <p:cNvSpPr>
                <a:spLocks/>
              </p:cNvSpPr>
              <p:nvPr/>
            </p:nvSpPr>
            <p:spPr bwMode="auto">
              <a:xfrm>
                <a:off x="6936255"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2" name="Freeform 271"/>
              <p:cNvSpPr>
                <a:spLocks/>
              </p:cNvSpPr>
              <p:nvPr/>
            </p:nvSpPr>
            <p:spPr bwMode="auto">
              <a:xfrm>
                <a:off x="7598076"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3" name="Freeform 273"/>
              <p:cNvSpPr>
                <a:spLocks/>
              </p:cNvSpPr>
              <p:nvPr/>
            </p:nvSpPr>
            <p:spPr bwMode="auto">
              <a:xfrm>
                <a:off x="7377469"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4" name="Freeform 271"/>
              <p:cNvSpPr>
                <a:spLocks/>
              </p:cNvSpPr>
              <p:nvPr/>
            </p:nvSpPr>
            <p:spPr bwMode="auto">
              <a:xfrm>
                <a:off x="8039290"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5" name="Freeform 273"/>
              <p:cNvSpPr>
                <a:spLocks/>
              </p:cNvSpPr>
              <p:nvPr/>
            </p:nvSpPr>
            <p:spPr bwMode="auto">
              <a:xfrm>
                <a:off x="7818683"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6" name="Freeform 273"/>
              <p:cNvSpPr>
                <a:spLocks/>
              </p:cNvSpPr>
              <p:nvPr/>
            </p:nvSpPr>
            <p:spPr bwMode="auto">
              <a:xfrm>
                <a:off x="825989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7" name="Oval 356"/>
              <p:cNvSpPr/>
              <p:nvPr/>
            </p:nvSpPr>
            <p:spPr>
              <a:xfrm>
                <a:off x="5906739" y="47359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58" name="Oval 357"/>
              <p:cNvSpPr/>
              <p:nvPr/>
            </p:nvSpPr>
            <p:spPr>
              <a:xfrm>
                <a:off x="8657856" y="588985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59" name="Oval 358"/>
              <p:cNvSpPr/>
              <p:nvPr/>
            </p:nvSpPr>
            <p:spPr>
              <a:xfrm>
                <a:off x="5824948" y="5272048"/>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grpSp>
        <p:nvGrpSpPr>
          <p:cNvPr id="360" name="Group 359"/>
          <p:cNvGrpSpPr/>
          <p:nvPr/>
        </p:nvGrpSpPr>
        <p:grpSpPr>
          <a:xfrm>
            <a:off x="1635342" y="1215481"/>
            <a:ext cx="997139" cy="784908"/>
            <a:chOff x="2887799" y="4749987"/>
            <a:chExt cx="1329518" cy="1046544"/>
          </a:xfrm>
          <a:solidFill>
            <a:schemeClr val="bg1">
              <a:lumMod val="95000"/>
            </a:schemeClr>
          </a:solidFill>
        </p:grpSpPr>
        <p:grpSp>
          <p:nvGrpSpPr>
            <p:cNvPr id="361" name="Group 360"/>
            <p:cNvGrpSpPr/>
            <p:nvPr/>
          </p:nvGrpSpPr>
          <p:grpSpPr>
            <a:xfrm rot="16200000">
              <a:off x="3029286" y="4608500"/>
              <a:ext cx="1046544" cy="1329518"/>
              <a:chOff x="5744264" y="4681879"/>
              <a:chExt cx="1046544" cy="1329518"/>
            </a:xfrm>
            <a:grpFill/>
          </p:grpSpPr>
          <p:grpSp>
            <p:nvGrpSpPr>
              <p:cNvPr id="365" name="Group 364"/>
              <p:cNvGrpSpPr/>
              <p:nvPr/>
            </p:nvGrpSpPr>
            <p:grpSpPr>
              <a:xfrm>
                <a:off x="5744264" y="4681879"/>
                <a:ext cx="706438" cy="1257300"/>
                <a:chOff x="2495550" y="3524250"/>
                <a:chExt cx="706438" cy="1257300"/>
              </a:xfrm>
              <a:grpFill/>
            </p:grpSpPr>
            <p:sp>
              <p:nvSpPr>
                <p:cNvPr id="367"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68"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69"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70"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71"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66"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62" name="Oval 361"/>
            <p:cNvSpPr/>
            <p:nvPr/>
          </p:nvSpPr>
          <p:spPr>
            <a:xfrm>
              <a:off x="4097731" y="48071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63" name="Oval 362"/>
            <p:cNvSpPr/>
            <p:nvPr/>
          </p:nvSpPr>
          <p:spPr>
            <a:xfrm>
              <a:off x="2937907" y="556130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64" name="Oval 363"/>
            <p:cNvSpPr/>
            <p:nvPr/>
          </p:nvSpPr>
          <p:spPr>
            <a:xfrm>
              <a:off x="3473613" y="548155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72" name="Group 371"/>
          <p:cNvGrpSpPr/>
          <p:nvPr/>
        </p:nvGrpSpPr>
        <p:grpSpPr>
          <a:xfrm>
            <a:off x="145761" y="929039"/>
            <a:ext cx="787173" cy="963910"/>
            <a:chOff x="1133184" y="4692154"/>
            <a:chExt cx="1049564" cy="1285213"/>
          </a:xfrm>
          <a:solidFill>
            <a:schemeClr val="bg1">
              <a:lumMod val="95000"/>
            </a:schemeClr>
          </a:solidFill>
        </p:grpSpPr>
        <p:grpSp>
          <p:nvGrpSpPr>
            <p:cNvPr id="373" name="Group 372"/>
            <p:cNvGrpSpPr/>
            <p:nvPr/>
          </p:nvGrpSpPr>
          <p:grpSpPr>
            <a:xfrm>
              <a:off x="1133184" y="4692154"/>
              <a:ext cx="773113" cy="1257300"/>
              <a:chOff x="7762875" y="3524250"/>
              <a:chExt cx="773113" cy="1257300"/>
            </a:xfrm>
            <a:grpFill/>
          </p:grpSpPr>
          <p:sp>
            <p:nvSpPr>
              <p:cNvPr id="377" name="Freeform 264"/>
              <p:cNvSpPr>
                <a:spLocks noEditPoints="1"/>
              </p:cNvSpPr>
              <p:nvPr/>
            </p:nvSpPr>
            <p:spPr bwMode="auto">
              <a:xfrm>
                <a:off x="7762875" y="3881438"/>
                <a:ext cx="396875" cy="722313"/>
              </a:xfrm>
              <a:custGeom>
                <a:avLst/>
                <a:gdLst>
                  <a:gd name="T0" fmla="*/ 32 w 60"/>
                  <a:gd name="T1" fmla="*/ 23 h 109"/>
                  <a:gd name="T2" fmla="*/ 32 w 60"/>
                  <a:gd name="T3" fmla="*/ 1 h 109"/>
                  <a:gd name="T4" fmla="*/ 30 w 60"/>
                  <a:gd name="T5" fmla="*/ 0 h 109"/>
                  <a:gd name="T6" fmla="*/ 29 w 60"/>
                  <a:gd name="T7" fmla="*/ 1 h 109"/>
                  <a:gd name="T8" fmla="*/ 29 w 60"/>
                  <a:gd name="T9" fmla="*/ 23 h 109"/>
                  <a:gd name="T10" fmla="*/ 0 w 60"/>
                  <a:gd name="T11" fmla="*/ 53 h 109"/>
                  <a:gd name="T12" fmla="*/ 29 w 60"/>
                  <a:gd name="T13" fmla="*/ 83 h 109"/>
                  <a:gd name="T14" fmla="*/ 29 w 60"/>
                  <a:gd name="T15" fmla="*/ 107 h 109"/>
                  <a:gd name="T16" fmla="*/ 30 w 60"/>
                  <a:gd name="T17" fmla="*/ 109 h 109"/>
                  <a:gd name="T18" fmla="*/ 32 w 60"/>
                  <a:gd name="T19" fmla="*/ 107 h 109"/>
                  <a:gd name="T20" fmla="*/ 32 w 60"/>
                  <a:gd name="T21" fmla="*/ 83 h 109"/>
                  <a:gd name="T22" fmla="*/ 60 w 60"/>
                  <a:gd name="T23" fmla="*/ 53 h 109"/>
                  <a:gd name="T24" fmla="*/ 32 w 60"/>
                  <a:gd name="T25" fmla="*/ 23 h 109"/>
                  <a:gd name="T26" fmla="*/ 30 w 60"/>
                  <a:gd name="T27" fmla="*/ 80 h 109"/>
                  <a:gd name="T28" fmla="*/ 3 w 60"/>
                  <a:gd name="T29" fmla="*/ 53 h 109"/>
                  <a:gd name="T30" fmla="*/ 30 w 60"/>
                  <a:gd name="T31" fmla="*/ 26 h 109"/>
                  <a:gd name="T32" fmla="*/ 57 w 60"/>
                  <a:gd name="T33" fmla="*/ 53 h 109"/>
                  <a:gd name="T34" fmla="*/ 30 w 60"/>
                  <a:gd name="T35" fmla="*/ 8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3"/>
                    </a:move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cubicBezTo>
                      <a:pt x="29" y="107"/>
                      <a:pt x="29" y="107"/>
                      <a:pt x="29" y="107"/>
                    </a:cubicBezTo>
                    <a:cubicBezTo>
                      <a:pt x="29" y="108"/>
                      <a:pt x="29" y="109"/>
                      <a:pt x="30" y="109"/>
                    </a:cubicBezTo>
                    <a:cubicBezTo>
                      <a:pt x="31" y="109"/>
                      <a:pt x="32" y="108"/>
                      <a:pt x="32" y="107"/>
                    </a:cubicBezTo>
                    <a:cubicBezTo>
                      <a:pt x="32" y="83"/>
                      <a:pt x="32" y="83"/>
                      <a:pt x="32" y="83"/>
                    </a:cubicBezTo>
                    <a:cubicBezTo>
                      <a:pt x="48" y="82"/>
                      <a:pt x="60" y="69"/>
                      <a:pt x="60" y="53"/>
                    </a:cubicBezTo>
                    <a:cubicBezTo>
                      <a:pt x="60" y="37"/>
                      <a:pt x="48" y="23"/>
                      <a:pt x="32" y="23"/>
                    </a:cubicBezTo>
                    <a:close/>
                    <a:moveTo>
                      <a:pt x="30" y="80"/>
                    </a:moveTo>
                    <a:cubicBezTo>
                      <a:pt x="15" y="80"/>
                      <a:pt x="3" y="68"/>
                      <a:pt x="3" y="53"/>
                    </a:cubicBezTo>
                    <a:cubicBezTo>
                      <a:pt x="3" y="38"/>
                      <a:pt x="15" y="26"/>
                      <a:pt x="30" y="26"/>
                    </a:cubicBezTo>
                    <a:cubicBezTo>
                      <a:pt x="45" y="26"/>
                      <a:pt x="57" y="38"/>
                      <a:pt x="57" y="53"/>
                    </a:cubicBezTo>
                    <a:cubicBezTo>
                      <a:pt x="57" y="68"/>
                      <a:pt x="45"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78" name="Freeform 265"/>
              <p:cNvSpPr>
                <a:spLocks/>
              </p:cNvSpPr>
              <p:nvPr/>
            </p:nvSpPr>
            <p:spPr bwMode="auto">
              <a:xfrm>
                <a:off x="8132763"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6" y="3"/>
                      <a:pt x="26" y="2"/>
                      <a:pt x="26" y="1"/>
                    </a:cubicBezTo>
                    <a:cubicBezTo>
                      <a:pt x="26" y="0"/>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79" name="Freeform 266"/>
              <p:cNvSpPr>
                <a:spLocks/>
              </p:cNvSpPr>
              <p:nvPr/>
            </p:nvSpPr>
            <p:spPr bwMode="auto">
              <a:xfrm>
                <a:off x="7954963" y="4656138"/>
                <a:ext cx="125413" cy="119063"/>
              </a:xfrm>
              <a:custGeom>
                <a:avLst/>
                <a:gdLst>
                  <a:gd name="T0" fmla="*/ 18 w 19"/>
                  <a:gd name="T1" fmla="*/ 15 h 18"/>
                  <a:gd name="T2" fmla="*/ 3 w 19"/>
                  <a:gd name="T3" fmla="*/ 1 h 18"/>
                  <a:gd name="T4" fmla="*/ 2 w 19"/>
                  <a:gd name="T5" fmla="*/ 0 h 18"/>
                  <a:gd name="T6" fmla="*/ 0 w 19"/>
                  <a:gd name="T7" fmla="*/ 2 h 18"/>
                  <a:gd name="T8" fmla="*/ 17 w 19"/>
                  <a:gd name="T9" fmla="*/ 18 h 18"/>
                  <a:gd name="T10" fmla="*/ 18 w 19"/>
                  <a:gd name="T11" fmla="*/ 18 h 18"/>
                  <a:gd name="T12" fmla="*/ 19 w 19"/>
                  <a:gd name="T13" fmla="*/ 17 h 18"/>
                  <a:gd name="T14" fmla="*/ 18 w 19"/>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8" y="15"/>
                    </a:moveTo>
                    <a:cubicBezTo>
                      <a:pt x="11" y="13"/>
                      <a:pt x="5" y="8"/>
                      <a:pt x="3" y="1"/>
                    </a:cubicBezTo>
                    <a:cubicBezTo>
                      <a:pt x="3" y="0"/>
                      <a:pt x="2" y="0"/>
                      <a:pt x="2" y="0"/>
                    </a:cubicBezTo>
                    <a:cubicBezTo>
                      <a:pt x="1" y="0"/>
                      <a:pt x="0" y="1"/>
                      <a:pt x="0" y="2"/>
                    </a:cubicBezTo>
                    <a:cubicBezTo>
                      <a:pt x="3" y="10"/>
                      <a:pt x="9" y="16"/>
                      <a:pt x="17" y="18"/>
                    </a:cubicBezTo>
                    <a:cubicBezTo>
                      <a:pt x="17" y="18"/>
                      <a:pt x="17" y="18"/>
                      <a:pt x="18" y="18"/>
                    </a:cubicBezTo>
                    <a:cubicBezTo>
                      <a:pt x="18" y="18"/>
                      <a:pt x="19" y="18"/>
                      <a:pt x="19" y="17"/>
                    </a:cubicBezTo>
                    <a:cubicBezTo>
                      <a:pt x="19" y="16"/>
                      <a:pt x="19"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80" name="Freeform 267"/>
              <p:cNvSpPr>
                <a:spLocks/>
              </p:cNvSpPr>
              <p:nvPr/>
            </p:nvSpPr>
            <p:spPr bwMode="auto">
              <a:xfrm>
                <a:off x="8362950" y="4762500"/>
                <a:ext cx="173038" cy="19050"/>
              </a:xfrm>
              <a:custGeom>
                <a:avLst/>
                <a:gdLst>
                  <a:gd name="T0" fmla="*/ 24 w 26"/>
                  <a:gd name="T1" fmla="*/ 0 h 3"/>
                  <a:gd name="T2" fmla="*/ 1 w 26"/>
                  <a:gd name="T3" fmla="*/ 0 h 3"/>
                  <a:gd name="T4" fmla="*/ 0 w 26"/>
                  <a:gd name="T5" fmla="*/ 1 h 3"/>
                  <a:gd name="T6" fmla="*/ 1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1" y="0"/>
                      <a:pt x="1" y="0"/>
                      <a:pt x="1" y="0"/>
                    </a:cubicBezTo>
                    <a:cubicBezTo>
                      <a:pt x="0" y="0"/>
                      <a:pt x="0" y="0"/>
                      <a:pt x="0" y="1"/>
                    </a:cubicBezTo>
                    <a:cubicBezTo>
                      <a:pt x="0" y="2"/>
                      <a:pt x="0" y="3"/>
                      <a:pt x="1" y="3"/>
                    </a:cubicBezTo>
                    <a:cubicBezTo>
                      <a:pt x="24" y="3"/>
                      <a:pt x="24" y="3"/>
                      <a:pt x="24" y="3"/>
                    </a:cubicBezTo>
                    <a:cubicBezTo>
                      <a:pt x="25" y="3"/>
                      <a:pt x="26" y="2"/>
                      <a:pt x="26" y="1"/>
                    </a:cubicBezTo>
                    <a:cubicBezTo>
                      <a:pt x="26" y="0"/>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81" name="Freeform 268"/>
              <p:cNvSpPr>
                <a:spLocks noEditPoints="1"/>
              </p:cNvSpPr>
              <p:nvPr/>
            </p:nvSpPr>
            <p:spPr bwMode="auto">
              <a:xfrm>
                <a:off x="7875588" y="3524250"/>
                <a:ext cx="171450" cy="296863"/>
              </a:xfrm>
              <a:custGeom>
                <a:avLst/>
                <a:gdLst>
                  <a:gd name="T0" fmla="*/ 12 w 26"/>
                  <a:gd name="T1" fmla="*/ 26 h 45"/>
                  <a:gd name="T2" fmla="*/ 12 w 26"/>
                  <a:gd name="T3" fmla="*/ 44 h 45"/>
                  <a:gd name="T4" fmla="*/ 13 w 26"/>
                  <a:gd name="T5" fmla="*/ 45 h 45"/>
                  <a:gd name="T6" fmla="*/ 15 w 26"/>
                  <a:gd name="T7" fmla="*/ 44 h 45"/>
                  <a:gd name="T8" fmla="*/ 15 w 26"/>
                  <a:gd name="T9" fmla="*/ 26 h 45"/>
                  <a:gd name="T10" fmla="*/ 26 w 26"/>
                  <a:gd name="T11" fmla="*/ 13 h 45"/>
                  <a:gd name="T12" fmla="*/ 13 w 26"/>
                  <a:gd name="T13" fmla="*/ 0 h 45"/>
                  <a:gd name="T14" fmla="*/ 0 w 26"/>
                  <a:gd name="T15" fmla="*/ 13 h 45"/>
                  <a:gd name="T16" fmla="*/ 12 w 26"/>
                  <a:gd name="T17" fmla="*/ 26 h 45"/>
                  <a:gd name="T18" fmla="*/ 13 w 26"/>
                  <a:gd name="T19" fmla="*/ 4 h 45"/>
                  <a:gd name="T20" fmla="*/ 23 w 26"/>
                  <a:gd name="T21" fmla="*/ 13 h 45"/>
                  <a:gd name="T22" fmla="*/ 13 w 26"/>
                  <a:gd name="T23" fmla="*/ 23 h 45"/>
                  <a:gd name="T24" fmla="*/ 4 w 26"/>
                  <a:gd name="T25" fmla="*/ 13 h 45"/>
                  <a:gd name="T26" fmla="*/ 13 w 26"/>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5">
                    <a:moveTo>
                      <a:pt x="12" y="26"/>
                    </a:moveTo>
                    <a:cubicBezTo>
                      <a:pt x="12" y="44"/>
                      <a:pt x="12" y="44"/>
                      <a:pt x="12" y="44"/>
                    </a:cubicBezTo>
                    <a:cubicBezTo>
                      <a:pt x="12" y="45"/>
                      <a:pt x="12" y="45"/>
                      <a:pt x="13" y="45"/>
                    </a:cubicBezTo>
                    <a:cubicBezTo>
                      <a:pt x="14" y="45"/>
                      <a:pt x="15" y="45"/>
                      <a:pt x="15" y="44"/>
                    </a:cubicBezTo>
                    <a:cubicBezTo>
                      <a:pt x="15" y="26"/>
                      <a:pt x="15" y="26"/>
                      <a:pt x="15" y="26"/>
                    </a:cubicBezTo>
                    <a:cubicBezTo>
                      <a:pt x="21" y="25"/>
                      <a:pt x="26" y="20"/>
                      <a:pt x="26" y="13"/>
                    </a:cubicBezTo>
                    <a:cubicBezTo>
                      <a:pt x="26" y="6"/>
                      <a:pt x="20" y="0"/>
                      <a:pt x="13" y="0"/>
                    </a:cubicBezTo>
                    <a:cubicBezTo>
                      <a:pt x="6" y="0"/>
                      <a:pt x="0" y="6"/>
                      <a:pt x="0" y="13"/>
                    </a:cubicBezTo>
                    <a:cubicBezTo>
                      <a:pt x="0" y="20"/>
                      <a:pt x="5" y="25"/>
                      <a:pt x="12" y="26"/>
                    </a:cubicBezTo>
                    <a:close/>
                    <a:moveTo>
                      <a:pt x="13" y="4"/>
                    </a:moveTo>
                    <a:cubicBezTo>
                      <a:pt x="18" y="4"/>
                      <a:pt x="23" y="8"/>
                      <a:pt x="23" y="13"/>
                    </a:cubicBezTo>
                    <a:cubicBezTo>
                      <a:pt x="23" y="18"/>
                      <a:pt x="18" y="23"/>
                      <a:pt x="13" y="23"/>
                    </a:cubicBezTo>
                    <a:cubicBezTo>
                      <a:pt x="8" y="23"/>
                      <a:pt x="4" y="18"/>
                      <a:pt x="4" y="13"/>
                    </a:cubicBezTo>
                    <a:cubicBezTo>
                      <a:pt x="4" y="8"/>
                      <a:pt x="8"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74" name="Oval 373"/>
            <p:cNvSpPr/>
            <p:nvPr/>
          </p:nvSpPr>
          <p:spPr>
            <a:xfrm>
              <a:off x="1300824" y="47476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75" name="Oval 374"/>
            <p:cNvSpPr/>
            <p:nvPr/>
          </p:nvSpPr>
          <p:spPr>
            <a:xfrm>
              <a:off x="2117532" y="591215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76" name="Oval 375"/>
            <p:cNvSpPr/>
            <p:nvPr/>
          </p:nvSpPr>
          <p:spPr>
            <a:xfrm>
              <a:off x="1213194" y="5285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82" name="Group 381"/>
          <p:cNvGrpSpPr/>
          <p:nvPr/>
        </p:nvGrpSpPr>
        <p:grpSpPr>
          <a:xfrm rot="10800000">
            <a:off x="2523796" y="438773"/>
            <a:ext cx="2526505" cy="358115"/>
            <a:chOff x="2650067" y="6024726"/>
            <a:chExt cx="3368673" cy="477486"/>
          </a:xfrm>
          <a:solidFill>
            <a:schemeClr val="bg1">
              <a:lumMod val="95000"/>
            </a:schemeClr>
          </a:solidFill>
        </p:grpSpPr>
        <p:grpSp>
          <p:nvGrpSpPr>
            <p:cNvPr id="383" name="Group 382"/>
            <p:cNvGrpSpPr/>
            <p:nvPr/>
          </p:nvGrpSpPr>
          <p:grpSpPr>
            <a:xfrm rot="10800000">
              <a:off x="2650067" y="6024726"/>
              <a:ext cx="3368673" cy="477486"/>
              <a:chOff x="251178" y="2056682"/>
              <a:chExt cx="3368673" cy="477486"/>
            </a:xfrm>
            <a:grpFill/>
          </p:grpSpPr>
          <p:sp>
            <p:nvSpPr>
              <p:cNvPr id="385"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86"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84" name="Oval 383"/>
            <p:cNvSpPr/>
            <p:nvPr/>
          </p:nvSpPr>
          <p:spPr>
            <a:xfrm>
              <a:off x="5898822" y="608183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87" name="Group 386"/>
          <p:cNvGrpSpPr/>
          <p:nvPr/>
        </p:nvGrpSpPr>
        <p:grpSpPr>
          <a:xfrm rot="10800000">
            <a:off x="229404" y="458219"/>
            <a:ext cx="2277666" cy="358379"/>
            <a:chOff x="6041042" y="5998446"/>
            <a:chExt cx="3036888" cy="477838"/>
          </a:xfrm>
          <a:solidFill>
            <a:schemeClr val="bg1">
              <a:lumMod val="95000"/>
            </a:schemeClr>
          </a:solidFill>
        </p:grpSpPr>
        <p:sp>
          <p:nvSpPr>
            <p:cNvPr id="388" name="Freeform 261"/>
            <p:cNvSpPr>
              <a:spLocks noEditPoints="1"/>
            </p:cNvSpPr>
            <p:nvPr/>
          </p:nvSpPr>
          <p:spPr bwMode="auto">
            <a:xfrm>
              <a:off x="6041042" y="5998446"/>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89" name="Oval 388"/>
            <p:cNvSpPr/>
            <p:nvPr/>
          </p:nvSpPr>
          <p:spPr>
            <a:xfrm>
              <a:off x="8958698" y="604819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90" name="Group 389"/>
          <p:cNvGrpSpPr/>
          <p:nvPr/>
        </p:nvGrpSpPr>
        <p:grpSpPr>
          <a:xfrm rot="10800000">
            <a:off x="5059446" y="441993"/>
            <a:ext cx="1762506" cy="356616"/>
            <a:chOff x="287867" y="6022431"/>
            <a:chExt cx="2350008" cy="475488"/>
          </a:xfrm>
          <a:solidFill>
            <a:schemeClr val="bg1">
              <a:lumMod val="95000"/>
            </a:schemeClr>
          </a:solidFill>
        </p:grpSpPr>
        <p:sp>
          <p:nvSpPr>
            <p:cNvPr id="391" name="Freeform 390"/>
            <p:cNvSpPr>
              <a:spLocks noEditPoints="1"/>
            </p:cNvSpPr>
            <p:nvPr/>
          </p:nvSpPr>
          <p:spPr bwMode="auto">
            <a:xfrm flipH="1" flipV="1">
              <a:off x="287867" y="6022431"/>
              <a:ext cx="2350008" cy="475488"/>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92" name="Oval 391"/>
            <p:cNvSpPr/>
            <p:nvPr/>
          </p:nvSpPr>
          <p:spPr>
            <a:xfrm>
              <a:off x="343439" y="608018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pic>
        <p:nvPicPr>
          <p:cNvPr id="393" name="Picture 392" descr="A picture containing bird, outdoor, flock, standing&#10;&#10;Description generated with high confidence">
            <a:extLst>
              <a:ext uri="{FF2B5EF4-FFF2-40B4-BE49-F238E27FC236}">
                <a16:creationId xmlns:a16="http://schemas.microsoft.com/office/drawing/2014/main" id="{5A43818E-93DF-431D-9FE0-DA814F6548F5}"/>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6224642" y="2362493"/>
            <a:ext cx="2951471" cy="1967647"/>
          </a:xfrm>
          <a:prstGeom prst="rect">
            <a:avLst/>
          </a:prstGeom>
          <a:ln>
            <a:noFill/>
          </a:ln>
          <a:effectLst>
            <a:softEdge rad="112500"/>
          </a:effectLst>
        </p:spPr>
      </p:pic>
      <p:sp>
        <p:nvSpPr>
          <p:cNvPr id="394" name="Rectangle 393">
            <a:extLst>
              <a:ext uri="{FF2B5EF4-FFF2-40B4-BE49-F238E27FC236}">
                <a16:creationId xmlns:a16="http://schemas.microsoft.com/office/drawing/2014/main" id="{C501EFB3-B8A9-4478-BD0F-88BF5E34C170}"/>
              </a:ext>
            </a:extLst>
          </p:cNvPr>
          <p:cNvSpPr/>
          <p:nvPr/>
        </p:nvSpPr>
        <p:spPr>
          <a:xfrm>
            <a:off x="117522" y="4510715"/>
            <a:ext cx="8901366" cy="101566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Expert Perspectives on Treating and Managing Patients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High Risk for Fracture</a:t>
            </a:r>
            <a:endParaRPr kumimoji="0" lang="en-CA" sz="3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869580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6E4871-68C7-41C3-AACE-68A6390C5B8C}"/>
              </a:ext>
            </a:extLst>
          </p:cNvPr>
          <p:cNvSpPr/>
          <p:nvPr/>
        </p:nvSpPr>
        <p:spPr>
          <a:xfrm>
            <a:off x="-17931" y="140789"/>
            <a:ext cx="9161929" cy="1200329"/>
          </a:xfrm>
          <a:prstGeom prst="rect">
            <a:avLst/>
          </a:prstGeom>
          <a:solidFill>
            <a:srgbClr val="9FC5EB"/>
          </a:solidFill>
        </p:spPr>
        <p:txBody>
          <a:bodyPr wrap="square" anchor="ctr">
            <a:spAutoFit/>
          </a:bodyPr>
          <a:lstStyle/>
          <a:p>
            <a:pPr algn="ctr">
              <a:defRPr/>
            </a:pPr>
            <a:r>
              <a:rPr lang="en-CA" sz="3600" b="1" dirty="0">
                <a:solidFill>
                  <a:schemeClr val="tx1">
                    <a:lumMod val="95000"/>
                    <a:lumOff val="5000"/>
                  </a:schemeClr>
                </a:solidFill>
                <a:latin typeface="Arial Narrow" panose="020B0606020202030204" pitchFamily="34" charset="0"/>
                <a:cs typeface="Candara"/>
              </a:rPr>
              <a:t>Approximately how many hip fractures occur in Canada per year?</a:t>
            </a:r>
          </a:p>
        </p:txBody>
      </p:sp>
      <p:sp>
        <p:nvSpPr>
          <p:cNvPr id="14" name="Rectangle 13">
            <a:extLst>
              <a:ext uri="{FF2B5EF4-FFF2-40B4-BE49-F238E27FC236}">
                <a16:creationId xmlns:a16="http://schemas.microsoft.com/office/drawing/2014/main" id="{086565FD-B0BF-4725-884F-329731F99DD2}"/>
              </a:ext>
            </a:extLst>
          </p:cNvPr>
          <p:cNvSpPr/>
          <p:nvPr/>
        </p:nvSpPr>
        <p:spPr>
          <a:xfrm>
            <a:off x="-8967" y="6427697"/>
            <a:ext cx="9152965" cy="431907"/>
          </a:xfrm>
          <a:prstGeom prst="rect">
            <a:avLst/>
          </a:prstGeom>
          <a:solidFill>
            <a:srgbClr val="9FC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C7DC877D-F3AD-4A8F-AFED-8C530B26D777}"/>
              </a:ext>
            </a:extLst>
          </p:cNvPr>
          <p:cNvCxnSpPr>
            <a:cxnSpLocks/>
          </p:cNvCxnSpPr>
          <p:nvPr/>
        </p:nvCxnSpPr>
        <p:spPr>
          <a:xfrm>
            <a:off x="-8967" y="6859605"/>
            <a:ext cx="9161929" cy="0"/>
          </a:xfrm>
          <a:prstGeom prst="line">
            <a:avLst/>
          </a:prstGeom>
          <a:ln w="38100">
            <a:solidFill>
              <a:srgbClr val="B1A1E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003654F8-6944-48E5-9F0A-ABB7BF561911}"/>
              </a:ext>
            </a:extLst>
          </p:cNvPr>
          <p:cNvSpPr txBox="1">
            <a:spLocks/>
          </p:cNvSpPr>
          <p:nvPr/>
        </p:nvSpPr>
        <p:spPr>
          <a:xfrm>
            <a:off x="299041" y="2244746"/>
            <a:ext cx="6670720" cy="31385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CA" sz="3200" b="1" dirty="0">
                <a:solidFill>
                  <a:srgbClr val="1C5288"/>
                </a:solidFill>
                <a:latin typeface="Arial Narrow" panose="020B0606020202030204" pitchFamily="34" charset="0"/>
                <a:cs typeface="Aharoni" panose="02010803020104030203" pitchFamily="2" charset="-79"/>
              </a:rPr>
              <a:t>Select from one of the available options</a:t>
            </a:r>
            <a:endParaRPr lang="en-CA" sz="1800" b="1" dirty="0">
              <a:solidFill>
                <a:srgbClr val="1C5288"/>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3200" b="1" dirty="0">
                <a:solidFill>
                  <a:schemeClr val="tx1">
                    <a:lumMod val="75000"/>
                    <a:lumOff val="25000"/>
                  </a:schemeClr>
                </a:solidFill>
                <a:latin typeface="Arial Narrow" panose="020B0606020202030204" pitchFamily="34" charset="0"/>
                <a:ea typeface="Lato" panose="020F0502020204030203" pitchFamily="34" charset="0"/>
                <a:cs typeface="Lato" panose="020F0502020204030203" pitchFamily="34" charset="0"/>
              </a:rPr>
              <a:t>15,000</a:t>
            </a:r>
          </a:p>
          <a:p>
            <a:pPr marL="914400" lvl="1" indent="-457200" algn="l" defTabSz="914377">
              <a:lnSpc>
                <a:spcPct val="100000"/>
              </a:lnSpc>
              <a:spcBef>
                <a:spcPts val="600"/>
              </a:spcBef>
              <a:buFont typeface="+mj-lt"/>
              <a:buAutoNum type="arabicPeriod"/>
            </a:pPr>
            <a:r>
              <a:rPr lang="en-CA" sz="3200" b="1" dirty="0">
                <a:solidFill>
                  <a:schemeClr val="tx1">
                    <a:lumMod val="75000"/>
                    <a:lumOff val="25000"/>
                  </a:schemeClr>
                </a:solidFill>
                <a:latin typeface="Arial Narrow" panose="020B0606020202030204" pitchFamily="34" charset="0"/>
                <a:ea typeface="Lato" panose="020F0502020204030203" pitchFamily="34" charset="0"/>
                <a:cs typeface="Lato" panose="020F0502020204030203" pitchFamily="34" charset="0"/>
              </a:rPr>
              <a:t>22,000</a:t>
            </a:r>
          </a:p>
          <a:p>
            <a:pPr marL="914400" lvl="1" indent="-457200" algn="l" defTabSz="914377">
              <a:lnSpc>
                <a:spcPct val="100000"/>
              </a:lnSpc>
              <a:spcBef>
                <a:spcPts val="600"/>
              </a:spcBef>
              <a:buFont typeface="+mj-lt"/>
              <a:buAutoNum type="arabicPeriod"/>
            </a:pPr>
            <a:r>
              <a:rPr lang="en-CA" sz="3200" b="1" dirty="0">
                <a:solidFill>
                  <a:schemeClr val="tx1">
                    <a:lumMod val="75000"/>
                    <a:lumOff val="25000"/>
                  </a:schemeClr>
                </a:solidFill>
                <a:latin typeface="Arial Narrow" panose="020B0606020202030204" pitchFamily="34" charset="0"/>
                <a:ea typeface="Lato" panose="020F0502020204030203" pitchFamily="34" charset="0"/>
                <a:cs typeface="Lato" panose="020F0502020204030203" pitchFamily="34" charset="0"/>
              </a:rPr>
              <a:t>30,000</a:t>
            </a:r>
          </a:p>
          <a:p>
            <a:pPr marL="914400" lvl="1" indent="-457200" algn="l" defTabSz="914377">
              <a:lnSpc>
                <a:spcPct val="100000"/>
              </a:lnSpc>
              <a:spcBef>
                <a:spcPts val="600"/>
              </a:spcBef>
              <a:buFont typeface="+mj-lt"/>
              <a:buAutoNum type="arabicPeriod"/>
            </a:pPr>
            <a:r>
              <a:rPr lang="en-CA" sz="3200" b="1" dirty="0">
                <a:solidFill>
                  <a:schemeClr val="tx1">
                    <a:lumMod val="75000"/>
                    <a:lumOff val="25000"/>
                  </a:schemeClr>
                </a:solidFill>
                <a:latin typeface="Arial Narrow" panose="020B0606020202030204" pitchFamily="34" charset="0"/>
                <a:ea typeface="Lato" panose="020F0502020204030203" pitchFamily="34" charset="0"/>
                <a:cs typeface="Lato" panose="020F0502020204030203" pitchFamily="34" charset="0"/>
              </a:rPr>
              <a:t>37,000</a:t>
            </a:r>
          </a:p>
          <a:p>
            <a:pPr lvl="1" algn="l" defTabSz="914377"/>
            <a:endParaRPr lang="en-CA" sz="1800" dirty="0">
              <a:latin typeface="Arial Narrow" panose="020B0606020202030204" pitchFamily="34" charset="0"/>
              <a:cs typeface="Candara"/>
            </a:endParaRPr>
          </a:p>
          <a:p>
            <a:pPr algn="l">
              <a:buClr>
                <a:schemeClr val="accent2"/>
              </a:buClr>
            </a:pPr>
            <a:endParaRPr lang="en-CA" sz="1800" dirty="0">
              <a:latin typeface="Arial Narrow" panose="020B0606020202030204" pitchFamily="34" charset="0"/>
              <a:cs typeface="Candara"/>
            </a:endParaRPr>
          </a:p>
        </p:txBody>
      </p:sp>
      <p:pic>
        <p:nvPicPr>
          <p:cNvPr id="3" name="Picture 2" descr="A sign on the side of a building&#10;&#10;Description generated with high confidence">
            <a:extLst>
              <a:ext uri="{FF2B5EF4-FFF2-40B4-BE49-F238E27FC236}">
                <a16:creationId xmlns:a16="http://schemas.microsoft.com/office/drawing/2014/main" id="{F3CF1B42-F42C-45B4-AF9B-5C7C57A9F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24" y="1654631"/>
            <a:ext cx="2310296" cy="5203369"/>
          </a:xfrm>
          <a:prstGeom prst="rect">
            <a:avLst/>
          </a:prstGeom>
        </p:spPr>
      </p:pic>
    </p:spTree>
    <p:extLst>
      <p:ext uri="{BB962C8B-B14F-4D97-AF65-F5344CB8AC3E}">
        <p14:creationId xmlns:p14="http://schemas.microsoft.com/office/powerpoint/2010/main" val="241103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45">
                                            <p:txEl>
                                              <p:pRg st="3" end="3"/>
                                            </p:txEl>
                                          </p:spTgt>
                                        </p:tgtEl>
                                        <p:attrNameLst>
                                          <p:attrName>style.color</p:attrName>
                                        </p:attrNameLst>
                                      </p:cBhvr>
                                      <p:to>
                                        <a:srgbClr val="1C528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Physician Paper. ASBMR 2016. Call to Action to Address the Crisis in the Treatment of Osteoporosis. </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247086"/>
            <a:ext cx="8365331" cy="553998"/>
          </a:xfrm>
        </p:spPr>
        <p:txBody>
          <a:bodyPr/>
          <a:lstStyle/>
          <a:p>
            <a:pPr algn="ctr"/>
            <a:r>
              <a:rPr lang="en-CA" sz="4000" dirty="0">
                <a:solidFill>
                  <a:srgbClr val="725F73"/>
                </a:solidFill>
                <a:latin typeface="Arial Narrow" panose="020B0606020202030204" pitchFamily="34" charset="0"/>
              </a:rPr>
              <a:t>A Global Call to Action </a:t>
            </a:r>
            <a:endParaRPr lang="en-US" sz="1800" dirty="0">
              <a:solidFill>
                <a:srgbClr val="725F73"/>
              </a:solidFill>
              <a:latin typeface="Arial Narrow" panose="020B0606020202030204" pitchFamily="34" charset="0"/>
            </a:endParaRPr>
          </a:p>
        </p:txBody>
      </p:sp>
      <p:sp>
        <p:nvSpPr>
          <p:cNvPr id="42" name="Content Placeholder 4">
            <a:extLst>
              <a:ext uri="{FF2B5EF4-FFF2-40B4-BE49-F238E27FC236}">
                <a16:creationId xmlns:a16="http://schemas.microsoft.com/office/drawing/2014/main" id="{D191193D-9E60-4DBF-AA9A-4DE709419290}"/>
              </a:ext>
            </a:extLst>
          </p:cNvPr>
          <p:cNvSpPr txBox="1">
            <a:spLocks/>
          </p:cNvSpPr>
          <p:nvPr/>
        </p:nvSpPr>
        <p:spPr>
          <a:xfrm>
            <a:off x="115616" y="1312362"/>
            <a:ext cx="8944303" cy="4809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342900" algn="l" defTabSz="685800" rtl="0" eaLnBrk="1" fontAlgn="auto" latinLnBrk="0" hangingPunct="1">
              <a:lnSpc>
                <a:spcPct val="100000"/>
              </a:lnSpc>
              <a:spcBef>
                <a:spcPts val="0"/>
              </a:spcBef>
              <a:spcAft>
                <a:spcPts val="0"/>
              </a:spcAft>
              <a:buClr>
                <a:srgbClr val="725F73"/>
              </a:buClr>
              <a:buSzTx/>
              <a:buFont typeface="Wingdings" panose="05000000000000000000" pitchFamily="2" charset="2"/>
              <a:buChar char="§"/>
              <a:tabLst/>
              <a:defRPr/>
            </a:pPr>
            <a:r>
              <a:rPr kumimoji="0" lang="en-CA" sz="2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The American Society for Bone and Research (ASBMR) issued in 2016 an international call to action to address the “Crisis in the Treatment of Osteoporosis”</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The 30 year decline in hip fractures has plateaued and is met with aging population </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Post hip fracture mortality rates are up to 24%</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Less than half of those who broke a bone were referred for a bone density test or prescribed medication to threat their osteoporosis</a:t>
            </a:r>
          </a:p>
          <a:p>
            <a:pPr marL="514350" marR="0" lvl="0" indent="-342900" algn="l" defTabSz="685800" rtl="0" eaLnBrk="1" fontAlgn="auto" latinLnBrk="0" hangingPunct="1">
              <a:lnSpc>
                <a:spcPct val="100000"/>
              </a:lnSpc>
              <a:spcBef>
                <a:spcPts val="0"/>
              </a:spcBef>
              <a:spcAft>
                <a:spcPts val="0"/>
              </a:spcAft>
              <a:buClr>
                <a:srgbClr val="766377"/>
              </a:buClr>
              <a:buSzTx/>
              <a:buFont typeface="Wingdings" panose="05000000000000000000" pitchFamily="2" charset="2"/>
              <a:buChar char="§"/>
              <a:tabLst/>
              <a:defRPr/>
            </a:pPr>
            <a:r>
              <a:rPr kumimoji="0" lang="en-CA" sz="28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The cause of this crisis: </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Declining rate of testing, diagnosis and treatment of high risk patients</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Leading to increased fractures, disability and loss of independence</a:t>
            </a:r>
          </a:p>
        </p:txBody>
      </p:sp>
    </p:spTree>
    <p:extLst>
      <p:ext uri="{BB962C8B-B14F-4D97-AF65-F5344CB8AC3E}">
        <p14:creationId xmlns:p14="http://schemas.microsoft.com/office/powerpoint/2010/main" val="77459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Physician Paper. ASBMR 2016. Call to Action to Address the Crisis in the Treatment of Osteoporosis. </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247086"/>
            <a:ext cx="8365331" cy="553998"/>
          </a:xfrm>
        </p:spPr>
        <p:txBody>
          <a:bodyPr/>
          <a:lstStyle/>
          <a:p>
            <a:pPr algn="ctr"/>
            <a:r>
              <a:rPr lang="en-CA" sz="4000" dirty="0">
                <a:solidFill>
                  <a:srgbClr val="725F73"/>
                </a:solidFill>
                <a:latin typeface="Arial Narrow" panose="020B0606020202030204" pitchFamily="34" charset="0"/>
              </a:rPr>
              <a:t>A Global Call to Action </a:t>
            </a:r>
            <a:endParaRPr lang="en-US" sz="1800" dirty="0">
              <a:solidFill>
                <a:srgbClr val="725F73"/>
              </a:solidFill>
              <a:latin typeface="Arial Narrow" panose="020B0606020202030204" pitchFamily="34" charset="0"/>
            </a:endParaRPr>
          </a:p>
        </p:txBody>
      </p:sp>
      <p:sp>
        <p:nvSpPr>
          <p:cNvPr id="6" name="Content Placeholder 4">
            <a:extLst>
              <a:ext uri="{FF2B5EF4-FFF2-40B4-BE49-F238E27FC236}">
                <a16:creationId xmlns:a16="http://schemas.microsoft.com/office/drawing/2014/main" id="{05750439-60A9-4DA9-B12D-FC0581250F78}"/>
              </a:ext>
            </a:extLst>
          </p:cNvPr>
          <p:cNvSpPr txBox="1">
            <a:spLocks/>
          </p:cNvSpPr>
          <p:nvPr/>
        </p:nvSpPr>
        <p:spPr>
          <a:xfrm>
            <a:off x="304801" y="1237615"/>
            <a:ext cx="8333846" cy="3626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342900" algn="l" defTabSz="685800" rtl="0" eaLnBrk="1" fontAlgn="auto" latinLnBrk="0" hangingPunct="1">
              <a:lnSpc>
                <a:spcPct val="100000"/>
              </a:lnSpc>
              <a:spcBef>
                <a:spcPts val="0"/>
              </a:spcBef>
              <a:spcAft>
                <a:spcPts val="0"/>
              </a:spcAft>
              <a:buClr>
                <a:srgbClr val="725F73"/>
              </a:buClr>
              <a:buSzTx/>
              <a:buFont typeface="Wingdings" panose="05000000000000000000" pitchFamily="2" charset="2"/>
              <a:buChar char="§"/>
              <a:tabLst/>
              <a:defRPr/>
            </a:pPr>
            <a:r>
              <a:rPr kumimoji="0" lang="en-CA" sz="32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To address the crisis the organizations have identified the following calls to action: </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Providing health education for HCPs focused on diagnosing and treating patients at high risk for fracture </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Engaging </a:t>
            </a: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health organizations </a:t>
            </a:r>
            <a:r>
              <a:rPr kumimoji="0" lang="en-CA" sz="2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to increase support for high risk patients</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Educating </a:t>
            </a: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insurers</a:t>
            </a:r>
            <a:r>
              <a:rPr kumimoji="0" lang="en-CA" sz="2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effective services to improve diagnosis and treatment of high risk patients</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Identifying strategies for </a:t>
            </a: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health systems </a:t>
            </a:r>
            <a:r>
              <a:rPr kumimoji="0" lang="en-CA" sz="2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to adapt and use quality measures to screen and treat high risk individuals </a:t>
            </a:r>
          </a:p>
        </p:txBody>
      </p:sp>
    </p:spTree>
    <p:extLst>
      <p:ext uri="{BB962C8B-B14F-4D97-AF65-F5344CB8AC3E}">
        <p14:creationId xmlns:p14="http://schemas.microsoft.com/office/powerpoint/2010/main" val="130389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Harvey, N.C et al. Mind the (treatment) gap: a global perspective on current and future strategies for prevention of fragility fractures. </a:t>
            </a:r>
            <a:r>
              <a:rPr kumimoji="0" lang="en-CA"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 DOE 10.1007/s00198-016-3894-7. Published online: 07 February 2017.</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247086"/>
            <a:ext cx="8365331" cy="553998"/>
          </a:xfrm>
        </p:spPr>
        <p:txBody>
          <a:bodyPr/>
          <a:lstStyle/>
          <a:p>
            <a:pPr algn="ctr"/>
            <a:r>
              <a:rPr lang="en-CA" sz="4000" dirty="0">
                <a:solidFill>
                  <a:srgbClr val="725F73"/>
                </a:solidFill>
                <a:latin typeface="Arial Narrow" panose="020B0606020202030204" pitchFamily="34" charset="0"/>
              </a:rPr>
              <a:t>Global Perspective: </a:t>
            </a:r>
            <a:r>
              <a:rPr lang="en-CA" sz="4000" dirty="0">
                <a:latin typeface="Arial Narrow" panose="020B0606020202030204" pitchFamily="34" charset="0"/>
              </a:rPr>
              <a:t>Treatment Gap </a:t>
            </a:r>
            <a:endParaRPr lang="en-US" sz="1800" dirty="0">
              <a:latin typeface="Arial Narrow" panose="020B0606020202030204" pitchFamily="34" charset="0"/>
            </a:endParaRPr>
          </a:p>
        </p:txBody>
      </p:sp>
      <p:cxnSp>
        <p:nvCxnSpPr>
          <p:cNvPr id="7" name="Straight Connector 6">
            <a:extLst>
              <a:ext uri="{FF2B5EF4-FFF2-40B4-BE49-F238E27FC236}">
                <a16:creationId xmlns:a16="http://schemas.microsoft.com/office/drawing/2014/main" id="{94F9D8BE-BB99-400D-A0A3-8A9E57CFE52F}"/>
              </a:ext>
            </a:extLst>
          </p:cNvPr>
          <p:cNvCxnSpPr/>
          <p:nvPr/>
        </p:nvCxnSpPr>
        <p:spPr>
          <a:xfrm>
            <a:off x="740001" y="4466081"/>
            <a:ext cx="76616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Freeform 38">
            <a:extLst>
              <a:ext uri="{FF2B5EF4-FFF2-40B4-BE49-F238E27FC236}">
                <a16:creationId xmlns:a16="http://schemas.microsoft.com/office/drawing/2014/main" id="{BF09E357-49FC-4598-9E1E-225402DDC486}"/>
              </a:ext>
            </a:extLst>
          </p:cNvPr>
          <p:cNvSpPr>
            <a:spLocks/>
          </p:cNvSpPr>
          <p:nvPr/>
        </p:nvSpPr>
        <p:spPr bwMode="auto">
          <a:xfrm>
            <a:off x="1411687" y="2553493"/>
            <a:ext cx="1483411" cy="1097244"/>
          </a:xfrm>
          <a:custGeom>
            <a:avLst/>
            <a:gdLst>
              <a:gd name="T0" fmla="*/ 1537 w 4141"/>
              <a:gd name="T1" fmla="*/ 0 h 3063"/>
              <a:gd name="T2" fmla="*/ 1552 w 4141"/>
              <a:gd name="T3" fmla="*/ 351 h 3063"/>
              <a:gd name="T4" fmla="*/ 1647 w 4141"/>
              <a:gd name="T5" fmla="*/ 481 h 3063"/>
              <a:gd name="T6" fmla="*/ 1803 w 4141"/>
              <a:gd name="T7" fmla="*/ 536 h 3063"/>
              <a:gd name="T8" fmla="*/ 2429 w 4141"/>
              <a:gd name="T9" fmla="*/ 521 h 3063"/>
              <a:gd name="T10" fmla="*/ 2559 w 4141"/>
              <a:gd name="T11" fmla="*/ 426 h 3063"/>
              <a:gd name="T12" fmla="*/ 2609 w 4141"/>
              <a:gd name="T13" fmla="*/ 266 h 3063"/>
              <a:gd name="T14" fmla="*/ 3410 w 4141"/>
              <a:gd name="T15" fmla="*/ 0 h 3063"/>
              <a:gd name="T16" fmla="*/ 3525 w 4141"/>
              <a:gd name="T17" fmla="*/ 35 h 3063"/>
              <a:gd name="T18" fmla="*/ 3595 w 4141"/>
              <a:gd name="T19" fmla="*/ 135 h 3063"/>
              <a:gd name="T20" fmla="*/ 3605 w 4141"/>
              <a:gd name="T21" fmla="*/ 996 h 3063"/>
              <a:gd name="T22" fmla="*/ 3956 w 4141"/>
              <a:gd name="T23" fmla="*/ 1011 h 3063"/>
              <a:gd name="T24" fmla="*/ 4091 w 4141"/>
              <a:gd name="T25" fmla="*/ 1106 h 3063"/>
              <a:gd name="T26" fmla="*/ 4141 w 4141"/>
              <a:gd name="T27" fmla="*/ 1261 h 3063"/>
              <a:gd name="T28" fmla="*/ 4126 w 4141"/>
              <a:gd name="T29" fmla="*/ 1887 h 3063"/>
              <a:gd name="T30" fmla="*/ 4031 w 4141"/>
              <a:gd name="T31" fmla="*/ 2017 h 3063"/>
              <a:gd name="T32" fmla="*/ 3871 w 4141"/>
              <a:gd name="T33" fmla="*/ 2067 h 3063"/>
              <a:gd name="T34" fmla="*/ 3605 w 4141"/>
              <a:gd name="T35" fmla="*/ 2867 h 3063"/>
              <a:gd name="T36" fmla="*/ 3570 w 4141"/>
              <a:gd name="T37" fmla="*/ 2983 h 3063"/>
              <a:gd name="T38" fmla="*/ 3470 w 4141"/>
              <a:gd name="T39" fmla="*/ 3053 h 3063"/>
              <a:gd name="T40" fmla="*/ 2609 w 4141"/>
              <a:gd name="T41" fmla="*/ 3063 h 3063"/>
              <a:gd name="T42" fmla="*/ 2594 w 4141"/>
              <a:gd name="T43" fmla="*/ 2712 h 3063"/>
              <a:gd name="T44" fmla="*/ 2499 w 4141"/>
              <a:gd name="T45" fmla="*/ 2582 h 3063"/>
              <a:gd name="T46" fmla="*/ 2343 w 4141"/>
              <a:gd name="T47" fmla="*/ 2527 h 3063"/>
              <a:gd name="T48" fmla="*/ 1717 w 4141"/>
              <a:gd name="T49" fmla="*/ 2542 h 3063"/>
              <a:gd name="T50" fmla="*/ 1587 w 4141"/>
              <a:gd name="T51" fmla="*/ 2637 h 3063"/>
              <a:gd name="T52" fmla="*/ 1537 w 4141"/>
              <a:gd name="T53" fmla="*/ 2797 h 3063"/>
              <a:gd name="T54" fmla="*/ 736 w 4141"/>
              <a:gd name="T55" fmla="*/ 3063 h 3063"/>
              <a:gd name="T56" fmla="*/ 621 w 4141"/>
              <a:gd name="T57" fmla="*/ 3028 h 3063"/>
              <a:gd name="T58" fmla="*/ 551 w 4141"/>
              <a:gd name="T59" fmla="*/ 2928 h 3063"/>
              <a:gd name="T60" fmla="*/ 541 w 4141"/>
              <a:gd name="T61" fmla="*/ 2067 h 3063"/>
              <a:gd name="T62" fmla="*/ 185 w 4141"/>
              <a:gd name="T63" fmla="*/ 2052 h 3063"/>
              <a:gd name="T64" fmla="*/ 50 w 4141"/>
              <a:gd name="T65" fmla="*/ 1957 h 3063"/>
              <a:gd name="T66" fmla="*/ 0 w 4141"/>
              <a:gd name="T67" fmla="*/ 1802 h 3063"/>
              <a:gd name="T68" fmla="*/ 15 w 4141"/>
              <a:gd name="T69" fmla="*/ 1176 h 3063"/>
              <a:gd name="T70" fmla="*/ 110 w 4141"/>
              <a:gd name="T71" fmla="*/ 1046 h 3063"/>
              <a:gd name="T72" fmla="*/ 270 w 4141"/>
              <a:gd name="T73" fmla="*/ 996 h 3063"/>
              <a:gd name="T74" fmla="*/ 541 w 4141"/>
              <a:gd name="T75" fmla="*/ 196 h 3063"/>
              <a:gd name="T76" fmla="*/ 576 w 4141"/>
              <a:gd name="T77" fmla="*/ 80 h 3063"/>
              <a:gd name="T78" fmla="*/ 676 w 4141"/>
              <a:gd name="T79" fmla="*/ 10 h 3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41" h="3063">
                <a:moveTo>
                  <a:pt x="736" y="0"/>
                </a:moveTo>
                <a:lnTo>
                  <a:pt x="1537" y="0"/>
                </a:lnTo>
                <a:lnTo>
                  <a:pt x="1537" y="266"/>
                </a:lnTo>
                <a:lnTo>
                  <a:pt x="1552" y="351"/>
                </a:lnTo>
                <a:lnTo>
                  <a:pt x="1587" y="426"/>
                </a:lnTo>
                <a:lnTo>
                  <a:pt x="1647" y="481"/>
                </a:lnTo>
                <a:lnTo>
                  <a:pt x="1717" y="521"/>
                </a:lnTo>
                <a:lnTo>
                  <a:pt x="1803" y="536"/>
                </a:lnTo>
                <a:lnTo>
                  <a:pt x="2343" y="536"/>
                </a:lnTo>
                <a:lnTo>
                  <a:pt x="2429" y="521"/>
                </a:lnTo>
                <a:lnTo>
                  <a:pt x="2499" y="481"/>
                </a:lnTo>
                <a:lnTo>
                  <a:pt x="2559" y="426"/>
                </a:lnTo>
                <a:lnTo>
                  <a:pt x="2594" y="351"/>
                </a:lnTo>
                <a:lnTo>
                  <a:pt x="2609" y="266"/>
                </a:lnTo>
                <a:lnTo>
                  <a:pt x="2609" y="0"/>
                </a:lnTo>
                <a:lnTo>
                  <a:pt x="3410" y="0"/>
                </a:lnTo>
                <a:lnTo>
                  <a:pt x="3470" y="10"/>
                </a:lnTo>
                <a:lnTo>
                  <a:pt x="3525" y="35"/>
                </a:lnTo>
                <a:lnTo>
                  <a:pt x="3570" y="80"/>
                </a:lnTo>
                <a:lnTo>
                  <a:pt x="3595" y="135"/>
                </a:lnTo>
                <a:lnTo>
                  <a:pt x="3605" y="196"/>
                </a:lnTo>
                <a:lnTo>
                  <a:pt x="3605" y="996"/>
                </a:lnTo>
                <a:lnTo>
                  <a:pt x="3871" y="996"/>
                </a:lnTo>
                <a:lnTo>
                  <a:pt x="3956" y="1011"/>
                </a:lnTo>
                <a:lnTo>
                  <a:pt x="4031" y="1046"/>
                </a:lnTo>
                <a:lnTo>
                  <a:pt x="4091" y="1106"/>
                </a:lnTo>
                <a:lnTo>
                  <a:pt x="4126" y="1176"/>
                </a:lnTo>
                <a:lnTo>
                  <a:pt x="4141" y="1261"/>
                </a:lnTo>
                <a:lnTo>
                  <a:pt x="4141" y="1802"/>
                </a:lnTo>
                <a:lnTo>
                  <a:pt x="4126" y="1887"/>
                </a:lnTo>
                <a:lnTo>
                  <a:pt x="4091" y="1957"/>
                </a:lnTo>
                <a:lnTo>
                  <a:pt x="4031" y="2017"/>
                </a:lnTo>
                <a:lnTo>
                  <a:pt x="3956" y="2052"/>
                </a:lnTo>
                <a:lnTo>
                  <a:pt x="3871" y="2067"/>
                </a:lnTo>
                <a:lnTo>
                  <a:pt x="3605" y="2067"/>
                </a:lnTo>
                <a:lnTo>
                  <a:pt x="3605" y="2867"/>
                </a:lnTo>
                <a:lnTo>
                  <a:pt x="3595" y="2928"/>
                </a:lnTo>
                <a:lnTo>
                  <a:pt x="3570" y="2983"/>
                </a:lnTo>
                <a:lnTo>
                  <a:pt x="3525" y="3028"/>
                </a:lnTo>
                <a:lnTo>
                  <a:pt x="3470" y="3053"/>
                </a:lnTo>
                <a:lnTo>
                  <a:pt x="3410" y="3063"/>
                </a:lnTo>
                <a:lnTo>
                  <a:pt x="2609" y="3063"/>
                </a:lnTo>
                <a:lnTo>
                  <a:pt x="2609" y="2797"/>
                </a:lnTo>
                <a:lnTo>
                  <a:pt x="2594" y="2712"/>
                </a:lnTo>
                <a:lnTo>
                  <a:pt x="2559" y="2637"/>
                </a:lnTo>
                <a:lnTo>
                  <a:pt x="2499" y="2582"/>
                </a:lnTo>
                <a:lnTo>
                  <a:pt x="2429" y="2542"/>
                </a:lnTo>
                <a:lnTo>
                  <a:pt x="2343" y="2527"/>
                </a:lnTo>
                <a:lnTo>
                  <a:pt x="1803" y="2527"/>
                </a:lnTo>
                <a:lnTo>
                  <a:pt x="1717" y="2542"/>
                </a:lnTo>
                <a:lnTo>
                  <a:pt x="1647" y="2582"/>
                </a:lnTo>
                <a:lnTo>
                  <a:pt x="1587" y="2637"/>
                </a:lnTo>
                <a:lnTo>
                  <a:pt x="1552" y="2712"/>
                </a:lnTo>
                <a:lnTo>
                  <a:pt x="1537" y="2797"/>
                </a:lnTo>
                <a:lnTo>
                  <a:pt x="1537" y="3063"/>
                </a:lnTo>
                <a:lnTo>
                  <a:pt x="736" y="3063"/>
                </a:lnTo>
                <a:lnTo>
                  <a:pt x="676" y="3053"/>
                </a:lnTo>
                <a:lnTo>
                  <a:pt x="621" y="3028"/>
                </a:lnTo>
                <a:lnTo>
                  <a:pt x="576" y="2983"/>
                </a:lnTo>
                <a:lnTo>
                  <a:pt x="551" y="2928"/>
                </a:lnTo>
                <a:lnTo>
                  <a:pt x="541" y="2867"/>
                </a:lnTo>
                <a:lnTo>
                  <a:pt x="541" y="2067"/>
                </a:lnTo>
                <a:lnTo>
                  <a:pt x="270" y="2067"/>
                </a:lnTo>
                <a:lnTo>
                  <a:pt x="185" y="2052"/>
                </a:lnTo>
                <a:lnTo>
                  <a:pt x="110" y="2017"/>
                </a:lnTo>
                <a:lnTo>
                  <a:pt x="50" y="1957"/>
                </a:lnTo>
                <a:lnTo>
                  <a:pt x="15" y="1887"/>
                </a:lnTo>
                <a:lnTo>
                  <a:pt x="0" y="1802"/>
                </a:lnTo>
                <a:lnTo>
                  <a:pt x="0" y="1261"/>
                </a:lnTo>
                <a:lnTo>
                  <a:pt x="15" y="1176"/>
                </a:lnTo>
                <a:lnTo>
                  <a:pt x="50" y="1106"/>
                </a:lnTo>
                <a:lnTo>
                  <a:pt x="110" y="1046"/>
                </a:lnTo>
                <a:lnTo>
                  <a:pt x="185" y="1011"/>
                </a:lnTo>
                <a:lnTo>
                  <a:pt x="270" y="996"/>
                </a:lnTo>
                <a:lnTo>
                  <a:pt x="541" y="996"/>
                </a:lnTo>
                <a:lnTo>
                  <a:pt x="541" y="196"/>
                </a:lnTo>
                <a:lnTo>
                  <a:pt x="551" y="135"/>
                </a:lnTo>
                <a:lnTo>
                  <a:pt x="576" y="80"/>
                </a:lnTo>
                <a:lnTo>
                  <a:pt x="621" y="35"/>
                </a:lnTo>
                <a:lnTo>
                  <a:pt x="676" y="10"/>
                </a:lnTo>
                <a:lnTo>
                  <a:pt x="736" y="0"/>
                </a:lnTo>
                <a:close/>
              </a:path>
            </a:pathLst>
          </a:custGeom>
          <a:solidFill>
            <a:srgbClr val="725F73"/>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prstClr val="black"/>
              </a:solidFill>
              <a:effectLst/>
              <a:uLnTx/>
              <a:uFillTx/>
              <a:latin typeface="Roboto"/>
              <a:ea typeface="+mn-ea"/>
              <a:cs typeface="+mn-cs"/>
            </a:endParaRPr>
          </a:p>
        </p:txBody>
      </p:sp>
      <p:sp>
        <p:nvSpPr>
          <p:cNvPr id="9" name="Freeform 40">
            <a:extLst>
              <a:ext uri="{FF2B5EF4-FFF2-40B4-BE49-F238E27FC236}">
                <a16:creationId xmlns:a16="http://schemas.microsoft.com/office/drawing/2014/main" id="{6979CBAD-F7AC-4ECE-A88B-1E7CEC66815F}"/>
              </a:ext>
            </a:extLst>
          </p:cNvPr>
          <p:cNvSpPr>
            <a:spLocks/>
          </p:cNvSpPr>
          <p:nvPr/>
        </p:nvSpPr>
        <p:spPr bwMode="auto">
          <a:xfrm>
            <a:off x="3252993" y="2360051"/>
            <a:ext cx="1289969" cy="1484127"/>
          </a:xfrm>
          <a:custGeom>
            <a:avLst/>
            <a:gdLst>
              <a:gd name="T0" fmla="*/ 1803 w 3601"/>
              <a:gd name="T1" fmla="*/ 0 h 4143"/>
              <a:gd name="T2" fmla="*/ 1963 w 3601"/>
              <a:gd name="T3" fmla="*/ 55 h 4143"/>
              <a:gd name="T4" fmla="*/ 2058 w 3601"/>
              <a:gd name="T5" fmla="*/ 185 h 4143"/>
              <a:gd name="T6" fmla="*/ 2073 w 3601"/>
              <a:gd name="T7" fmla="*/ 540 h 4143"/>
              <a:gd name="T8" fmla="*/ 2930 w 3601"/>
              <a:gd name="T9" fmla="*/ 550 h 4143"/>
              <a:gd name="T10" fmla="*/ 3030 w 3601"/>
              <a:gd name="T11" fmla="*/ 620 h 4143"/>
              <a:gd name="T12" fmla="*/ 3070 w 3601"/>
              <a:gd name="T13" fmla="*/ 736 h 4143"/>
              <a:gd name="T14" fmla="*/ 3335 w 3601"/>
              <a:gd name="T15" fmla="*/ 1536 h 4143"/>
              <a:gd name="T16" fmla="*/ 3490 w 3601"/>
              <a:gd name="T17" fmla="*/ 1586 h 4143"/>
              <a:gd name="T18" fmla="*/ 3591 w 3601"/>
              <a:gd name="T19" fmla="*/ 1716 h 4143"/>
              <a:gd name="T20" fmla="*/ 3601 w 3601"/>
              <a:gd name="T21" fmla="*/ 2342 h 4143"/>
              <a:gd name="T22" fmla="*/ 3550 w 3601"/>
              <a:gd name="T23" fmla="*/ 2497 h 4143"/>
              <a:gd name="T24" fmla="*/ 3420 w 3601"/>
              <a:gd name="T25" fmla="*/ 2592 h 4143"/>
              <a:gd name="T26" fmla="*/ 3070 w 3601"/>
              <a:gd name="T27" fmla="*/ 2607 h 4143"/>
              <a:gd name="T28" fmla="*/ 3060 w 3601"/>
              <a:gd name="T29" fmla="*/ 3468 h 4143"/>
              <a:gd name="T30" fmla="*/ 2985 w 3601"/>
              <a:gd name="T31" fmla="*/ 3568 h 4143"/>
              <a:gd name="T32" fmla="*/ 2869 w 3601"/>
              <a:gd name="T33" fmla="*/ 3603 h 4143"/>
              <a:gd name="T34" fmla="*/ 2073 w 3601"/>
              <a:gd name="T35" fmla="*/ 3873 h 4143"/>
              <a:gd name="T36" fmla="*/ 2018 w 3601"/>
              <a:gd name="T37" fmla="*/ 4033 h 4143"/>
              <a:gd name="T38" fmla="*/ 1888 w 3601"/>
              <a:gd name="T39" fmla="*/ 4128 h 4143"/>
              <a:gd name="T40" fmla="*/ 1267 w 3601"/>
              <a:gd name="T41" fmla="*/ 4143 h 4143"/>
              <a:gd name="T42" fmla="*/ 1107 w 3601"/>
              <a:gd name="T43" fmla="*/ 4088 h 4143"/>
              <a:gd name="T44" fmla="*/ 1012 w 3601"/>
              <a:gd name="T45" fmla="*/ 3958 h 4143"/>
              <a:gd name="T46" fmla="*/ 997 w 3601"/>
              <a:gd name="T47" fmla="*/ 3603 h 4143"/>
              <a:gd name="T48" fmla="*/ 135 w 3601"/>
              <a:gd name="T49" fmla="*/ 3593 h 4143"/>
              <a:gd name="T50" fmla="*/ 40 w 3601"/>
              <a:gd name="T51" fmla="*/ 3523 h 4143"/>
              <a:gd name="T52" fmla="*/ 0 w 3601"/>
              <a:gd name="T53" fmla="*/ 3407 h 4143"/>
              <a:gd name="T54" fmla="*/ 266 w 3601"/>
              <a:gd name="T55" fmla="*/ 2607 h 4143"/>
              <a:gd name="T56" fmla="*/ 426 w 3601"/>
              <a:gd name="T57" fmla="*/ 2557 h 4143"/>
              <a:gd name="T58" fmla="*/ 521 w 3601"/>
              <a:gd name="T59" fmla="*/ 2427 h 4143"/>
              <a:gd name="T60" fmla="*/ 536 w 3601"/>
              <a:gd name="T61" fmla="*/ 1801 h 4143"/>
              <a:gd name="T62" fmla="*/ 481 w 3601"/>
              <a:gd name="T63" fmla="*/ 1646 h 4143"/>
              <a:gd name="T64" fmla="*/ 351 w 3601"/>
              <a:gd name="T65" fmla="*/ 1551 h 4143"/>
              <a:gd name="T66" fmla="*/ 0 w 3601"/>
              <a:gd name="T67" fmla="*/ 1536 h 4143"/>
              <a:gd name="T68" fmla="*/ 10 w 3601"/>
              <a:gd name="T69" fmla="*/ 675 h 4143"/>
              <a:gd name="T70" fmla="*/ 80 w 3601"/>
              <a:gd name="T71" fmla="*/ 575 h 4143"/>
              <a:gd name="T72" fmla="*/ 201 w 3601"/>
              <a:gd name="T73" fmla="*/ 540 h 4143"/>
              <a:gd name="T74" fmla="*/ 997 w 3601"/>
              <a:gd name="T75" fmla="*/ 270 h 4143"/>
              <a:gd name="T76" fmla="*/ 1052 w 3601"/>
              <a:gd name="T77" fmla="*/ 110 h 4143"/>
              <a:gd name="T78" fmla="*/ 1182 w 3601"/>
              <a:gd name="T79" fmla="*/ 15 h 4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1" h="4143">
                <a:moveTo>
                  <a:pt x="1267" y="0"/>
                </a:moveTo>
                <a:lnTo>
                  <a:pt x="1803" y="0"/>
                </a:lnTo>
                <a:lnTo>
                  <a:pt x="1888" y="15"/>
                </a:lnTo>
                <a:lnTo>
                  <a:pt x="1963" y="55"/>
                </a:lnTo>
                <a:lnTo>
                  <a:pt x="2018" y="110"/>
                </a:lnTo>
                <a:lnTo>
                  <a:pt x="2058" y="185"/>
                </a:lnTo>
                <a:lnTo>
                  <a:pt x="2073" y="270"/>
                </a:lnTo>
                <a:lnTo>
                  <a:pt x="2073" y="540"/>
                </a:lnTo>
                <a:lnTo>
                  <a:pt x="2869" y="540"/>
                </a:lnTo>
                <a:lnTo>
                  <a:pt x="2930" y="550"/>
                </a:lnTo>
                <a:lnTo>
                  <a:pt x="2985" y="575"/>
                </a:lnTo>
                <a:lnTo>
                  <a:pt x="3030" y="620"/>
                </a:lnTo>
                <a:lnTo>
                  <a:pt x="3060" y="675"/>
                </a:lnTo>
                <a:lnTo>
                  <a:pt x="3070" y="736"/>
                </a:lnTo>
                <a:lnTo>
                  <a:pt x="3070" y="1536"/>
                </a:lnTo>
                <a:lnTo>
                  <a:pt x="3335" y="1536"/>
                </a:lnTo>
                <a:lnTo>
                  <a:pt x="3420" y="1551"/>
                </a:lnTo>
                <a:lnTo>
                  <a:pt x="3490" y="1586"/>
                </a:lnTo>
                <a:lnTo>
                  <a:pt x="3550" y="1646"/>
                </a:lnTo>
                <a:lnTo>
                  <a:pt x="3591" y="1716"/>
                </a:lnTo>
                <a:lnTo>
                  <a:pt x="3601" y="1801"/>
                </a:lnTo>
                <a:lnTo>
                  <a:pt x="3601" y="2342"/>
                </a:lnTo>
                <a:lnTo>
                  <a:pt x="3591" y="2427"/>
                </a:lnTo>
                <a:lnTo>
                  <a:pt x="3550" y="2497"/>
                </a:lnTo>
                <a:lnTo>
                  <a:pt x="3490" y="2557"/>
                </a:lnTo>
                <a:lnTo>
                  <a:pt x="3420" y="2592"/>
                </a:lnTo>
                <a:lnTo>
                  <a:pt x="3335" y="2607"/>
                </a:lnTo>
                <a:lnTo>
                  <a:pt x="3070" y="2607"/>
                </a:lnTo>
                <a:lnTo>
                  <a:pt x="3070" y="3407"/>
                </a:lnTo>
                <a:lnTo>
                  <a:pt x="3060" y="3468"/>
                </a:lnTo>
                <a:lnTo>
                  <a:pt x="3030" y="3523"/>
                </a:lnTo>
                <a:lnTo>
                  <a:pt x="2985" y="3568"/>
                </a:lnTo>
                <a:lnTo>
                  <a:pt x="2930" y="3593"/>
                </a:lnTo>
                <a:lnTo>
                  <a:pt x="2869" y="3603"/>
                </a:lnTo>
                <a:lnTo>
                  <a:pt x="2073" y="3603"/>
                </a:lnTo>
                <a:lnTo>
                  <a:pt x="2073" y="3873"/>
                </a:lnTo>
                <a:lnTo>
                  <a:pt x="2058" y="3958"/>
                </a:lnTo>
                <a:lnTo>
                  <a:pt x="2018" y="4033"/>
                </a:lnTo>
                <a:lnTo>
                  <a:pt x="1963" y="4088"/>
                </a:lnTo>
                <a:lnTo>
                  <a:pt x="1888" y="4128"/>
                </a:lnTo>
                <a:lnTo>
                  <a:pt x="1803" y="4143"/>
                </a:lnTo>
                <a:lnTo>
                  <a:pt x="1267" y="4143"/>
                </a:lnTo>
                <a:lnTo>
                  <a:pt x="1182" y="4128"/>
                </a:lnTo>
                <a:lnTo>
                  <a:pt x="1107" y="4088"/>
                </a:lnTo>
                <a:lnTo>
                  <a:pt x="1052" y="4033"/>
                </a:lnTo>
                <a:lnTo>
                  <a:pt x="1012" y="3958"/>
                </a:lnTo>
                <a:lnTo>
                  <a:pt x="997" y="3873"/>
                </a:lnTo>
                <a:lnTo>
                  <a:pt x="997" y="3603"/>
                </a:lnTo>
                <a:lnTo>
                  <a:pt x="201" y="3603"/>
                </a:lnTo>
                <a:lnTo>
                  <a:pt x="135" y="3593"/>
                </a:lnTo>
                <a:lnTo>
                  <a:pt x="80" y="3568"/>
                </a:lnTo>
                <a:lnTo>
                  <a:pt x="40" y="3523"/>
                </a:lnTo>
                <a:lnTo>
                  <a:pt x="10" y="3468"/>
                </a:lnTo>
                <a:lnTo>
                  <a:pt x="0" y="3407"/>
                </a:lnTo>
                <a:lnTo>
                  <a:pt x="0" y="2607"/>
                </a:lnTo>
                <a:lnTo>
                  <a:pt x="266" y="2607"/>
                </a:lnTo>
                <a:lnTo>
                  <a:pt x="351" y="2592"/>
                </a:lnTo>
                <a:lnTo>
                  <a:pt x="426" y="2557"/>
                </a:lnTo>
                <a:lnTo>
                  <a:pt x="481" y="2497"/>
                </a:lnTo>
                <a:lnTo>
                  <a:pt x="521" y="2427"/>
                </a:lnTo>
                <a:lnTo>
                  <a:pt x="536" y="2342"/>
                </a:lnTo>
                <a:lnTo>
                  <a:pt x="536" y="1801"/>
                </a:lnTo>
                <a:lnTo>
                  <a:pt x="521" y="1716"/>
                </a:lnTo>
                <a:lnTo>
                  <a:pt x="481" y="1646"/>
                </a:lnTo>
                <a:lnTo>
                  <a:pt x="426" y="1586"/>
                </a:lnTo>
                <a:lnTo>
                  <a:pt x="351" y="1551"/>
                </a:lnTo>
                <a:lnTo>
                  <a:pt x="266" y="1536"/>
                </a:lnTo>
                <a:lnTo>
                  <a:pt x="0" y="1536"/>
                </a:lnTo>
                <a:lnTo>
                  <a:pt x="0" y="736"/>
                </a:lnTo>
                <a:lnTo>
                  <a:pt x="10" y="675"/>
                </a:lnTo>
                <a:lnTo>
                  <a:pt x="40" y="620"/>
                </a:lnTo>
                <a:lnTo>
                  <a:pt x="80" y="575"/>
                </a:lnTo>
                <a:lnTo>
                  <a:pt x="135" y="550"/>
                </a:lnTo>
                <a:lnTo>
                  <a:pt x="201" y="540"/>
                </a:lnTo>
                <a:lnTo>
                  <a:pt x="997" y="540"/>
                </a:lnTo>
                <a:lnTo>
                  <a:pt x="997" y="270"/>
                </a:lnTo>
                <a:lnTo>
                  <a:pt x="1012" y="185"/>
                </a:lnTo>
                <a:lnTo>
                  <a:pt x="1052" y="110"/>
                </a:lnTo>
                <a:lnTo>
                  <a:pt x="1107" y="55"/>
                </a:lnTo>
                <a:lnTo>
                  <a:pt x="1182" y="15"/>
                </a:lnTo>
                <a:lnTo>
                  <a:pt x="1267" y="0"/>
                </a:lnTo>
                <a:close/>
              </a:path>
            </a:pathLst>
          </a:custGeom>
          <a:solidFill>
            <a:srgbClr val="947F9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prstClr val="black"/>
              </a:solidFill>
              <a:effectLst/>
              <a:uLnTx/>
              <a:uFillTx/>
              <a:latin typeface="Roboto"/>
              <a:ea typeface="+mn-ea"/>
              <a:cs typeface="+mn-cs"/>
            </a:endParaRPr>
          </a:p>
        </p:txBody>
      </p:sp>
      <p:sp>
        <p:nvSpPr>
          <p:cNvPr id="10" name="Freeform 39">
            <a:extLst>
              <a:ext uri="{FF2B5EF4-FFF2-40B4-BE49-F238E27FC236}">
                <a16:creationId xmlns:a16="http://schemas.microsoft.com/office/drawing/2014/main" id="{4FB40774-D26C-4238-BF55-0F45D03E1AD6}"/>
              </a:ext>
            </a:extLst>
          </p:cNvPr>
          <p:cNvSpPr>
            <a:spLocks/>
          </p:cNvSpPr>
          <p:nvPr/>
        </p:nvSpPr>
        <p:spPr bwMode="auto">
          <a:xfrm>
            <a:off x="4899325" y="2553493"/>
            <a:ext cx="1289611" cy="1097244"/>
          </a:xfrm>
          <a:custGeom>
            <a:avLst/>
            <a:gdLst>
              <a:gd name="T0" fmla="*/ 996 w 3600"/>
              <a:gd name="T1" fmla="*/ 0 h 3063"/>
              <a:gd name="T2" fmla="*/ 1006 w 3600"/>
              <a:gd name="T3" fmla="*/ 351 h 3063"/>
              <a:gd name="T4" fmla="*/ 1107 w 3600"/>
              <a:gd name="T5" fmla="*/ 481 h 3063"/>
              <a:gd name="T6" fmla="*/ 1262 w 3600"/>
              <a:gd name="T7" fmla="*/ 536 h 3063"/>
              <a:gd name="T8" fmla="*/ 1883 w 3600"/>
              <a:gd name="T9" fmla="*/ 521 h 3063"/>
              <a:gd name="T10" fmla="*/ 2018 w 3600"/>
              <a:gd name="T11" fmla="*/ 426 h 3063"/>
              <a:gd name="T12" fmla="*/ 2068 w 3600"/>
              <a:gd name="T13" fmla="*/ 266 h 3063"/>
              <a:gd name="T14" fmla="*/ 2864 w 3600"/>
              <a:gd name="T15" fmla="*/ 0 h 3063"/>
              <a:gd name="T16" fmla="*/ 2984 w 3600"/>
              <a:gd name="T17" fmla="*/ 35 h 3063"/>
              <a:gd name="T18" fmla="*/ 3054 w 3600"/>
              <a:gd name="T19" fmla="*/ 135 h 3063"/>
              <a:gd name="T20" fmla="*/ 3064 w 3600"/>
              <a:gd name="T21" fmla="*/ 996 h 3063"/>
              <a:gd name="T22" fmla="*/ 3415 w 3600"/>
              <a:gd name="T23" fmla="*/ 1011 h 3063"/>
              <a:gd name="T24" fmla="*/ 3550 w 3600"/>
              <a:gd name="T25" fmla="*/ 1106 h 3063"/>
              <a:gd name="T26" fmla="*/ 3600 w 3600"/>
              <a:gd name="T27" fmla="*/ 1261 h 3063"/>
              <a:gd name="T28" fmla="*/ 3585 w 3600"/>
              <a:gd name="T29" fmla="*/ 1887 h 3063"/>
              <a:gd name="T30" fmla="*/ 3490 w 3600"/>
              <a:gd name="T31" fmla="*/ 2017 h 3063"/>
              <a:gd name="T32" fmla="*/ 3330 w 3600"/>
              <a:gd name="T33" fmla="*/ 2067 h 3063"/>
              <a:gd name="T34" fmla="*/ 3064 w 3600"/>
              <a:gd name="T35" fmla="*/ 2867 h 3063"/>
              <a:gd name="T36" fmla="*/ 3029 w 3600"/>
              <a:gd name="T37" fmla="*/ 2983 h 3063"/>
              <a:gd name="T38" fmla="*/ 2929 w 3600"/>
              <a:gd name="T39" fmla="*/ 3053 h 3063"/>
              <a:gd name="T40" fmla="*/ 2068 w 3600"/>
              <a:gd name="T41" fmla="*/ 3063 h 3063"/>
              <a:gd name="T42" fmla="*/ 2053 w 3600"/>
              <a:gd name="T43" fmla="*/ 2712 h 3063"/>
              <a:gd name="T44" fmla="*/ 1958 w 3600"/>
              <a:gd name="T45" fmla="*/ 2582 h 3063"/>
              <a:gd name="T46" fmla="*/ 1803 w 3600"/>
              <a:gd name="T47" fmla="*/ 2527 h 3063"/>
              <a:gd name="T48" fmla="*/ 1177 w 3600"/>
              <a:gd name="T49" fmla="*/ 2542 h 3063"/>
              <a:gd name="T50" fmla="*/ 1047 w 3600"/>
              <a:gd name="T51" fmla="*/ 2637 h 3063"/>
              <a:gd name="T52" fmla="*/ 996 w 3600"/>
              <a:gd name="T53" fmla="*/ 2797 h 3063"/>
              <a:gd name="T54" fmla="*/ 195 w 3600"/>
              <a:gd name="T55" fmla="*/ 3063 h 3063"/>
              <a:gd name="T56" fmla="*/ 80 w 3600"/>
              <a:gd name="T57" fmla="*/ 3028 h 3063"/>
              <a:gd name="T58" fmla="*/ 10 w 3600"/>
              <a:gd name="T59" fmla="*/ 2928 h 3063"/>
              <a:gd name="T60" fmla="*/ 0 w 3600"/>
              <a:gd name="T61" fmla="*/ 2067 h 3063"/>
              <a:gd name="T62" fmla="*/ 351 w 3600"/>
              <a:gd name="T63" fmla="*/ 2052 h 3063"/>
              <a:gd name="T64" fmla="*/ 481 w 3600"/>
              <a:gd name="T65" fmla="*/ 1957 h 3063"/>
              <a:gd name="T66" fmla="*/ 531 w 3600"/>
              <a:gd name="T67" fmla="*/ 1802 h 3063"/>
              <a:gd name="T68" fmla="*/ 521 w 3600"/>
              <a:gd name="T69" fmla="*/ 1176 h 3063"/>
              <a:gd name="T70" fmla="*/ 421 w 3600"/>
              <a:gd name="T71" fmla="*/ 1046 h 3063"/>
              <a:gd name="T72" fmla="*/ 265 w 3600"/>
              <a:gd name="T73" fmla="*/ 996 h 3063"/>
              <a:gd name="T74" fmla="*/ 0 w 3600"/>
              <a:gd name="T75" fmla="*/ 196 h 3063"/>
              <a:gd name="T76" fmla="*/ 35 w 3600"/>
              <a:gd name="T77" fmla="*/ 80 h 3063"/>
              <a:gd name="T78" fmla="*/ 135 w 3600"/>
              <a:gd name="T79" fmla="*/ 10 h 3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0" h="3063">
                <a:moveTo>
                  <a:pt x="195" y="0"/>
                </a:moveTo>
                <a:lnTo>
                  <a:pt x="996" y="0"/>
                </a:lnTo>
                <a:lnTo>
                  <a:pt x="996" y="266"/>
                </a:lnTo>
                <a:lnTo>
                  <a:pt x="1006" y="351"/>
                </a:lnTo>
                <a:lnTo>
                  <a:pt x="1047" y="426"/>
                </a:lnTo>
                <a:lnTo>
                  <a:pt x="1107" y="481"/>
                </a:lnTo>
                <a:lnTo>
                  <a:pt x="1177" y="521"/>
                </a:lnTo>
                <a:lnTo>
                  <a:pt x="1262" y="536"/>
                </a:lnTo>
                <a:lnTo>
                  <a:pt x="1803" y="536"/>
                </a:lnTo>
                <a:lnTo>
                  <a:pt x="1883" y="521"/>
                </a:lnTo>
                <a:lnTo>
                  <a:pt x="1958" y="481"/>
                </a:lnTo>
                <a:lnTo>
                  <a:pt x="2018" y="426"/>
                </a:lnTo>
                <a:lnTo>
                  <a:pt x="2053" y="351"/>
                </a:lnTo>
                <a:lnTo>
                  <a:pt x="2068" y="266"/>
                </a:lnTo>
                <a:lnTo>
                  <a:pt x="2068" y="0"/>
                </a:lnTo>
                <a:lnTo>
                  <a:pt x="2864" y="0"/>
                </a:lnTo>
                <a:lnTo>
                  <a:pt x="2929" y="10"/>
                </a:lnTo>
                <a:lnTo>
                  <a:pt x="2984" y="35"/>
                </a:lnTo>
                <a:lnTo>
                  <a:pt x="3029" y="80"/>
                </a:lnTo>
                <a:lnTo>
                  <a:pt x="3054" y="135"/>
                </a:lnTo>
                <a:lnTo>
                  <a:pt x="3064" y="196"/>
                </a:lnTo>
                <a:lnTo>
                  <a:pt x="3064" y="996"/>
                </a:lnTo>
                <a:lnTo>
                  <a:pt x="3330" y="996"/>
                </a:lnTo>
                <a:lnTo>
                  <a:pt x="3415" y="1011"/>
                </a:lnTo>
                <a:lnTo>
                  <a:pt x="3490" y="1046"/>
                </a:lnTo>
                <a:lnTo>
                  <a:pt x="3550" y="1106"/>
                </a:lnTo>
                <a:lnTo>
                  <a:pt x="3585" y="1176"/>
                </a:lnTo>
                <a:lnTo>
                  <a:pt x="3600" y="1261"/>
                </a:lnTo>
                <a:lnTo>
                  <a:pt x="3600" y="1802"/>
                </a:lnTo>
                <a:lnTo>
                  <a:pt x="3585" y="1887"/>
                </a:lnTo>
                <a:lnTo>
                  <a:pt x="3550" y="1957"/>
                </a:lnTo>
                <a:lnTo>
                  <a:pt x="3490" y="2017"/>
                </a:lnTo>
                <a:lnTo>
                  <a:pt x="3415" y="2052"/>
                </a:lnTo>
                <a:lnTo>
                  <a:pt x="3330" y="2067"/>
                </a:lnTo>
                <a:lnTo>
                  <a:pt x="3064" y="2067"/>
                </a:lnTo>
                <a:lnTo>
                  <a:pt x="3064" y="2867"/>
                </a:lnTo>
                <a:lnTo>
                  <a:pt x="3054" y="2928"/>
                </a:lnTo>
                <a:lnTo>
                  <a:pt x="3029" y="2983"/>
                </a:lnTo>
                <a:lnTo>
                  <a:pt x="2984" y="3028"/>
                </a:lnTo>
                <a:lnTo>
                  <a:pt x="2929" y="3053"/>
                </a:lnTo>
                <a:lnTo>
                  <a:pt x="2864" y="3063"/>
                </a:lnTo>
                <a:lnTo>
                  <a:pt x="2068" y="3063"/>
                </a:lnTo>
                <a:lnTo>
                  <a:pt x="2068" y="2797"/>
                </a:lnTo>
                <a:lnTo>
                  <a:pt x="2053" y="2712"/>
                </a:lnTo>
                <a:lnTo>
                  <a:pt x="2018" y="2637"/>
                </a:lnTo>
                <a:lnTo>
                  <a:pt x="1958" y="2582"/>
                </a:lnTo>
                <a:lnTo>
                  <a:pt x="1883" y="2542"/>
                </a:lnTo>
                <a:lnTo>
                  <a:pt x="1803" y="2527"/>
                </a:lnTo>
                <a:lnTo>
                  <a:pt x="1262" y="2527"/>
                </a:lnTo>
                <a:lnTo>
                  <a:pt x="1177" y="2542"/>
                </a:lnTo>
                <a:lnTo>
                  <a:pt x="1107" y="2582"/>
                </a:lnTo>
                <a:lnTo>
                  <a:pt x="1047" y="2637"/>
                </a:lnTo>
                <a:lnTo>
                  <a:pt x="1006" y="2712"/>
                </a:lnTo>
                <a:lnTo>
                  <a:pt x="996" y="2797"/>
                </a:lnTo>
                <a:lnTo>
                  <a:pt x="996" y="3063"/>
                </a:lnTo>
                <a:lnTo>
                  <a:pt x="195" y="3063"/>
                </a:lnTo>
                <a:lnTo>
                  <a:pt x="135" y="3053"/>
                </a:lnTo>
                <a:lnTo>
                  <a:pt x="80" y="3028"/>
                </a:lnTo>
                <a:lnTo>
                  <a:pt x="35" y="2983"/>
                </a:lnTo>
                <a:lnTo>
                  <a:pt x="10" y="2928"/>
                </a:lnTo>
                <a:lnTo>
                  <a:pt x="0" y="2867"/>
                </a:lnTo>
                <a:lnTo>
                  <a:pt x="0" y="2067"/>
                </a:lnTo>
                <a:lnTo>
                  <a:pt x="265" y="2067"/>
                </a:lnTo>
                <a:lnTo>
                  <a:pt x="351" y="2052"/>
                </a:lnTo>
                <a:lnTo>
                  <a:pt x="421" y="2017"/>
                </a:lnTo>
                <a:lnTo>
                  <a:pt x="481" y="1957"/>
                </a:lnTo>
                <a:lnTo>
                  <a:pt x="521" y="1887"/>
                </a:lnTo>
                <a:lnTo>
                  <a:pt x="531" y="1802"/>
                </a:lnTo>
                <a:lnTo>
                  <a:pt x="531" y="1261"/>
                </a:lnTo>
                <a:lnTo>
                  <a:pt x="521" y="1176"/>
                </a:lnTo>
                <a:lnTo>
                  <a:pt x="481" y="1106"/>
                </a:lnTo>
                <a:lnTo>
                  <a:pt x="421" y="1046"/>
                </a:lnTo>
                <a:lnTo>
                  <a:pt x="351" y="1011"/>
                </a:lnTo>
                <a:lnTo>
                  <a:pt x="265" y="996"/>
                </a:lnTo>
                <a:lnTo>
                  <a:pt x="0" y="996"/>
                </a:lnTo>
                <a:lnTo>
                  <a:pt x="0" y="196"/>
                </a:lnTo>
                <a:lnTo>
                  <a:pt x="10" y="135"/>
                </a:lnTo>
                <a:lnTo>
                  <a:pt x="35" y="80"/>
                </a:lnTo>
                <a:lnTo>
                  <a:pt x="80" y="35"/>
                </a:lnTo>
                <a:lnTo>
                  <a:pt x="135" y="10"/>
                </a:lnTo>
                <a:lnTo>
                  <a:pt x="195" y="0"/>
                </a:lnTo>
                <a:close/>
              </a:path>
            </a:pathLst>
          </a:custGeom>
          <a:solidFill>
            <a:srgbClr val="AC9DAD"/>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prstClr val="black"/>
              </a:solidFill>
              <a:effectLst/>
              <a:uLnTx/>
              <a:uFillTx/>
              <a:latin typeface="Roboto"/>
              <a:ea typeface="+mn-ea"/>
              <a:cs typeface="+mn-cs"/>
            </a:endParaRPr>
          </a:p>
        </p:txBody>
      </p:sp>
      <p:sp>
        <p:nvSpPr>
          <p:cNvPr id="11" name="Freeform 41">
            <a:extLst>
              <a:ext uri="{FF2B5EF4-FFF2-40B4-BE49-F238E27FC236}">
                <a16:creationId xmlns:a16="http://schemas.microsoft.com/office/drawing/2014/main" id="{B49075FC-C2C6-4309-86AA-1E3F694E18A8}"/>
              </a:ext>
            </a:extLst>
          </p:cNvPr>
          <p:cNvSpPr>
            <a:spLocks/>
          </p:cNvSpPr>
          <p:nvPr/>
        </p:nvSpPr>
        <p:spPr bwMode="auto">
          <a:xfrm flipH="1">
            <a:off x="6543408" y="2552419"/>
            <a:ext cx="1293193" cy="1290686"/>
          </a:xfrm>
          <a:custGeom>
            <a:avLst/>
            <a:gdLst>
              <a:gd name="T0" fmla="*/ 1537 w 3610"/>
              <a:gd name="T1" fmla="*/ 0 h 3603"/>
              <a:gd name="T2" fmla="*/ 1552 w 3610"/>
              <a:gd name="T3" fmla="*/ 356 h 3603"/>
              <a:gd name="T4" fmla="*/ 1647 w 3610"/>
              <a:gd name="T5" fmla="*/ 486 h 3603"/>
              <a:gd name="T6" fmla="*/ 1807 w 3610"/>
              <a:gd name="T7" fmla="*/ 536 h 3603"/>
              <a:gd name="T8" fmla="*/ 2428 w 3610"/>
              <a:gd name="T9" fmla="*/ 526 h 3603"/>
              <a:gd name="T10" fmla="*/ 2558 w 3610"/>
              <a:gd name="T11" fmla="*/ 426 h 3603"/>
              <a:gd name="T12" fmla="*/ 2609 w 3610"/>
              <a:gd name="T13" fmla="*/ 270 h 3603"/>
              <a:gd name="T14" fmla="*/ 3410 w 3610"/>
              <a:gd name="T15" fmla="*/ 0 h 3603"/>
              <a:gd name="T16" fmla="*/ 3525 w 3610"/>
              <a:gd name="T17" fmla="*/ 40 h 3603"/>
              <a:gd name="T18" fmla="*/ 3600 w 3610"/>
              <a:gd name="T19" fmla="*/ 135 h 3603"/>
              <a:gd name="T20" fmla="*/ 3610 w 3610"/>
              <a:gd name="T21" fmla="*/ 996 h 3603"/>
              <a:gd name="T22" fmla="*/ 3254 w 3610"/>
              <a:gd name="T23" fmla="*/ 1011 h 3603"/>
              <a:gd name="T24" fmla="*/ 3119 w 3610"/>
              <a:gd name="T25" fmla="*/ 1106 h 3603"/>
              <a:gd name="T26" fmla="*/ 3069 w 3610"/>
              <a:gd name="T27" fmla="*/ 1266 h 3603"/>
              <a:gd name="T28" fmla="*/ 3084 w 3610"/>
              <a:gd name="T29" fmla="*/ 1887 h 3603"/>
              <a:gd name="T30" fmla="*/ 3179 w 3610"/>
              <a:gd name="T31" fmla="*/ 2017 h 3603"/>
              <a:gd name="T32" fmla="*/ 3340 w 3610"/>
              <a:gd name="T33" fmla="*/ 2072 h 3603"/>
              <a:gd name="T34" fmla="*/ 3610 w 3610"/>
              <a:gd name="T35" fmla="*/ 2867 h 3603"/>
              <a:gd name="T36" fmla="*/ 3570 w 3610"/>
              <a:gd name="T37" fmla="*/ 2987 h 3603"/>
              <a:gd name="T38" fmla="*/ 3470 w 3610"/>
              <a:gd name="T39" fmla="*/ 3057 h 3603"/>
              <a:gd name="T40" fmla="*/ 2609 w 3610"/>
              <a:gd name="T41" fmla="*/ 3067 h 3603"/>
              <a:gd name="T42" fmla="*/ 2599 w 3610"/>
              <a:gd name="T43" fmla="*/ 3418 h 3603"/>
              <a:gd name="T44" fmla="*/ 2498 w 3610"/>
              <a:gd name="T45" fmla="*/ 3553 h 3603"/>
              <a:gd name="T46" fmla="*/ 2343 w 3610"/>
              <a:gd name="T47" fmla="*/ 3603 h 3603"/>
              <a:gd name="T48" fmla="*/ 1722 w 3610"/>
              <a:gd name="T49" fmla="*/ 3588 h 3603"/>
              <a:gd name="T50" fmla="*/ 1587 w 3610"/>
              <a:gd name="T51" fmla="*/ 3493 h 3603"/>
              <a:gd name="T52" fmla="*/ 1537 w 3610"/>
              <a:gd name="T53" fmla="*/ 3333 h 3603"/>
              <a:gd name="T54" fmla="*/ 741 w 3610"/>
              <a:gd name="T55" fmla="*/ 3067 h 3603"/>
              <a:gd name="T56" fmla="*/ 621 w 3610"/>
              <a:gd name="T57" fmla="*/ 3027 h 3603"/>
              <a:gd name="T58" fmla="*/ 551 w 3610"/>
              <a:gd name="T59" fmla="*/ 2932 h 3603"/>
              <a:gd name="T60" fmla="*/ 541 w 3610"/>
              <a:gd name="T61" fmla="*/ 2072 h 3603"/>
              <a:gd name="T62" fmla="*/ 185 w 3610"/>
              <a:gd name="T63" fmla="*/ 2057 h 3603"/>
              <a:gd name="T64" fmla="*/ 55 w 3610"/>
              <a:gd name="T65" fmla="*/ 1962 h 3603"/>
              <a:gd name="T66" fmla="*/ 0 w 3610"/>
              <a:gd name="T67" fmla="*/ 1802 h 3603"/>
              <a:gd name="T68" fmla="*/ 15 w 3610"/>
              <a:gd name="T69" fmla="*/ 1181 h 3603"/>
              <a:gd name="T70" fmla="*/ 110 w 3610"/>
              <a:gd name="T71" fmla="*/ 1051 h 3603"/>
              <a:gd name="T72" fmla="*/ 270 w 3610"/>
              <a:gd name="T73" fmla="*/ 996 h 3603"/>
              <a:gd name="T74" fmla="*/ 541 w 3610"/>
              <a:gd name="T75" fmla="*/ 200 h 3603"/>
              <a:gd name="T76" fmla="*/ 581 w 3610"/>
              <a:gd name="T77" fmla="*/ 80 h 3603"/>
              <a:gd name="T78" fmla="*/ 676 w 3610"/>
              <a:gd name="T79" fmla="*/ 10 h 3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10" h="3603">
                <a:moveTo>
                  <a:pt x="741" y="0"/>
                </a:moveTo>
                <a:lnTo>
                  <a:pt x="1537" y="0"/>
                </a:lnTo>
                <a:lnTo>
                  <a:pt x="1537" y="270"/>
                </a:lnTo>
                <a:lnTo>
                  <a:pt x="1552" y="356"/>
                </a:lnTo>
                <a:lnTo>
                  <a:pt x="1587" y="426"/>
                </a:lnTo>
                <a:lnTo>
                  <a:pt x="1647" y="486"/>
                </a:lnTo>
                <a:lnTo>
                  <a:pt x="1722" y="526"/>
                </a:lnTo>
                <a:lnTo>
                  <a:pt x="1807" y="536"/>
                </a:lnTo>
                <a:lnTo>
                  <a:pt x="2343" y="536"/>
                </a:lnTo>
                <a:lnTo>
                  <a:pt x="2428" y="526"/>
                </a:lnTo>
                <a:lnTo>
                  <a:pt x="2498" y="486"/>
                </a:lnTo>
                <a:lnTo>
                  <a:pt x="2558" y="426"/>
                </a:lnTo>
                <a:lnTo>
                  <a:pt x="2599" y="356"/>
                </a:lnTo>
                <a:lnTo>
                  <a:pt x="2609" y="270"/>
                </a:lnTo>
                <a:lnTo>
                  <a:pt x="2609" y="0"/>
                </a:lnTo>
                <a:lnTo>
                  <a:pt x="3410" y="0"/>
                </a:lnTo>
                <a:lnTo>
                  <a:pt x="3470" y="10"/>
                </a:lnTo>
                <a:lnTo>
                  <a:pt x="3525" y="40"/>
                </a:lnTo>
                <a:lnTo>
                  <a:pt x="3570" y="80"/>
                </a:lnTo>
                <a:lnTo>
                  <a:pt x="3600" y="135"/>
                </a:lnTo>
                <a:lnTo>
                  <a:pt x="3610" y="200"/>
                </a:lnTo>
                <a:lnTo>
                  <a:pt x="3610" y="996"/>
                </a:lnTo>
                <a:lnTo>
                  <a:pt x="3340" y="996"/>
                </a:lnTo>
                <a:lnTo>
                  <a:pt x="3254" y="1011"/>
                </a:lnTo>
                <a:lnTo>
                  <a:pt x="3179" y="1051"/>
                </a:lnTo>
                <a:lnTo>
                  <a:pt x="3119" y="1106"/>
                </a:lnTo>
                <a:lnTo>
                  <a:pt x="3084" y="1181"/>
                </a:lnTo>
                <a:lnTo>
                  <a:pt x="3069" y="1266"/>
                </a:lnTo>
                <a:lnTo>
                  <a:pt x="3069" y="1802"/>
                </a:lnTo>
                <a:lnTo>
                  <a:pt x="3084" y="1887"/>
                </a:lnTo>
                <a:lnTo>
                  <a:pt x="3119" y="1962"/>
                </a:lnTo>
                <a:lnTo>
                  <a:pt x="3179" y="2017"/>
                </a:lnTo>
                <a:lnTo>
                  <a:pt x="3254" y="2057"/>
                </a:lnTo>
                <a:lnTo>
                  <a:pt x="3340" y="2072"/>
                </a:lnTo>
                <a:lnTo>
                  <a:pt x="3610" y="2072"/>
                </a:lnTo>
                <a:lnTo>
                  <a:pt x="3610" y="2867"/>
                </a:lnTo>
                <a:lnTo>
                  <a:pt x="3600" y="2932"/>
                </a:lnTo>
                <a:lnTo>
                  <a:pt x="3570" y="2987"/>
                </a:lnTo>
                <a:lnTo>
                  <a:pt x="3525" y="3027"/>
                </a:lnTo>
                <a:lnTo>
                  <a:pt x="3470" y="3057"/>
                </a:lnTo>
                <a:lnTo>
                  <a:pt x="3410" y="3067"/>
                </a:lnTo>
                <a:lnTo>
                  <a:pt x="2609" y="3067"/>
                </a:lnTo>
                <a:lnTo>
                  <a:pt x="2609" y="3333"/>
                </a:lnTo>
                <a:lnTo>
                  <a:pt x="2599" y="3418"/>
                </a:lnTo>
                <a:lnTo>
                  <a:pt x="2558" y="3493"/>
                </a:lnTo>
                <a:lnTo>
                  <a:pt x="2498" y="3553"/>
                </a:lnTo>
                <a:lnTo>
                  <a:pt x="2428" y="3588"/>
                </a:lnTo>
                <a:lnTo>
                  <a:pt x="2343" y="3603"/>
                </a:lnTo>
                <a:lnTo>
                  <a:pt x="1807" y="3603"/>
                </a:lnTo>
                <a:lnTo>
                  <a:pt x="1722" y="3588"/>
                </a:lnTo>
                <a:lnTo>
                  <a:pt x="1647" y="3553"/>
                </a:lnTo>
                <a:lnTo>
                  <a:pt x="1587" y="3493"/>
                </a:lnTo>
                <a:lnTo>
                  <a:pt x="1552" y="3418"/>
                </a:lnTo>
                <a:lnTo>
                  <a:pt x="1537" y="3333"/>
                </a:lnTo>
                <a:lnTo>
                  <a:pt x="1537" y="3067"/>
                </a:lnTo>
                <a:lnTo>
                  <a:pt x="741" y="3067"/>
                </a:lnTo>
                <a:lnTo>
                  <a:pt x="676" y="3057"/>
                </a:lnTo>
                <a:lnTo>
                  <a:pt x="621" y="3027"/>
                </a:lnTo>
                <a:lnTo>
                  <a:pt x="581" y="2987"/>
                </a:lnTo>
                <a:lnTo>
                  <a:pt x="551" y="2932"/>
                </a:lnTo>
                <a:lnTo>
                  <a:pt x="541" y="2867"/>
                </a:lnTo>
                <a:lnTo>
                  <a:pt x="541" y="2072"/>
                </a:lnTo>
                <a:lnTo>
                  <a:pt x="270" y="2072"/>
                </a:lnTo>
                <a:lnTo>
                  <a:pt x="185" y="2057"/>
                </a:lnTo>
                <a:lnTo>
                  <a:pt x="110" y="2017"/>
                </a:lnTo>
                <a:lnTo>
                  <a:pt x="55" y="1962"/>
                </a:lnTo>
                <a:lnTo>
                  <a:pt x="15" y="1887"/>
                </a:lnTo>
                <a:lnTo>
                  <a:pt x="0" y="1802"/>
                </a:lnTo>
                <a:lnTo>
                  <a:pt x="0" y="1266"/>
                </a:lnTo>
                <a:lnTo>
                  <a:pt x="15" y="1181"/>
                </a:lnTo>
                <a:lnTo>
                  <a:pt x="55" y="1106"/>
                </a:lnTo>
                <a:lnTo>
                  <a:pt x="110" y="1051"/>
                </a:lnTo>
                <a:lnTo>
                  <a:pt x="185" y="1011"/>
                </a:lnTo>
                <a:lnTo>
                  <a:pt x="270" y="996"/>
                </a:lnTo>
                <a:lnTo>
                  <a:pt x="541" y="996"/>
                </a:lnTo>
                <a:lnTo>
                  <a:pt x="541" y="200"/>
                </a:lnTo>
                <a:lnTo>
                  <a:pt x="551" y="135"/>
                </a:lnTo>
                <a:lnTo>
                  <a:pt x="581" y="80"/>
                </a:lnTo>
                <a:lnTo>
                  <a:pt x="621" y="40"/>
                </a:lnTo>
                <a:lnTo>
                  <a:pt x="676" y="10"/>
                </a:lnTo>
                <a:lnTo>
                  <a:pt x="741" y="0"/>
                </a:lnTo>
                <a:close/>
              </a:path>
            </a:pathLst>
          </a:custGeom>
          <a:solidFill>
            <a:srgbClr val="C8B7B7"/>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prstClr val="black"/>
              </a:solidFill>
              <a:effectLst/>
              <a:uLnTx/>
              <a:uFillTx/>
              <a:latin typeface="Roboto"/>
              <a:ea typeface="+mn-ea"/>
              <a:cs typeface="+mn-cs"/>
            </a:endParaRPr>
          </a:p>
        </p:txBody>
      </p:sp>
      <p:sp>
        <p:nvSpPr>
          <p:cNvPr id="12" name="TextBox 11">
            <a:extLst>
              <a:ext uri="{FF2B5EF4-FFF2-40B4-BE49-F238E27FC236}">
                <a16:creationId xmlns:a16="http://schemas.microsoft.com/office/drawing/2014/main" id="{68AB322A-B6FB-40E7-BD38-5C104877A351}"/>
              </a:ext>
            </a:extLst>
          </p:cNvPr>
          <p:cNvSpPr txBox="1"/>
          <p:nvPr/>
        </p:nvSpPr>
        <p:spPr>
          <a:xfrm>
            <a:off x="1292768" y="4562922"/>
            <a:ext cx="1725274" cy="1477328"/>
          </a:xfrm>
          <a:prstGeom prst="rect">
            <a:avLst/>
          </a:prstGeom>
          <a:noFill/>
        </p:spPr>
        <p:txBody>
          <a:bodyPr wrap="square" rtlCol="0">
            <a:spAutoFit/>
          </a:bodyPr>
          <a:lstStyle/>
          <a:p>
            <a:pPr marL="0" marR="0" lvl="1" indent="0" algn="ctr" defTabSz="685800" rtl="0" eaLnBrk="1" fontAlgn="auto" latinLnBrk="0" hangingPunct="1">
              <a:lnSpc>
                <a:spcPct val="100000"/>
              </a:lnSpc>
              <a:spcBef>
                <a:spcPts val="375"/>
              </a:spcBef>
              <a:spcAft>
                <a:spcPts val="375"/>
              </a:spcAft>
              <a:buClr>
                <a:srgbClr val="EB191C"/>
              </a:buClr>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Case finding and management of individuals at high risk for fracture</a:t>
            </a:r>
          </a:p>
        </p:txBody>
      </p:sp>
      <p:sp>
        <p:nvSpPr>
          <p:cNvPr id="13" name="TextBox 12">
            <a:extLst>
              <a:ext uri="{FF2B5EF4-FFF2-40B4-BE49-F238E27FC236}">
                <a16:creationId xmlns:a16="http://schemas.microsoft.com/office/drawing/2014/main" id="{7951F9AB-9A76-4734-B038-87FA45801FC0}"/>
              </a:ext>
            </a:extLst>
          </p:cNvPr>
          <p:cNvSpPr txBox="1"/>
          <p:nvPr/>
        </p:nvSpPr>
        <p:spPr>
          <a:xfrm>
            <a:off x="4644158" y="4571800"/>
            <a:ext cx="1656291" cy="923330"/>
          </a:xfrm>
          <a:prstGeom prst="rect">
            <a:avLst/>
          </a:prstGeom>
          <a:noFill/>
        </p:spPr>
        <p:txBody>
          <a:bodyPr wrap="square" rtlCol="0">
            <a:spAutoFit/>
          </a:bodyPr>
          <a:lstStyle/>
          <a:p>
            <a:pPr marL="0" marR="0" lvl="1" indent="0" algn="ctr" defTabSz="685800" rtl="0" eaLnBrk="1" fontAlgn="auto" latinLnBrk="0" hangingPunct="1">
              <a:lnSpc>
                <a:spcPct val="100000"/>
              </a:lnSpc>
              <a:spcBef>
                <a:spcPts val="375"/>
              </a:spcBef>
              <a:spcAft>
                <a:spcPts val="375"/>
              </a:spcAft>
              <a:buClr>
                <a:srgbClr val="EB191C"/>
              </a:buClr>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Reimbursement and health system policy</a:t>
            </a:r>
          </a:p>
        </p:txBody>
      </p:sp>
      <p:sp>
        <p:nvSpPr>
          <p:cNvPr id="14" name="TextBox 13">
            <a:extLst>
              <a:ext uri="{FF2B5EF4-FFF2-40B4-BE49-F238E27FC236}">
                <a16:creationId xmlns:a16="http://schemas.microsoft.com/office/drawing/2014/main" id="{38E768C7-BB67-432D-A717-3B9026F9B0B3}"/>
              </a:ext>
            </a:extLst>
          </p:cNvPr>
          <p:cNvSpPr txBox="1"/>
          <p:nvPr/>
        </p:nvSpPr>
        <p:spPr>
          <a:xfrm>
            <a:off x="6289940" y="4599559"/>
            <a:ext cx="1656290" cy="1200329"/>
          </a:xfrm>
          <a:prstGeom prst="rect">
            <a:avLst/>
          </a:prstGeom>
          <a:noFill/>
        </p:spPr>
        <p:txBody>
          <a:bodyPr wrap="square" rtlCol="0">
            <a:spAutoFit/>
          </a:bodyPr>
          <a:lstStyle/>
          <a:p>
            <a:pPr marL="0" marR="0" lvl="1" indent="0" algn="ctr" defTabSz="685800" rtl="0" eaLnBrk="1" fontAlgn="auto" latinLnBrk="0" hangingPunct="1">
              <a:lnSpc>
                <a:spcPct val="100000"/>
              </a:lnSpc>
              <a:spcBef>
                <a:spcPts val="375"/>
              </a:spcBef>
              <a:spcAft>
                <a:spcPts val="375"/>
              </a:spcAft>
              <a:buClr>
                <a:srgbClr val="EB191C"/>
              </a:buClr>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Epidemiology of fractures in the developing world</a:t>
            </a:r>
          </a:p>
        </p:txBody>
      </p:sp>
      <p:cxnSp>
        <p:nvCxnSpPr>
          <p:cNvPr id="15" name="Straight Connector 14">
            <a:extLst>
              <a:ext uri="{FF2B5EF4-FFF2-40B4-BE49-F238E27FC236}">
                <a16:creationId xmlns:a16="http://schemas.microsoft.com/office/drawing/2014/main" id="{F1986DF0-F878-4240-986D-C4295DB2A321}"/>
              </a:ext>
            </a:extLst>
          </p:cNvPr>
          <p:cNvCxnSpPr/>
          <p:nvPr/>
        </p:nvCxnSpPr>
        <p:spPr>
          <a:xfrm>
            <a:off x="2141485" y="3979128"/>
            <a:ext cx="0" cy="421455"/>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40800D-5F4B-4F7B-AE7E-561E3F977409}"/>
              </a:ext>
            </a:extLst>
          </p:cNvPr>
          <p:cNvCxnSpPr/>
          <p:nvPr/>
        </p:nvCxnSpPr>
        <p:spPr>
          <a:xfrm>
            <a:off x="3817885" y="3979128"/>
            <a:ext cx="0" cy="421455"/>
          </a:xfrm>
          <a:prstGeom prst="line">
            <a:avLst/>
          </a:prstGeom>
          <a:ln>
            <a:solidFill>
              <a:srgbClr val="947F95"/>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22EC74-DCAF-45CB-8952-430B35194225}"/>
              </a:ext>
            </a:extLst>
          </p:cNvPr>
          <p:cNvCxnSpPr/>
          <p:nvPr/>
        </p:nvCxnSpPr>
        <p:spPr>
          <a:xfrm>
            <a:off x="5465710" y="3988653"/>
            <a:ext cx="0" cy="421455"/>
          </a:xfrm>
          <a:prstGeom prst="line">
            <a:avLst/>
          </a:prstGeom>
          <a:ln>
            <a:solidFill>
              <a:srgbClr val="AC9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D3B27-7128-489E-80F2-8B66AAC3AAEA}"/>
              </a:ext>
            </a:extLst>
          </p:cNvPr>
          <p:cNvCxnSpPr/>
          <p:nvPr/>
        </p:nvCxnSpPr>
        <p:spPr>
          <a:xfrm>
            <a:off x="7113535" y="3979128"/>
            <a:ext cx="0" cy="421455"/>
          </a:xfrm>
          <a:prstGeom prst="line">
            <a:avLst/>
          </a:prstGeom>
          <a:ln>
            <a:solidFill>
              <a:srgbClr val="C8B7B7"/>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9B86231-A766-4270-A3E1-3C348D8AD5E2}"/>
              </a:ext>
            </a:extLst>
          </p:cNvPr>
          <p:cNvPicPr>
            <a:picLocks noChangeAspect="1"/>
          </p:cNvPicPr>
          <p:nvPr/>
        </p:nvPicPr>
        <p:blipFill>
          <a:blip r:embed="rId2"/>
          <a:stretch>
            <a:fillRect/>
          </a:stretch>
        </p:blipFill>
        <p:spPr>
          <a:xfrm>
            <a:off x="5283349" y="2923846"/>
            <a:ext cx="514387" cy="390009"/>
          </a:xfrm>
          <a:prstGeom prst="rect">
            <a:avLst/>
          </a:prstGeom>
        </p:spPr>
      </p:pic>
      <p:pic>
        <p:nvPicPr>
          <p:cNvPr id="20" name="Picture 4" descr="Related image">
            <a:extLst>
              <a:ext uri="{FF2B5EF4-FFF2-40B4-BE49-F238E27FC236}">
                <a16:creationId xmlns:a16="http://schemas.microsoft.com/office/drawing/2014/main" id="{658BBDEB-2574-41DF-B3A2-ADBD21867CB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60000" y1="23556" x2="60000" y2="23556"/>
                        <a14:foregroundMark x1="60444" y1="14667" x2="60444" y2="14667"/>
                        <a14:foregroundMark x1="48000" y1="76000" x2="48000" y2="76000"/>
                        <a14:foregroundMark x1="49778" y1="39111" x2="49778" y2="39111"/>
                        <a14:foregroundMark x1="42667" y1="39111" x2="53333" y2="42222"/>
                        <a14:foregroundMark x1="53333" y1="42222" x2="53333" y2="47111"/>
                      </a14:backgroundRemoval>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524593" y="2729544"/>
            <a:ext cx="718190" cy="718190"/>
          </a:xfrm>
          <a:prstGeom prst="rect">
            <a:avLst/>
          </a:prstGeom>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9D4034C-2E24-4F78-B0CC-9691B77196F8}"/>
              </a:ext>
            </a:extLst>
          </p:cNvPr>
          <p:cNvPicPr>
            <a:picLocks noChangeAspect="1"/>
          </p:cNvPicPr>
          <p:nvPr/>
        </p:nvPicPr>
        <p:blipFill>
          <a:blip r:embed="rId5"/>
          <a:stretch>
            <a:fillRect/>
          </a:stretch>
        </p:blipFill>
        <p:spPr>
          <a:xfrm>
            <a:off x="6827297" y="2930410"/>
            <a:ext cx="684640" cy="383445"/>
          </a:xfrm>
          <a:prstGeom prst="rect">
            <a:avLst/>
          </a:prstGeom>
        </p:spPr>
      </p:pic>
      <p:pic>
        <p:nvPicPr>
          <p:cNvPr id="22" name="Picture 21">
            <a:extLst>
              <a:ext uri="{FF2B5EF4-FFF2-40B4-BE49-F238E27FC236}">
                <a16:creationId xmlns:a16="http://schemas.microsoft.com/office/drawing/2014/main" id="{6FC79102-CC0C-41BC-8F53-C8FED1A1AF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8750" y="2816482"/>
            <a:ext cx="841669" cy="631252"/>
          </a:xfrm>
          <a:prstGeom prst="rect">
            <a:avLst/>
          </a:prstGeom>
        </p:spPr>
      </p:pic>
      <p:sp>
        <p:nvSpPr>
          <p:cNvPr id="23" name="Rectangle 22">
            <a:extLst>
              <a:ext uri="{FF2B5EF4-FFF2-40B4-BE49-F238E27FC236}">
                <a16:creationId xmlns:a16="http://schemas.microsoft.com/office/drawing/2014/main" id="{FDE5FAF6-2B68-4515-9D3C-148576A8DB9B}"/>
              </a:ext>
            </a:extLst>
          </p:cNvPr>
          <p:cNvSpPr/>
          <p:nvPr/>
        </p:nvSpPr>
        <p:spPr>
          <a:xfrm>
            <a:off x="333375" y="1262935"/>
            <a:ext cx="8734425" cy="101566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 review of the gap associated with </a:t>
            </a: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case finding and management of individuals</a:t>
            </a:r>
            <a:r>
              <a:rPr kumimoji="0" lang="en-CA" sz="2000" b="0"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 </a:t>
            </a: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at high risk for fracture</a:t>
            </a: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and to ensure delivery of best clinical practice, there are </a:t>
            </a: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4</a:t>
            </a: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opportunities of systematic case findings for clinicians to focus on: </a:t>
            </a:r>
          </a:p>
        </p:txBody>
      </p:sp>
      <p:sp>
        <p:nvSpPr>
          <p:cNvPr id="24" name="TextBox 23">
            <a:extLst>
              <a:ext uri="{FF2B5EF4-FFF2-40B4-BE49-F238E27FC236}">
                <a16:creationId xmlns:a16="http://schemas.microsoft.com/office/drawing/2014/main" id="{24092DE3-02CF-4E7D-88C3-7E2391D7AD95}"/>
              </a:ext>
            </a:extLst>
          </p:cNvPr>
          <p:cNvSpPr txBox="1"/>
          <p:nvPr/>
        </p:nvSpPr>
        <p:spPr>
          <a:xfrm>
            <a:off x="3092246" y="4565352"/>
            <a:ext cx="1470328" cy="1477328"/>
          </a:xfrm>
          <a:prstGeom prst="rect">
            <a:avLst/>
          </a:prstGeom>
          <a:noFill/>
        </p:spPr>
        <p:txBody>
          <a:bodyPr wrap="square" rtlCol="0">
            <a:spAutoFit/>
          </a:bodyPr>
          <a:lstStyle/>
          <a:p>
            <a:pPr marL="0" marR="0" lvl="1" indent="0" algn="ctr" defTabSz="685800" rtl="0" eaLnBrk="1" fontAlgn="auto" latinLnBrk="0" hangingPunct="1">
              <a:lnSpc>
                <a:spcPct val="100000"/>
              </a:lnSpc>
              <a:spcBef>
                <a:spcPts val="375"/>
              </a:spcBef>
              <a:spcAft>
                <a:spcPts val="375"/>
              </a:spcAft>
              <a:buClr>
                <a:srgbClr val="EB191C"/>
              </a:buClr>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Public awareness of osteoporosis and fragility fractures</a:t>
            </a:r>
          </a:p>
        </p:txBody>
      </p:sp>
    </p:spTree>
    <p:extLst>
      <p:ext uri="{BB962C8B-B14F-4D97-AF65-F5344CB8AC3E}">
        <p14:creationId xmlns:p14="http://schemas.microsoft.com/office/powerpoint/2010/main" val="290419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03011"/>
            <a:ext cx="9144000" cy="454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289618"/>
            <a:ext cx="8365331" cy="553998"/>
          </a:xfrm>
        </p:spPr>
        <p:txBody>
          <a:bodyPr/>
          <a:lstStyle/>
          <a:p>
            <a:pPr algn="ctr"/>
            <a:r>
              <a:rPr lang="en-CA" sz="4000" dirty="0">
                <a:solidFill>
                  <a:srgbClr val="725F73"/>
                </a:solidFill>
                <a:latin typeface="Arial Narrow" panose="020B0606020202030204" pitchFamily="34" charset="0"/>
              </a:rPr>
              <a:t>Global Perspective: </a:t>
            </a:r>
            <a:r>
              <a:rPr lang="en-CA" sz="4000" dirty="0">
                <a:latin typeface="Arial Narrow" panose="020B0606020202030204" pitchFamily="34" charset="0"/>
              </a:rPr>
              <a:t>Treatment Gap</a:t>
            </a:r>
            <a:r>
              <a:rPr lang="en-CA" sz="4000" baseline="30000" dirty="0">
                <a:latin typeface="Arial Narrow" panose="020B0606020202030204" pitchFamily="34" charset="0"/>
              </a:rPr>
              <a:t>1</a:t>
            </a:r>
            <a:r>
              <a:rPr lang="en-CA" sz="4000" dirty="0">
                <a:latin typeface="Arial Narrow" panose="020B0606020202030204" pitchFamily="34" charset="0"/>
              </a:rPr>
              <a:t> </a:t>
            </a:r>
            <a:endParaRPr lang="en-US" sz="1800" dirty="0">
              <a:latin typeface="Arial Narrow" panose="020B0606020202030204" pitchFamily="34" charset="0"/>
            </a:endParaRPr>
          </a:p>
        </p:txBody>
      </p:sp>
      <p:sp>
        <p:nvSpPr>
          <p:cNvPr id="25" name="TextBox 24">
            <a:extLst>
              <a:ext uri="{FF2B5EF4-FFF2-40B4-BE49-F238E27FC236}">
                <a16:creationId xmlns:a16="http://schemas.microsoft.com/office/drawing/2014/main" id="{C81499FF-9F98-41FA-9E29-4DC38C8E2B69}"/>
              </a:ext>
            </a:extLst>
          </p:cNvPr>
          <p:cNvSpPr txBox="1"/>
          <p:nvPr/>
        </p:nvSpPr>
        <p:spPr>
          <a:xfrm>
            <a:off x="2820003" y="3100816"/>
            <a:ext cx="5404551" cy="353943"/>
          </a:xfrm>
          <a:prstGeom prst="rect">
            <a:avLst/>
          </a:prstGeom>
          <a:noFill/>
        </p:spPr>
        <p:txBody>
          <a:bodyPr wrap="square" rtlCol="0">
            <a:spAutoFit/>
          </a:bodyPr>
          <a:lstStyle/>
          <a:p>
            <a:pPr marL="0" marR="0" lvl="1" indent="0" algn="l" defTabSz="685800" rtl="0" eaLnBrk="1" fontAlgn="auto" latinLnBrk="0" hangingPunct="1">
              <a:lnSpc>
                <a:spcPct val="100000"/>
              </a:lnSpc>
              <a:spcBef>
                <a:spcPts val="375"/>
              </a:spcBef>
              <a:spcAft>
                <a:spcPts val="375"/>
              </a:spcAft>
              <a:buClr>
                <a:srgbClr val="EB191C"/>
              </a:buClr>
              <a:buSzTx/>
              <a:buFontTx/>
              <a:buNone/>
              <a:tabLst/>
              <a:defRPr/>
            </a:pPr>
            <a:r>
              <a:rPr kumimoji="0" lang="en-CA" sz="17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Secondary fracture prevention – </a:t>
            </a:r>
            <a:r>
              <a:rPr kumimoji="0" lang="en-CA" sz="17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begets a fracture” </a:t>
            </a:r>
          </a:p>
        </p:txBody>
      </p:sp>
      <p:cxnSp>
        <p:nvCxnSpPr>
          <p:cNvPr id="26" name="Straight Connector 25">
            <a:extLst>
              <a:ext uri="{FF2B5EF4-FFF2-40B4-BE49-F238E27FC236}">
                <a16:creationId xmlns:a16="http://schemas.microsoft.com/office/drawing/2014/main" id="{B6546196-667B-4DB8-80D2-15931429B4F1}"/>
              </a:ext>
            </a:extLst>
          </p:cNvPr>
          <p:cNvCxnSpPr>
            <a:cxnSpLocks/>
          </p:cNvCxnSpPr>
          <p:nvPr/>
        </p:nvCxnSpPr>
        <p:spPr>
          <a:xfrm rot="16200000">
            <a:off x="2522871" y="3071421"/>
            <a:ext cx="0" cy="365760"/>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44281F2-93D9-4DA6-A5DF-E85A9F0EFC54}"/>
              </a:ext>
            </a:extLst>
          </p:cNvPr>
          <p:cNvSpPr/>
          <p:nvPr/>
        </p:nvSpPr>
        <p:spPr>
          <a:xfrm>
            <a:off x="297711" y="1339809"/>
            <a:ext cx="8548577" cy="101566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 review of the gap associated with </a:t>
            </a: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case finding and management of individuals at high risk for fracture</a:t>
            </a:r>
            <a:r>
              <a:rPr kumimoji="0" lang="en-CA" sz="2000" b="0"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 </a:t>
            </a: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and to ensure delivery of best clinical practice, there are </a:t>
            </a: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4 opportunities of systematic case findings for clinicians to focus on: </a:t>
            </a:r>
          </a:p>
        </p:txBody>
      </p:sp>
      <p:sp>
        <p:nvSpPr>
          <p:cNvPr id="29" name="Rectangle 28">
            <a:extLst>
              <a:ext uri="{FF2B5EF4-FFF2-40B4-BE49-F238E27FC236}">
                <a16:creationId xmlns:a16="http://schemas.microsoft.com/office/drawing/2014/main" id="{C4BE3DBA-08B8-44EC-A3B8-B41BBCF88118}"/>
              </a:ext>
            </a:extLst>
          </p:cNvPr>
          <p:cNvSpPr/>
          <p:nvPr/>
        </p:nvSpPr>
        <p:spPr>
          <a:xfrm>
            <a:off x="2820005" y="3622215"/>
            <a:ext cx="6334516" cy="600164"/>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
                <a:srgbClr val="EB191C"/>
              </a:buClr>
              <a:buSzTx/>
              <a:buFontTx/>
              <a:buNone/>
              <a:tabLst/>
              <a:defRPr/>
            </a:pPr>
            <a:r>
              <a:rPr kumimoji="0" lang="en-CA" sz="17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Primary fracture prevention – </a:t>
            </a:r>
            <a:r>
              <a:rPr kumimoji="0" lang="en-CA" sz="17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cost-effectiveness of prevention of 1st fracture</a:t>
            </a:r>
          </a:p>
          <a:p>
            <a:pPr marL="0" marR="0" lvl="1" indent="-257175"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16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 in 2 women and 1 in 5 men will have a fragility fracture after the age of 50</a:t>
            </a:r>
            <a:r>
              <a:rPr kumimoji="0" lang="en-CA" sz="16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30" name="Rectangle 29">
            <a:extLst>
              <a:ext uri="{FF2B5EF4-FFF2-40B4-BE49-F238E27FC236}">
                <a16:creationId xmlns:a16="http://schemas.microsoft.com/office/drawing/2014/main" id="{4DD24168-440D-417C-85C3-40F4F297BEA7}"/>
              </a:ext>
            </a:extLst>
          </p:cNvPr>
          <p:cNvSpPr/>
          <p:nvPr/>
        </p:nvSpPr>
        <p:spPr>
          <a:xfrm>
            <a:off x="2791482" y="4202270"/>
            <a:ext cx="7193756" cy="353943"/>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
                <a:srgbClr val="EB191C"/>
              </a:buClr>
              <a:buSzTx/>
              <a:buFontTx/>
              <a:buNone/>
              <a:tabLst/>
              <a:defRPr/>
            </a:pPr>
            <a:r>
              <a:rPr kumimoji="0" lang="en-CA" sz="17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OP induced by medicines</a:t>
            </a:r>
          </a:p>
        </p:txBody>
      </p:sp>
      <p:sp>
        <p:nvSpPr>
          <p:cNvPr id="31" name="Rectangle 30">
            <a:extLst>
              <a:ext uri="{FF2B5EF4-FFF2-40B4-BE49-F238E27FC236}">
                <a16:creationId xmlns:a16="http://schemas.microsoft.com/office/drawing/2014/main" id="{E3CEA94C-656D-419D-9495-0C7C68227CF2}"/>
              </a:ext>
            </a:extLst>
          </p:cNvPr>
          <p:cNvSpPr/>
          <p:nvPr/>
        </p:nvSpPr>
        <p:spPr>
          <a:xfrm>
            <a:off x="2791482" y="4660329"/>
            <a:ext cx="7193756" cy="353943"/>
          </a:xfrm>
          <a:prstGeom prst="rect">
            <a:avLst/>
          </a:prstGeom>
        </p:spPr>
        <p:txBody>
          <a:bodyPr wrap="square">
            <a:spAutoFit/>
          </a:bodyPr>
          <a:lstStyle/>
          <a:p>
            <a:pPr marL="0" marR="0" lvl="1" indent="0" algn="l" defTabSz="685800" rtl="0" eaLnBrk="1" fontAlgn="auto" latinLnBrk="0" hangingPunct="1">
              <a:lnSpc>
                <a:spcPct val="100000"/>
              </a:lnSpc>
              <a:spcBef>
                <a:spcPts val="0"/>
              </a:spcBef>
              <a:spcAft>
                <a:spcPts val="0"/>
              </a:spcAft>
              <a:buClr>
                <a:srgbClr val="EB191C"/>
              </a:buClr>
              <a:buSzTx/>
              <a:buFontTx/>
              <a:buNone/>
              <a:tabLst/>
              <a:defRPr/>
            </a:pPr>
            <a:r>
              <a:rPr kumimoji="0" lang="en-CA" sz="17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Diseases associated with OP </a:t>
            </a:r>
          </a:p>
        </p:txBody>
      </p:sp>
      <p:cxnSp>
        <p:nvCxnSpPr>
          <p:cNvPr id="32" name="Straight Connector 31">
            <a:extLst>
              <a:ext uri="{FF2B5EF4-FFF2-40B4-BE49-F238E27FC236}">
                <a16:creationId xmlns:a16="http://schemas.microsoft.com/office/drawing/2014/main" id="{D4BCF4D5-50BB-4842-AF05-065B3C7AB015}"/>
              </a:ext>
            </a:extLst>
          </p:cNvPr>
          <p:cNvCxnSpPr>
            <a:cxnSpLocks/>
          </p:cNvCxnSpPr>
          <p:nvPr/>
        </p:nvCxnSpPr>
        <p:spPr>
          <a:xfrm rot="16200000">
            <a:off x="2522871" y="3591544"/>
            <a:ext cx="0" cy="365760"/>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5C2DF61-B164-4998-A2F3-7C4F72BA0358}"/>
              </a:ext>
            </a:extLst>
          </p:cNvPr>
          <p:cNvCxnSpPr>
            <a:cxnSpLocks/>
          </p:cNvCxnSpPr>
          <p:nvPr/>
        </p:nvCxnSpPr>
        <p:spPr>
          <a:xfrm rot="16200000">
            <a:off x="2522871" y="4167193"/>
            <a:ext cx="0" cy="365760"/>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72FC28-4FED-4BD0-A876-07649A720F66}"/>
              </a:ext>
            </a:extLst>
          </p:cNvPr>
          <p:cNvCxnSpPr>
            <a:cxnSpLocks/>
          </p:cNvCxnSpPr>
          <p:nvPr/>
        </p:nvCxnSpPr>
        <p:spPr>
          <a:xfrm rot="16200000">
            <a:off x="2522871" y="4656065"/>
            <a:ext cx="0" cy="365760"/>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22558"/>
            <a:ext cx="8801100" cy="393532"/>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Harvey, N.C et al</a:t>
            </a:r>
            <a:r>
              <a:rPr kumimoji="0" lang="fr-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Mind the (treatment) gap: a global perspective on current and future strategies for prevention of fragility fractures</a:t>
            </a:r>
            <a:r>
              <a:rPr kumimoji="0" lang="en-CA"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CA" sz="8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DOE 10.1007/s00198-016-3894-7. Published online: 07 February 2017.</a:t>
            </a: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 van </a:t>
            </a:r>
            <a:r>
              <a:rPr kumimoji="0" lang="en-CA"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Staa</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TP, Dennison EM, </a:t>
            </a:r>
            <a:r>
              <a:rPr kumimoji="0" lang="en-CA"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Leufkens</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HG, Cooper C (2001) Epidemiology of fractures in England and Wales. Bone 29:517– 522.</a:t>
            </a:r>
          </a:p>
        </p:txBody>
      </p:sp>
      <p:pic>
        <p:nvPicPr>
          <p:cNvPr id="2" name="Picture 1">
            <a:extLst>
              <a:ext uri="{FF2B5EF4-FFF2-40B4-BE49-F238E27FC236}">
                <a16:creationId xmlns:a16="http://schemas.microsoft.com/office/drawing/2014/main" id="{763908A4-B8E9-4CDF-BFFA-F35012654D58}"/>
              </a:ext>
            </a:extLst>
          </p:cNvPr>
          <p:cNvPicPr>
            <a:picLocks noChangeAspect="1"/>
          </p:cNvPicPr>
          <p:nvPr/>
        </p:nvPicPr>
        <p:blipFill>
          <a:blip r:embed="rId2"/>
          <a:stretch>
            <a:fillRect/>
          </a:stretch>
        </p:blipFill>
        <p:spPr>
          <a:xfrm>
            <a:off x="297711" y="3402540"/>
            <a:ext cx="1869365" cy="1384715"/>
          </a:xfrm>
          <a:prstGeom prst="rect">
            <a:avLst/>
          </a:prstGeom>
        </p:spPr>
      </p:pic>
    </p:spTree>
    <p:extLst>
      <p:ext uri="{BB962C8B-B14F-4D97-AF65-F5344CB8AC3E}">
        <p14:creationId xmlns:p14="http://schemas.microsoft.com/office/powerpoint/2010/main" val="208849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133708"/>
            <a:ext cx="8365331" cy="886397"/>
          </a:xfrm>
        </p:spPr>
        <p:txBody>
          <a:bodyPr/>
          <a:lstStyle/>
          <a:p>
            <a:pPr algn="ctr"/>
            <a:r>
              <a:rPr lang="en-CA" sz="3200" dirty="0">
                <a:solidFill>
                  <a:srgbClr val="725F73"/>
                </a:solidFill>
                <a:latin typeface="Arial Narrow" panose="020B0606020202030204" pitchFamily="34" charset="0"/>
              </a:rPr>
              <a:t>Risk Of Sustaining A Second Hip Fracture is High During First 12 Months Following First Hip Fracture</a:t>
            </a:r>
            <a:endParaRPr lang="en-US" sz="28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626624"/>
            <a:ext cx="8801100" cy="167368"/>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5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5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5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Nymark</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T.,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2006;17:1353-1357.</a:t>
            </a:r>
          </a:p>
        </p:txBody>
      </p:sp>
      <p:sp>
        <p:nvSpPr>
          <p:cNvPr id="203" name="Rectangle 202">
            <a:extLst>
              <a:ext uri="{FF2B5EF4-FFF2-40B4-BE49-F238E27FC236}">
                <a16:creationId xmlns:a16="http://schemas.microsoft.com/office/drawing/2014/main" id="{018A39CA-3B3B-4348-85DD-8B386C156200}"/>
              </a:ext>
            </a:extLst>
          </p:cNvPr>
          <p:cNvSpPr/>
          <p:nvPr/>
        </p:nvSpPr>
        <p:spPr>
          <a:xfrm>
            <a:off x="1168400" y="1352004"/>
            <a:ext cx="7594600" cy="830997"/>
          </a:xfrm>
          <a:prstGeom prst="rect">
            <a:avLst/>
          </a:prstGeom>
          <a:noFill/>
          <a:ln>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98AED9"/>
                </a:solidFill>
                <a:effectLst/>
                <a:uLnTx/>
                <a:uFillTx/>
                <a:latin typeface="Arial Narrow" panose="020B0606020202030204" pitchFamily="34" charset="0"/>
                <a:ea typeface="+mn-ea"/>
                <a:cs typeface="+mn-cs"/>
              </a:rPr>
              <a:t>Incident hip fractures in residents of Funen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98AED9"/>
                </a:solidFill>
                <a:effectLst/>
                <a:uLnTx/>
                <a:uFillTx/>
                <a:latin typeface="Arial Narrow" panose="020B0606020202030204" pitchFamily="34" charset="0"/>
                <a:ea typeface="+mn-ea"/>
                <a:cs typeface="+mn-cs"/>
              </a:rPr>
              <a:t>County, Denmark, from 1994 through 2004</a:t>
            </a:r>
          </a:p>
        </p:txBody>
      </p:sp>
      <p:sp>
        <p:nvSpPr>
          <p:cNvPr id="338" name="Rectangle 337">
            <a:extLst>
              <a:ext uri="{FF2B5EF4-FFF2-40B4-BE49-F238E27FC236}">
                <a16:creationId xmlns:a16="http://schemas.microsoft.com/office/drawing/2014/main" id="{F9ECA492-969E-4451-919A-81DBD153DEC7}"/>
              </a:ext>
            </a:extLst>
          </p:cNvPr>
          <p:cNvSpPr/>
          <p:nvPr/>
        </p:nvSpPr>
        <p:spPr>
          <a:xfrm>
            <a:off x="457200" y="5930158"/>
            <a:ext cx="8515349"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Period estimates of incidence of second hip fracture for men (square) and women (circle) by time from first fracture. Values are </a:t>
            </a:r>
            <a:r>
              <a:rPr kumimoji="0" lang="en-CA" sz="1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poisson</a:t>
            </a: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regression-based estimates and 95% CI of rate per 1000 person years (</a:t>
            </a:r>
            <a:r>
              <a:rPr kumimoji="0" lang="en-CA" sz="1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py</a:t>
            </a: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p>
        </p:txBody>
      </p:sp>
      <p:pic>
        <p:nvPicPr>
          <p:cNvPr id="2" name="Picture 1">
            <a:extLst>
              <a:ext uri="{FF2B5EF4-FFF2-40B4-BE49-F238E27FC236}">
                <a16:creationId xmlns:a16="http://schemas.microsoft.com/office/drawing/2014/main" id="{2DDD601C-DC40-4024-924C-CC44C011C8B7}"/>
              </a:ext>
            </a:extLst>
          </p:cNvPr>
          <p:cNvPicPr>
            <a:picLocks noChangeAspect="1"/>
          </p:cNvPicPr>
          <p:nvPr/>
        </p:nvPicPr>
        <p:blipFill>
          <a:blip r:embed="rId3"/>
          <a:stretch>
            <a:fillRect/>
          </a:stretch>
        </p:blipFill>
        <p:spPr>
          <a:xfrm>
            <a:off x="287733" y="1352004"/>
            <a:ext cx="8339327" cy="4423864"/>
          </a:xfrm>
          <a:prstGeom prst="rect">
            <a:avLst/>
          </a:prstGeom>
        </p:spPr>
      </p:pic>
      <p:sp>
        <p:nvSpPr>
          <p:cNvPr id="9" name="Rectangle 8">
            <a:extLst>
              <a:ext uri="{FF2B5EF4-FFF2-40B4-BE49-F238E27FC236}">
                <a16:creationId xmlns:a16="http://schemas.microsoft.com/office/drawing/2014/main" id="{9B272FD1-C41F-45D6-9A13-6F8E47F889FA}"/>
              </a:ext>
            </a:extLst>
          </p:cNvPr>
          <p:cNvSpPr/>
          <p:nvPr/>
        </p:nvSpPr>
        <p:spPr>
          <a:xfrm>
            <a:off x="1168400" y="5653984"/>
            <a:ext cx="7284484" cy="33855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Months</a:t>
            </a:r>
          </a:p>
        </p:txBody>
      </p:sp>
    </p:spTree>
    <p:extLst>
      <p:ext uri="{BB962C8B-B14F-4D97-AF65-F5344CB8AC3E}">
        <p14:creationId xmlns:p14="http://schemas.microsoft.com/office/powerpoint/2010/main" val="1194624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59277"/>
            <a:ext cx="8365331" cy="997196"/>
          </a:xfrm>
        </p:spPr>
        <p:txBody>
          <a:bodyPr/>
          <a:lstStyle/>
          <a:p>
            <a:pPr algn="ctr"/>
            <a:r>
              <a:rPr lang="en-CA" sz="3600" dirty="0">
                <a:solidFill>
                  <a:srgbClr val="725F73"/>
                </a:solidFill>
                <a:latin typeface="Arial Narrow" panose="020B0606020202030204" pitchFamily="34" charset="0"/>
              </a:rPr>
              <a:t>Secondary Fracture: Risk in the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Near Term (2 years) is High</a:t>
            </a:r>
            <a:endParaRPr lang="en-US" sz="4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573459"/>
            <a:ext cx="8801100" cy="167368"/>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*The outcome is a composite of closed clinical fractures at any skeletal site other than the skull/face/fingers/toes in the inpatient setting and/or requiring surgical intervention.</a:t>
            </a: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Adapted from Balasubramanian A, et al. Presented at: ASBMR annual meeting; October 16-18, 2016; Atlanta, GA. Abstract FR0233.</a:t>
            </a:r>
          </a:p>
        </p:txBody>
      </p:sp>
      <p:sp>
        <p:nvSpPr>
          <p:cNvPr id="8" name="Rectangle 7">
            <a:extLst>
              <a:ext uri="{FF2B5EF4-FFF2-40B4-BE49-F238E27FC236}">
                <a16:creationId xmlns:a16="http://schemas.microsoft.com/office/drawing/2014/main" id="{788055F0-64AF-48A7-94CA-8EE9CC03EDB8}"/>
              </a:ext>
            </a:extLst>
          </p:cNvPr>
          <p:cNvSpPr/>
          <p:nvPr/>
        </p:nvSpPr>
        <p:spPr>
          <a:xfrm>
            <a:off x="333068" y="1271662"/>
            <a:ext cx="8477860" cy="1323439"/>
          </a:xfrm>
          <a:prstGeom prst="rect">
            <a:avLst/>
          </a:prstGeom>
        </p:spPr>
        <p:txBody>
          <a:bodyPr wrap="square">
            <a:spAutoFit/>
          </a:bodyPr>
          <a:lstStyle/>
          <a:p>
            <a:pPr marL="214313" marR="0" lvl="0" indent="-214313" algn="l" defTabSz="685800" rtl="0" eaLnBrk="1" fontAlgn="auto" latinLnBrk="0" hangingPunct="1">
              <a:lnSpc>
                <a:spcPct val="100000"/>
              </a:lnSpc>
              <a:spcBef>
                <a:spcPts val="0"/>
              </a:spcBef>
              <a:spcAft>
                <a:spcPts val="0"/>
              </a:spcAft>
              <a:buClr>
                <a:srgbClr val="725F73"/>
              </a:buClr>
              <a:buSzPct val="100000"/>
              <a:buFont typeface="Wingdings" panose="05000000000000000000" pitchFamily="2" charset="2"/>
              <a:buChar char="§"/>
              <a:tabLst/>
              <a:defRPr/>
            </a:pPr>
            <a:r>
              <a:rPr kumimoji="0" lang="en-CA" sz="2000" b="0"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After initial fracture (spine, hip, pelvis, femur, or clavicle) women were at up to 25% risk of second fracture at 2 years, regardless of patient age</a:t>
            </a:r>
          </a:p>
          <a:p>
            <a:pPr marL="214313" marR="0" lvl="0" indent="-214313" algn="l" defTabSz="685800" rtl="0" eaLnBrk="1" fontAlgn="auto" latinLnBrk="0" hangingPunct="1">
              <a:lnSpc>
                <a:spcPct val="100000"/>
              </a:lnSpc>
              <a:spcBef>
                <a:spcPts val="0"/>
              </a:spcBef>
              <a:spcAft>
                <a:spcPts val="0"/>
              </a:spcAft>
              <a:buClr>
                <a:srgbClr val="725F73"/>
              </a:buClr>
              <a:buSzPct val="100000"/>
              <a:buFont typeface="Wingdings" panose="05000000000000000000" pitchFamily="2" charset="2"/>
              <a:buChar char="§"/>
              <a:tabLst/>
              <a:defRPr/>
            </a:pPr>
            <a:r>
              <a:rPr kumimoji="0" lang="en-CA" sz="2000" b="0"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Among women with a clinical fracture, 17.9% fractured again within 2-years following the initial fracture and 4.8 % sustained a hip fracture</a:t>
            </a:r>
          </a:p>
        </p:txBody>
      </p:sp>
      <p:pic>
        <p:nvPicPr>
          <p:cNvPr id="2" name="Picture 1">
            <a:extLst>
              <a:ext uri="{FF2B5EF4-FFF2-40B4-BE49-F238E27FC236}">
                <a16:creationId xmlns:a16="http://schemas.microsoft.com/office/drawing/2014/main" id="{FAC5D4F4-7824-4C5A-B3D2-AE806DB30443}"/>
              </a:ext>
            </a:extLst>
          </p:cNvPr>
          <p:cNvPicPr>
            <a:picLocks noChangeAspect="1"/>
          </p:cNvPicPr>
          <p:nvPr/>
        </p:nvPicPr>
        <p:blipFill>
          <a:blip r:embed="rId3"/>
          <a:stretch>
            <a:fillRect/>
          </a:stretch>
        </p:blipFill>
        <p:spPr>
          <a:xfrm>
            <a:off x="171449" y="2679429"/>
            <a:ext cx="8933760" cy="3668208"/>
          </a:xfrm>
          <a:prstGeom prst="rect">
            <a:avLst/>
          </a:prstGeom>
        </p:spPr>
      </p:pic>
    </p:spTree>
    <p:extLst>
      <p:ext uri="{BB962C8B-B14F-4D97-AF65-F5344CB8AC3E}">
        <p14:creationId xmlns:p14="http://schemas.microsoft.com/office/powerpoint/2010/main" val="416063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69910"/>
            <a:ext cx="8365331" cy="997196"/>
          </a:xfrm>
        </p:spPr>
        <p:txBody>
          <a:bodyPr/>
          <a:lstStyle/>
          <a:p>
            <a:pPr algn="ctr"/>
            <a:r>
              <a:rPr lang="en-CA" sz="3600" dirty="0">
                <a:solidFill>
                  <a:srgbClr val="725F73"/>
                </a:solidFill>
                <a:latin typeface="Arial Narrow" panose="020B0606020202030204" pitchFamily="34" charset="0"/>
              </a:rPr>
              <a:t>Secondary Fracture: Risk in the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Near Term (5 years) is High</a:t>
            </a:r>
            <a:endParaRPr lang="en-US" sz="4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573459"/>
            <a:ext cx="8801100" cy="167368"/>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*The outcome is a composite of closed clinical fractures at any skeletal site other than the skull/face/fingers/toes in the inpatient setting and/or requiring surgical intervention.</a:t>
            </a: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Adapted from Balasubramanian A, et al. Presented at: ASBMR annual meeting; October 16-18, 2016; Atlanta, GA. Abstract FR0233.</a:t>
            </a:r>
          </a:p>
        </p:txBody>
      </p:sp>
      <p:sp>
        <p:nvSpPr>
          <p:cNvPr id="9" name="Rectangle 8">
            <a:extLst>
              <a:ext uri="{FF2B5EF4-FFF2-40B4-BE49-F238E27FC236}">
                <a16:creationId xmlns:a16="http://schemas.microsoft.com/office/drawing/2014/main" id="{3ABE1539-417D-4168-801F-DB198BA19B14}"/>
              </a:ext>
            </a:extLst>
          </p:cNvPr>
          <p:cNvSpPr/>
          <p:nvPr/>
        </p:nvSpPr>
        <p:spPr>
          <a:xfrm>
            <a:off x="537219" y="1271662"/>
            <a:ext cx="7786688" cy="707886"/>
          </a:xfrm>
          <a:prstGeom prst="rect">
            <a:avLst/>
          </a:prstGeom>
        </p:spPr>
        <p:txBody>
          <a:bodyPr wrap="square">
            <a:spAutoFit/>
          </a:bodyPr>
          <a:lstStyle/>
          <a:p>
            <a:pPr marL="214313" marR="0" lvl="0" indent="-214313" algn="l" defTabSz="685800" rtl="0" eaLnBrk="1" fontAlgn="auto" latinLnBrk="0" hangingPunct="1">
              <a:lnSpc>
                <a:spcPct val="100000"/>
              </a:lnSpc>
              <a:spcBef>
                <a:spcPts val="0"/>
              </a:spcBef>
              <a:spcAft>
                <a:spcPts val="0"/>
              </a:spcAft>
              <a:buClr>
                <a:srgbClr val="725F73"/>
              </a:buClr>
              <a:buSzPct val="100000"/>
              <a:buFont typeface="Wingdings" panose="05000000000000000000" pitchFamily="2" charset="2"/>
              <a:buChar char="§"/>
              <a:tabLst/>
              <a:defRPr/>
            </a:pPr>
            <a:r>
              <a:rPr kumimoji="0" lang="en-CA" sz="2000" b="0"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Among women with a clinical fracture, 30.9% fractured again within 5-years following the initial fracture and 10.2 % sustained a hip fracture</a:t>
            </a:r>
          </a:p>
        </p:txBody>
      </p:sp>
      <p:pic>
        <p:nvPicPr>
          <p:cNvPr id="3" name="Picture 2">
            <a:extLst>
              <a:ext uri="{FF2B5EF4-FFF2-40B4-BE49-F238E27FC236}">
                <a16:creationId xmlns:a16="http://schemas.microsoft.com/office/drawing/2014/main" id="{9A0D820F-7326-4419-9B29-D106AB910553}"/>
              </a:ext>
            </a:extLst>
          </p:cNvPr>
          <p:cNvPicPr>
            <a:picLocks noChangeAspect="1"/>
          </p:cNvPicPr>
          <p:nvPr/>
        </p:nvPicPr>
        <p:blipFill>
          <a:blip r:embed="rId3"/>
          <a:stretch>
            <a:fillRect/>
          </a:stretch>
        </p:blipFill>
        <p:spPr>
          <a:xfrm>
            <a:off x="258703" y="2291958"/>
            <a:ext cx="8825181" cy="3829442"/>
          </a:xfrm>
          <a:prstGeom prst="rect">
            <a:avLst/>
          </a:prstGeom>
        </p:spPr>
      </p:pic>
    </p:spTree>
    <p:extLst>
      <p:ext uri="{BB962C8B-B14F-4D97-AF65-F5344CB8AC3E}">
        <p14:creationId xmlns:p14="http://schemas.microsoft.com/office/powerpoint/2010/main" val="325515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314464"/>
            <a:ext cx="8365331" cy="553998"/>
          </a:xfrm>
        </p:spPr>
        <p:txBody>
          <a:bodyPr/>
          <a:lstStyle/>
          <a:p>
            <a:pPr algn="ctr"/>
            <a:r>
              <a:rPr lang="en-CA" sz="4000" dirty="0">
                <a:solidFill>
                  <a:srgbClr val="725F73"/>
                </a:solidFill>
                <a:latin typeface="Arial Narrow" panose="020B0606020202030204" pitchFamily="34" charset="0"/>
              </a:rPr>
              <a:t>Imminent Risk of Major OP Fracture </a:t>
            </a:r>
            <a:endParaRPr lang="en-US" sz="44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8" y="6347637"/>
            <a:ext cx="8801100" cy="510363"/>
          </a:xfrm>
          <a:prstGeom prst="rect">
            <a:avLst/>
          </a:prstGeom>
          <a:noFill/>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1. Johansson H, et al. </a:t>
            </a:r>
            <a:r>
              <a:rPr kumimoji="0" lang="en-CA"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Verdana"/>
              </a:rPr>
              <a:t>Osteoporos</a:t>
            </a:r>
            <a:r>
              <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Int. 2017;28(3): 775–780. 2. Balasubramanian A, et al. Presented at: ASBMR annual meeting; October 16-18, 2016; Atlanta, GA. Abstract FR0233. 3. Yusuf AA, et al. Presented at: ASBMR annual meeting; October 16-18, 2016; Atlanta, GA. Abstract MO0223. 4. Ahmed LA, et al. J Bone Miner Res. 2013;28:2214-2221.5. Yusuf AA, et al. Presented at: ASBMR annual meeting; October 16-18, 2016; Atlanta, GA. Abstract SU0227.</a:t>
            </a: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p:txBody>
      </p:sp>
      <p:sp>
        <p:nvSpPr>
          <p:cNvPr id="8" name="Rectangle 7">
            <a:extLst>
              <a:ext uri="{FF2B5EF4-FFF2-40B4-BE49-F238E27FC236}">
                <a16:creationId xmlns:a16="http://schemas.microsoft.com/office/drawing/2014/main" id="{DF75AF5C-D6B3-401E-B1B8-00383B973D7C}"/>
              </a:ext>
            </a:extLst>
          </p:cNvPr>
          <p:cNvSpPr/>
          <p:nvPr/>
        </p:nvSpPr>
        <p:spPr>
          <a:xfrm>
            <a:off x="0" y="2369068"/>
            <a:ext cx="4932179" cy="3293209"/>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
                <a:srgbClr val="725F73"/>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Imminent risk increases with </a:t>
            </a:r>
            <a:r>
              <a:rPr kumimoji="0" lang="en-CA" sz="2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age</a:t>
            </a:r>
            <a:r>
              <a:rPr kumimoji="0" lang="en-CA" sz="24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1</a:t>
            </a:r>
          </a:p>
          <a:p>
            <a:pPr marL="342900" marR="0" lvl="0" indent="-342900" algn="l" defTabSz="685800" rtl="0" eaLnBrk="1" fontAlgn="auto" latinLnBrk="0" hangingPunct="1">
              <a:lnSpc>
                <a:spcPct val="100000"/>
              </a:lnSpc>
              <a:spcBef>
                <a:spcPts val="0"/>
              </a:spcBef>
              <a:spcAft>
                <a:spcPts val="0"/>
              </a:spcAft>
              <a:buClr>
                <a:srgbClr val="725F73"/>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Imminent risk increases with a </a:t>
            </a:r>
            <a:r>
              <a:rPr kumimoji="0" lang="en-CA" sz="2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recent or prior fracture </a:t>
            </a:r>
          </a:p>
          <a:p>
            <a:pPr marL="68580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Risk of </a:t>
            </a: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subsequent</a:t>
            </a:r>
            <a:r>
              <a:rPr kumimoji="0" lang="en-CA" sz="2000" b="1" i="0" u="none" strike="noStrike" kern="1200" cap="none" spc="0" normalizeH="0" baseline="0" noProof="0" dirty="0">
                <a:ln>
                  <a:noFill/>
                </a:ln>
                <a:solidFill>
                  <a:srgbClr val="326581"/>
                </a:solidFill>
                <a:effectLst/>
                <a:uLnTx/>
                <a:uFillTx/>
                <a:latin typeface="Arial Narrow" panose="020B0606020202030204" pitchFamily="34" charset="0"/>
                <a:ea typeface="+mn-ea"/>
                <a:cs typeface="+mn-cs"/>
              </a:rPr>
              <a:t> </a:t>
            </a: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fracture</a:t>
            </a:r>
            <a:r>
              <a:rPr kumimoji="0" lang="en-CA" sz="2000" b="1" i="0" u="none" strike="noStrike" kern="1200" cap="none" spc="0" normalizeH="0" baseline="0" noProof="0" dirty="0">
                <a:ln>
                  <a:noFill/>
                </a:ln>
                <a:solidFill>
                  <a:srgbClr val="326581"/>
                </a:solidFill>
                <a:effectLst/>
                <a:uLnTx/>
                <a:uFillTx/>
                <a:latin typeface="Arial Narrow" panose="020B0606020202030204" pitchFamily="34" charset="0"/>
                <a:ea typeface="+mn-ea"/>
                <a:cs typeface="+mn-cs"/>
              </a:rPr>
              <a:t> </a:t>
            </a: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increase with </a:t>
            </a: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recent or prior fracture</a:t>
            </a:r>
            <a:r>
              <a:rPr kumimoji="0" lang="en-CA" sz="2000" b="0"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 </a:t>
            </a: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certain cites*</a:t>
            </a:r>
            <a:r>
              <a:rPr kumimoji="0" lang="en-CA" sz="20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2,3</a:t>
            </a:r>
          </a:p>
          <a:p>
            <a:pPr marL="342900" marR="0" lvl="1" indent="0" algn="l" defTabSz="6858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 </a:t>
            </a: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One or more of the following</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p>
          <a:p>
            <a:pPr marL="900113" marR="0" lvl="2" indent="-214313"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Older age (≥ 65 years)</a:t>
            </a:r>
            <a:r>
              <a:rPr kumimoji="0" lang="en-CA" sz="16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2-5</a:t>
            </a:r>
          </a:p>
          <a:p>
            <a:pPr marL="900113" marR="0" lvl="2" indent="-214313"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Low BMD</a:t>
            </a:r>
            <a:r>
              <a:rPr kumimoji="0" lang="en-CA" sz="16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3,5</a:t>
            </a:r>
          </a:p>
          <a:p>
            <a:pPr marL="900113" marR="0" lvl="2" indent="-214313"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Fall risk factors including comorbidities and certain medications</a:t>
            </a:r>
            <a:r>
              <a:rPr kumimoji="0" lang="en-CA" sz="16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3,5</a:t>
            </a:r>
            <a:endParaRPr kumimoji="0" lang="en-CA" sz="2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59" name="Rectangle 58">
            <a:extLst>
              <a:ext uri="{FF2B5EF4-FFF2-40B4-BE49-F238E27FC236}">
                <a16:creationId xmlns:a16="http://schemas.microsoft.com/office/drawing/2014/main" id="{60FD85E6-9E48-4CCE-BFA7-04EBAFA7DB55}"/>
              </a:ext>
            </a:extLst>
          </p:cNvPr>
          <p:cNvSpPr/>
          <p:nvPr/>
        </p:nvSpPr>
        <p:spPr>
          <a:xfrm>
            <a:off x="277803" y="5995192"/>
            <a:ext cx="8694746" cy="2616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*Recent fracture is fracture within the past 12 months. Prior fracture is any history of fracture at spine, hip, pelvis, femur, clavicle, </a:t>
            </a:r>
            <a:r>
              <a:rPr kumimoji="0" lang="en-CA" sz="11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humerus</a:t>
            </a:r>
            <a:r>
              <a:rPr kumimoji="0" lang="en-CA" sz="1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tibia/</a:t>
            </a:r>
            <a:r>
              <a:rPr kumimoji="0" lang="en-CA" sz="11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fibila</a:t>
            </a:r>
            <a:r>
              <a:rPr kumimoji="0" lang="en-CA" sz="1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radius/ulna. </a:t>
            </a:r>
            <a:endParaRPr kumimoji="0" 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2" name="Picture 1">
            <a:extLst>
              <a:ext uri="{FF2B5EF4-FFF2-40B4-BE49-F238E27FC236}">
                <a16:creationId xmlns:a16="http://schemas.microsoft.com/office/drawing/2014/main" id="{7CD4E3FC-1028-442A-B92A-2BE8ACCF12B6}"/>
              </a:ext>
            </a:extLst>
          </p:cNvPr>
          <p:cNvPicPr>
            <a:picLocks noChangeAspect="1"/>
          </p:cNvPicPr>
          <p:nvPr/>
        </p:nvPicPr>
        <p:blipFill>
          <a:blip r:embed="rId3"/>
          <a:stretch>
            <a:fillRect/>
          </a:stretch>
        </p:blipFill>
        <p:spPr>
          <a:xfrm>
            <a:off x="4612635" y="1558263"/>
            <a:ext cx="4731772" cy="4545166"/>
          </a:xfrm>
          <a:prstGeom prst="rect">
            <a:avLst/>
          </a:prstGeom>
        </p:spPr>
      </p:pic>
    </p:spTree>
    <p:extLst>
      <p:ext uri="{BB962C8B-B14F-4D97-AF65-F5344CB8AC3E}">
        <p14:creationId xmlns:p14="http://schemas.microsoft.com/office/powerpoint/2010/main" val="338175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135082"/>
            <a:ext cx="8365331" cy="886397"/>
          </a:xfrm>
        </p:spPr>
        <p:txBody>
          <a:bodyPr/>
          <a:lstStyle/>
          <a:p>
            <a:pPr algn="ctr"/>
            <a:r>
              <a:rPr lang="en-CA" sz="3200" dirty="0">
                <a:solidFill>
                  <a:srgbClr val="725F73"/>
                </a:solidFill>
                <a:latin typeface="Arial Narrow" panose="020B0606020202030204" pitchFamily="34" charset="0"/>
              </a:rPr>
              <a:t>In Patients at Imminent Risk, Absolute Cumulative Fracture Risk Remains Elevated Over Time</a:t>
            </a:r>
            <a:endParaRPr lang="en-US" sz="36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Analysis of a large Medicare sample of women ≥ 65 years old with an incident clinical fracture.</a:t>
            </a: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Balasubramanian A, et al. Presented at: ASBMR annual meeting; October 16-18, 2016; Atlanta, GA.</a:t>
            </a: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Rectangle 9">
            <a:extLst>
              <a:ext uri="{FF2B5EF4-FFF2-40B4-BE49-F238E27FC236}">
                <a16:creationId xmlns:a16="http://schemas.microsoft.com/office/drawing/2014/main" id="{9F26A35C-C11B-4C20-BF53-DA402F7A9F19}"/>
              </a:ext>
            </a:extLst>
          </p:cNvPr>
          <p:cNvSpPr/>
          <p:nvPr/>
        </p:nvSpPr>
        <p:spPr bwMode="auto">
          <a:xfrm>
            <a:off x="4159060" y="2487279"/>
            <a:ext cx="4089479" cy="2468880"/>
          </a:xfrm>
          <a:prstGeom prst="rect">
            <a:avLst/>
          </a:prstGeom>
          <a:solidFill>
            <a:schemeClr val="bg1">
              <a:lumMod val="75000"/>
              <a:alpha val="50000"/>
            </a:schemeClr>
          </a:solidFill>
          <a:ln w="381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1" name="Rectangle 10">
            <a:extLst>
              <a:ext uri="{FF2B5EF4-FFF2-40B4-BE49-F238E27FC236}">
                <a16:creationId xmlns:a16="http://schemas.microsoft.com/office/drawing/2014/main" id="{BA12BDD6-822D-45F4-A478-B88704EBAE3E}"/>
              </a:ext>
            </a:extLst>
          </p:cNvPr>
          <p:cNvSpPr/>
          <p:nvPr/>
        </p:nvSpPr>
        <p:spPr bwMode="auto">
          <a:xfrm>
            <a:off x="1440486" y="2487279"/>
            <a:ext cx="2710400" cy="2468880"/>
          </a:xfrm>
          <a:prstGeom prst="rect">
            <a:avLst/>
          </a:prstGeom>
          <a:solidFill>
            <a:schemeClr val="bg1">
              <a:lumMod val="95000"/>
              <a:alpha val="50000"/>
            </a:schemeClr>
          </a:solidFill>
          <a:ln w="381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2" name="Large Area">
            <a:extLst>
              <a:ext uri="{FF2B5EF4-FFF2-40B4-BE49-F238E27FC236}">
                <a16:creationId xmlns:a16="http://schemas.microsoft.com/office/drawing/2014/main" id="{D4C1C4B3-5322-4C08-8284-3DEB845683A4}"/>
              </a:ext>
            </a:extLst>
          </p:cNvPr>
          <p:cNvSpPr/>
          <p:nvPr/>
        </p:nvSpPr>
        <p:spPr bwMode="auto">
          <a:xfrm>
            <a:off x="1440486" y="2762133"/>
            <a:ext cx="6808054" cy="2197633"/>
          </a:xfrm>
          <a:custGeom>
            <a:avLst/>
            <a:gdLst>
              <a:gd name="connsiteX0" fmla="*/ 0 w 6808054"/>
              <a:gd name="connsiteY0" fmla="*/ 2197633 h 2197633"/>
              <a:gd name="connsiteX1" fmla="*/ 6808054 w 6808054"/>
              <a:gd name="connsiteY1" fmla="*/ 2197633 h 2197633"/>
              <a:gd name="connsiteX2" fmla="*/ 6808054 w 6808054"/>
              <a:gd name="connsiteY2" fmla="*/ 0 h 2197633"/>
              <a:gd name="connsiteX3" fmla="*/ 2727832 w 6808054"/>
              <a:gd name="connsiteY3" fmla="*/ 929768 h 2197633"/>
              <a:gd name="connsiteX4" fmla="*/ 1360074 w 6808054"/>
              <a:gd name="connsiteY4" fmla="*/ 1513754 h 2197633"/>
              <a:gd name="connsiteX5" fmla="*/ 0 w 6808054"/>
              <a:gd name="connsiteY5" fmla="*/ 2197633 h 219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8054" h="2197633">
                <a:moveTo>
                  <a:pt x="0" y="2197633"/>
                </a:moveTo>
                <a:lnTo>
                  <a:pt x="6808054" y="2197633"/>
                </a:lnTo>
                <a:lnTo>
                  <a:pt x="6808054" y="0"/>
                </a:lnTo>
                <a:lnTo>
                  <a:pt x="2727832" y="929768"/>
                </a:lnTo>
                <a:lnTo>
                  <a:pt x="1360074" y="1513754"/>
                </a:lnTo>
                <a:lnTo>
                  <a:pt x="0" y="2197633"/>
                </a:lnTo>
                <a:close/>
              </a:path>
            </a:pathLst>
          </a:custGeom>
          <a:solidFill>
            <a:srgbClr val="C4D0E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3" name="1 year area">
            <a:extLst>
              <a:ext uri="{FF2B5EF4-FFF2-40B4-BE49-F238E27FC236}">
                <a16:creationId xmlns:a16="http://schemas.microsoft.com/office/drawing/2014/main" id="{6DEB9ADA-D29F-4A4B-8D6D-B52EDB8CE7DA}"/>
              </a:ext>
            </a:extLst>
          </p:cNvPr>
          <p:cNvSpPr/>
          <p:nvPr/>
        </p:nvSpPr>
        <p:spPr bwMode="auto">
          <a:xfrm>
            <a:off x="1440486" y="4275887"/>
            <a:ext cx="6800370" cy="691563"/>
          </a:xfrm>
          <a:custGeom>
            <a:avLst/>
            <a:gdLst>
              <a:gd name="connsiteX0" fmla="*/ 0 w 6800370"/>
              <a:gd name="connsiteY0" fmla="*/ 691563 h 691563"/>
              <a:gd name="connsiteX1" fmla="*/ 6800370 w 6800370"/>
              <a:gd name="connsiteY1" fmla="*/ 691563 h 691563"/>
              <a:gd name="connsiteX2" fmla="*/ 6800370 w 6800370"/>
              <a:gd name="connsiteY2" fmla="*/ 0 h 691563"/>
              <a:gd name="connsiteX3" fmla="*/ 1360074 w 6800370"/>
              <a:gd name="connsiteY3" fmla="*/ 0 h 691563"/>
              <a:gd name="connsiteX4" fmla="*/ 0 w 6800370"/>
              <a:gd name="connsiteY4" fmla="*/ 691563 h 69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0" h="691563">
                <a:moveTo>
                  <a:pt x="0" y="691563"/>
                </a:moveTo>
                <a:lnTo>
                  <a:pt x="6800370" y="691563"/>
                </a:lnTo>
                <a:lnTo>
                  <a:pt x="6800370" y="0"/>
                </a:lnTo>
                <a:lnTo>
                  <a:pt x="1360074" y="0"/>
                </a:lnTo>
                <a:lnTo>
                  <a:pt x="0" y="691563"/>
                </a:lnTo>
                <a:close/>
              </a:path>
            </a:pathLst>
          </a:custGeom>
          <a:solidFill>
            <a:srgbClr val="C4D0E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 name="TextBox 13">
            <a:extLst>
              <a:ext uri="{FF2B5EF4-FFF2-40B4-BE49-F238E27FC236}">
                <a16:creationId xmlns:a16="http://schemas.microsoft.com/office/drawing/2014/main" id="{8A409612-2490-4B37-AEB6-52FB646D627F}"/>
              </a:ext>
            </a:extLst>
          </p:cNvPr>
          <p:cNvSpPr txBox="1"/>
          <p:nvPr/>
        </p:nvSpPr>
        <p:spPr>
          <a:xfrm>
            <a:off x="1409751" y="5405704"/>
            <a:ext cx="68618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Follow-up (years)</a:t>
            </a:r>
          </a:p>
        </p:txBody>
      </p:sp>
      <p:sp>
        <p:nvSpPr>
          <p:cNvPr id="15" name="TextBox 14">
            <a:extLst>
              <a:ext uri="{FF2B5EF4-FFF2-40B4-BE49-F238E27FC236}">
                <a16:creationId xmlns:a16="http://schemas.microsoft.com/office/drawing/2014/main" id="{DE13BA80-CE46-44E7-B59A-5585C10FADCF}"/>
              </a:ext>
            </a:extLst>
          </p:cNvPr>
          <p:cNvSpPr txBox="1"/>
          <p:nvPr/>
        </p:nvSpPr>
        <p:spPr>
          <a:xfrm rot="16200000">
            <a:off x="-528769" y="3434647"/>
            <a:ext cx="2510653" cy="535531"/>
          </a:xfrm>
          <a:prstGeom prst="rect">
            <a:avLst/>
          </a:prstGeom>
          <a:noFill/>
        </p:spPr>
        <p:txBody>
          <a:bodyPr wrap="square" rtlCol="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Cumulative risk </a:t>
            </a:r>
            <a:b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of s</a:t>
            </a:r>
            <a:r>
              <a:rPr kumimoji="0" lang="en-US" sz="16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ubsequent</a:t>
            </a: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f</a:t>
            </a:r>
            <a:r>
              <a:rPr kumimoji="0" lang="en-US" sz="16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racture</a:t>
            </a:r>
            <a:endParaRPr kumimoji="0" lang="en-US"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9D2315CA-2FD9-4315-A9F2-B9856D1E3D8F}"/>
              </a:ext>
            </a:extLst>
          </p:cNvPr>
          <p:cNvSpPr txBox="1"/>
          <p:nvPr/>
        </p:nvSpPr>
        <p:spPr>
          <a:xfrm>
            <a:off x="1409750" y="1564917"/>
            <a:ext cx="6831105" cy="52322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Cumulative Risk of Subsequent Fracture</a:t>
            </a:r>
            <a:endParaRPr kumimoji="0" lang="en-US" sz="2000" b="0" i="0" u="none" strike="noStrike" kern="1200" cap="none" spc="0" normalizeH="0" baseline="30000" noProof="0" dirty="0">
              <a:ln>
                <a:noFill/>
              </a:ln>
              <a:solidFill>
                <a:srgbClr val="7693CC"/>
              </a:solidFill>
              <a:effectLst/>
              <a:uLnTx/>
              <a:uFillTx/>
              <a:latin typeface="Arial Narrow" panose="020B0606020202030204" pitchFamily="34" charset="0"/>
              <a:ea typeface="+mn-ea"/>
              <a:cs typeface="+mn-cs"/>
            </a:endParaRPr>
          </a:p>
        </p:txBody>
      </p:sp>
      <p:cxnSp>
        <p:nvCxnSpPr>
          <p:cNvPr id="17" name="Straight Connector 16">
            <a:extLst>
              <a:ext uri="{FF2B5EF4-FFF2-40B4-BE49-F238E27FC236}">
                <a16:creationId xmlns:a16="http://schemas.microsoft.com/office/drawing/2014/main" id="{815A6E40-9C80-4621-9041-275DA30BCAB9}"/>
              </a:ext>
            </a:extLst>
          </p:cNvPr>
          <p:cNvCxnSpPr/>
          <p:nvPr/>
        </p:nvCxnSpPr>
        <p:spPr bwMode="auto">
          <a:xfrm>
            <a:off x="2851808" y="4275887"/>
            <a:ext cx="5389048" cy="0"/>
          </a:xfrm>
          <a:prstGeom prst="line">
            <a:avLst/>
          </a:prstGeom>
          <a:solidFill>
            <a:schemeClr val="accent1"/>
          </a:solidFill>
          <a:ln w="12700" cap="flat" cmpd="sng" algn="ctr">
            <a:solidFill>
              <a:srgbClr val="725F73"/>
            </a:solidFill>
            <a:prstDash val="dash"/>
            <a:round/>
            <a:headEnd type="none" w="med" len="med"/>
            <a:tailEnd type="none" w="med" len="med"/>
          </a:ln>
          <a:effectLst/>
        </p:spPr>
      </p:cxnSp>
      <p:cxnSp>
        <p:nvCxnSpPr>
          <p:cNvPr id="18" name="Straight Connector 17">
            <a:extLst>
              <a:ext uri="{FF2B5EF4-FFF2-40B4-BE49-F238E27FC236}">
                <a16:creationId xmlns:a16="http://schemas.microsoft.com/office/drawing/2014/main" id="{B89AABDB-4BE6-4949-B78A-0F6661B948B4}"/>
              </a:ext>
            </a:extLst>
          </p:cNvPr>
          <p:cNvCxnSpPr/>
          <p:nvPr/>
        </p:nvCxnSpPr>
        <p:spPr bwMode="auto">
          <a:xfrm>
            <a:off x="4227187" y="3698553"/>
            <a:ext cx="4013669" cy="0"/>
          </a:xfrm>
          <a:prstGeom prst="line">
            <a:avLst/>
          </a:prstGeom>
          <a:solidFill>
            <a:schemeClr val="accent1"/>
          </a:solidFill>
          <a:ln w="12700" cap="flat" cmpd="sng" algn="ctr">
            <a:solidFill>
              <a:srgbClr val="725F73"/>
            </a:solidFill>
            <a:prstDash val="dash"/>
            <a:round/>
            <a:headEnd type="none" w="med" len="med"/>
            <a:tailEnd type="none" w="med" len="med"/>
          </a:ln>
          <a:effectLst/>
        </p:spPr>
      </p:cxnSp>
      <p:sp>
        <p:nvSpPr>
          <p:cNvPr id="19" name="TextBox 18">
            <a:extLst>
              <a:ext uri="{FF2B5EF4-FFF2-40B4-BE49-F238E27FC236}">
                <a16:creationId xmlns:a16="http://schemas.microsoft.com/office/drawing/2014/main" id="{392E7F33-5260-4641-9D17-888E4362EAD1}"/>
              </a:ext>
            </a:extLst>
          </p:cNvPr>
          <p:cNvSpPr txBox="1"/>
          <p:nvPr/>
        </p:nvSpPr>
        <p:spPr>
          <a:xfrm>
            <a:off x="1891599" y="2976290"/>
            <a:ext cx="222548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Imminent risk</a:t>
            </a:r>
            <a:endParaRPr kumimoji="0" lang="en-US"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endParaRPr>
          </a:p>
        </p:txBody>
      </p:sp>
      <p:sp>
        <p:nvSpPr>
          <p:cNvPr id="20" name="TextBox 19">
            <a:extLst>
              <a:ext uri="{FF2B5EF4-FFF2-40B4-BE49-F238E27FC236}">
                <a16:creationId xmlns:a16="http://schemas.microsoft.com/office/drawing/2014/main" id="{EC2101DF-6AEB-47CB-9A6C-88117816E76B}"/>
              </a:ext>
            </a:extLst>
          </p:cNvPr>
          <p:cNvSpPr txBox="1"/>
          <p:nvPr/>
        </p:nvSpPr>
        <p:spPr>
          <a:xfrm>
            <a:off x="4227187" y="2522457"/>
            <a:ext cx="23437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Increasing absolute cumulative risk</a:t>
            </a:r>
            <a:endParaRPr kumimoji="0" lang="en-US" sz="18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endParaRPr>
          </a:p>
        </p:txBody>
      </p:sp>
      <p:sp>
        <p:nvSpPr>
          <p:cNvPr id="21" name="Arrow: Right 20">
            <a:extLst>
              <a:ext uri="{FF2B5EF4-FFF2-40B4-BE49-F238E27FC236}">
                <a16:creationId xmlns:a16="http://schemas.microsoft.com/office/drawing/2014/main" id="{26EF3C26-9628-4401-A0B0-7C7CABB48BC7}"/>
              </a:ext>
            </a:extLst>
          </p:cNvPr>
          <p:cNvSpPr/>
          <p:nvPr/>
        </p:nvSpPr>
        <p:spPr bwMode="auto">
          <a:xfrm rot="20329609">
            <a:off x="3725614" y="2930776"/>
            <a:ext cx="782947" cy="216753"/>
          </a:xfrm>
          <a:prstGeom prst="rightArrow">
            <a:avLst/>
          </a:prstGeom>
          <a:solidFill>
            <a:srgbClr val="725F73"/>
          </a:solidFill>
          <a:ln w="12700" cap="flat" cmpd="sng" algn="ctr">
            <a:solidFill>
              <a:srgbClr val="725F73"/>
            </a:solidFill>
            <a:prstDash val="solid"/>
            <a:round/>
            <a:headEnd type="none"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graphicFrame>
        <p:nvGraphicFramePr>
          <p:cNvPr id="22" name="main chart">
            <a:extLst>
              <a:ext uri="{FF2B5EF4-FFF2-40B4-BE49-F238E27FC236}">
                <a16:creationId xmlns:a16="http://schemas.microsoft.com/office/drawing/2014/main" id="{DCEB14CE-3444-4747-866D-990803D7AF0A}"/>
              </a:ext>
            </a:extLst>
          </p:cNvPr>
          <p:cNvGraphicFramePr/>
          <p:nvPr>
            <p:extLst/>
          </p:nvPr>
        </p:nvGraphicFramePr>
        <p:xfrm>
          <a:off x="1018632" y="2134150"/>
          <a:ext cx="7430460" cy="3234978"/>
        </p:xfrm>
        <a:graphic>
          <a:graphicData uri="http://schemas.openxmlformats.org/drawingml/2006/chart">
            <c:chart xmlns:c="http://schemas.openxmlformats.org/drawingml/2006/chart" xmlns:r="http://schemas.openxmlformats.org/officeDocument/2006/relationships" r:id="rId3"/>
          </a:graphicData>
        </a:graphic>
      </p:graphicFrame>
      <p:cxnSp>
        <p:nvCxnSpPr>
          <p:cNvPr id="24" name="Straight Connector 23">
            <a:extLst>
              <a:ext uri="{FF2B5EF4-FFF2-40B4-BE49-F238E27FC236}">
                <a16:creationId xmlns:a16="http://schemas.microsoft.com/office/drawing/2014/main" id="{FCC91639-DB2B-4733-A941-A013E2B8D624}"/>
              </a:ext>
            </a:extLst>
          </p:cNvPr>
          <p:cNvCxnSpPr>
            <a:cxnSpLocks/>
          </p:cNvCxnSpPr>
          <p:nvPr/>
        </p:nvCxnSpPr>
        <p:spPr>
          <a:xfrm>
            <a:off x="1440486" y="2428007"/>
            <a:ext cx="0" cy="256348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29DC4A9-E24B-4386-9DCC-B1B4BC0794D3}"/>
              </a:ext>
            </a:extLst>
          </p:cNvPr>
          <p:cNvCxnSpPr>
            <a:cxnSpLocks/>
          </p:cNvCxnSpPr>
          <p:nvPr/>
        </p:nvCxnSpPr>
        <p:spPr>
          <a:xfrm>
            <a:off x="1409751" y="4953028"/>
            <a:ext cx="6917017" cy="20772"/>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23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Presenter Disclosure</a:t>
            </a:r>
          </a:p>
        </p:txBody>
      </p:sp>
      <p:sp>
        <p:nvSpPr>
          <p:cNvPr id="15" name="Content Placeholder 2">
            <a:extLst>
              <a:ext uri="{FF2B5EF4-FFF2-40B4-BE49-F238E27FC236}">
                <a16:creationId xmlns:a16="http://schemas.microsoft.com/office/drawing/2014/main" id="{4FA978BD-0F49-4BB4-B3BD-AFDC99A2B042}"/>
              </a:ext>
            </a:extLst>
          </p:cNvPr>
          <p:cNvSpPr txBox="1">
            <a:spLocks/>
          </p:cNvSpPr>
          <p:nvPr/>
        </p:nvSpPr>
        <p:spPr>
          <a:xfrm>
            <a:off x="1447800" y="1337751"/>
            <a:ext cx="72181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sym typeface="Arial Narrow Bold" charset="0"/>
              </a:rPr>
              <a:t>Presenter -</a:t>
            </a:r>
            <a:r>
              <a:rPr kumimoji="0" lang="en-US" altLang="en-US" sz="36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sym typeface="Arial Narrow Bold" charset="0"/>
              </a:rPr>
              <a:t> </a:t>
            </a:r>
            <a:r>
              <a:rPr kumimoji="0" lang="en-US" altLang="en-US" sz="3600" b="1" i="0" u="none" strike="noStrike" kern="1200" cap="none" spc="0" normalizeH="0" baseline="0" noProof="0" dirty="0">
                <a:ln>
                  <a:noFill/>
                </a:ln>
                <a:solidFill>
                  <a:srgbClr val="746175"/>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746175"/>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srgbClr val="746175"/>
                </a:solidFill>
                <a:effectLst/>
                <a:uLnTx/>
                <a:uFillTx/>
                <a:latin typeface="Arial Narrow" panose="020B0606020202030204" pitchFamily="34" charset="0"/>
                <a:ea typeface="+mn-ea"/>
                <a:cs typeface="Lato"/>
                <a:sym typeface="Arial Narrow Bold" charset="0"/>
              </a:rPr>
              <a:t>Relationships with commercial interests: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pic>
        <p:nvPicPr>
          <p:cNvPr id="16" name="Picture 15" descr="A screenshot of a cell phone&#10;&#10;Description generated with high confidence">
            <a:extLst>
              <a:ext uri="{FF2B5EF4-FFF2-40B4-BE49-F238E27FC236}">
                <a16:creationId xmlns:a16="http://schemas.microsoft.com/office/drawing/2014/main" id="{15DEB981-BBB1-4547-BF4D-B97581DF3AEB}"/>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Tree>
    <p:extLst>
      <p:ext uri="{BB962C8B-B14F-4D97-AF65-F5344CB8AC3E}">
        <p14:creationId xmlns:p14="http://schemas.microsoft.com/office/powerpoint/2010/main" val="3007220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5DEAC7C-A9BD-4D6F-9C26-50E9858607FE}"/>
              </a:ext>
            </a:extLst>
          </p:cNvPr>
          <p:cNvSpPr/>
          <p:nvPr/>
        </p:nvSpPr>
        <p:spPr>
          <a:xfrm>
            <a:off x="0" y="0"/>
            <a:ext cx="2133600" cy="6858000"/>
          </a:xfrm>
          <a:prstGeom prst="rect">
            <a:avLst/>
          </a:prstGeom>
          <a:solidFill>
            <a:srgbClr val="947F9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41750"/>
            <a:ext cx="8365331" cy="997196"/>
          </a:xfrm>
        </p:spPr>
        <p:txBody>
          <a:bodyPr/>
          <a:lstStyle/>
          <a:p>
            <a:pPr algn="ctr"/>
            <a:r>
              <a:rPr lang="en-CA" sz="3600" dirty="0">
                <a:solidFill>
                  <a:srgbClr val="725F73"/>
                </a:solidFill>
                <a:latin typeface="Arial Narrow" panose="020B0606020202030204" pitchFamily="34" charset="0"/>
              </a:rPr>
              <a:t>The Economic Burden of Fractures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in Canada is Growing</a:t>
            </a:r>
            <a:endParaRPr lang="en-US" sz="4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372630"/>
            <a:ext cx="8801100" cy="510363"/>
          </a:xfrm>
          <a:prstGeom prst="rect">
            <a:avLst/>
          </a:prstGeom>
          <a:noFill/>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†2008 data not included for Rehabilitation clinics.</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‡2008 Data not included for mobility devices.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Tarride</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J.E.,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2012;23:2591-2600.; Hopkins, R.B.,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.2016; </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DOI: 10.1007/s00198-016-3631-6.</a:t>
            </a: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sp>
        <p:nvSpPr>
          <p:cNvPr id="26" name="TextBox 25">
            <a:extLst>
              <a:ext uri="{FF2B5EF4-FFF2-40B4-BE49-F238E27FC236}">
                <a16:creationId xmlns:a16="http://schemas.microsoft.com/office/drawing/2014/main" id="{29E16C4B-2601-420E-9EC0-F33E10008549}"/>
              </a:ext>
            </a:extLst>
          </p:cNvPr>
          <p:cNvSpPr txBox="1"/>
          <p:nvPr/>
        </p:nvSpPr>
        <p:spPr>
          <a:xfrm>
            <a:off x="811831" y="1671255"/>
            <a:ext cx="1275735"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Acute care</a:t>
            </a:r>
          </a:p>
        </p:txBody>
      </p:sp>
      <p:sp>
        <p:nvSpPr>
          <p:cNvPr id="27" name="TextBox 26">
            <a:extLst>
              <a:ext uri="{FF2B5EF4-FFF2-40B4-BE49-F238E27FC236}">
                <a16:creationId xmlns:a16="http://schemas.microsoft.com/office/drawing/2014/main" id="{DDE759DE-7BC7-4B0C-9D92-B2A56956E20B}"/>
              </a:ext>
            </a:extLst>
          </p:cNvPr>
          <p:cNvSpPr txBox="1"/>
          <p:nvPr/>
        </p:nvSpPr>
        <p:spPr>
          <a:xfrm>
            <a:off x="329886" y="2079670"/>
            <a:ext cx="1757680" cy="52322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Rehabilitation admissions &amp; clinics</a:t>
            </a:r>
            <a:r>
              <a:rPr kumimoji="0" lang="en-CA" sz="1400" b="1" i="0" u="none" strike="noStrike" kern="1200" cap="none" spc="0" normalizeH="0" baseline="30000" noProof="0" dirty="0">
                <a:ln>
                  <a:noFill/>
                </a:ln>
                <a:solidFill>
                  <a:srgbClr val="FFFFFF"/>
                </a:solidFill>
                <a:effectLst/>
                <a:uLnTx/>
                <a:uFillTx/>
                <a:latin typeface="Arial Narrow" panose="020B0606020202030204" pitchFamily="34" charset="0"/>
                <a:ea typeface="+mn-ea"/>
                <a:cs typeface="+mn-cs"/>
              </a:rPr>
              <a:t>†</a:t>
            </a:r>
          </a:p>
        </p:txBody>
      </p:sp>
      <p:sp>
        <p:nvSpPr>
          <p:cNvPr id="28" name="TextBox 27">
            <a:extLst>
              <a:ext uri="{FF2B5EF4-FFF2-40B4-BE49-F238E27FC236}">
                <a16:creationId xmlns:a16="http://schemas.microsoft.com/office/drawing/2014/main" id="{BFCA0BBE-C6C7-499B-924E-A9C99D990548}"/>
              </a:ext>
            </a:extLst>
          </p:cNvPr>
          <p:cNvSpPr txBox="1"/>
          <p:nvPr/>
        </p:nvSpPr>
        <p:spPr>
          <a:xfrm>
            <a:off x="665166" y="2641974"/>
            <a:ext cx="1422400" cy="52322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Complex Continuing Care</a:t>
            </a:r>
          </a:p>
        </p:txBody>
      </p:sp>
      <p:sp>
        <p:nvSpPr>
          <p:cNvPr id="29" name="TextBox 28">
            <a:extLst>
              <a:ext uri="{FF2B5EF4-FFF2-40B4-BE49-F238E27FC236}">
                <a16:creationId xmlns:a16="http://schemas.microsoft.com/office/drawing/2014/main" id="{6C836587-5B62-407C-AB4B-29878844B5A3}"/>
              </a:ext>
            </a:extLst>
          </p:cNvPr>
          <p:cNvSpPr txBox="1"/>
          <p:nvPr/>
        </p:nvSpPr>
        <p:spPr>
          <a:xfrm>
            <a:off x="329886" y="3204278"/>
            <a:ext cx="175768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Long-term Care</a:t>
            </a:r>
          </a:p>
        </p:txBody>
      </p:sp>
      <p:sp>
        <p:nvSpPr>
          <p:cNvPr id="30" name="TextBox 29">
            <a:extLst>
              <a:ext uri="{FF2B5EF4-FFF2-40B4-BE49-F238E27FC236}">
                <a16:creationId xmlns:a16="http://schemas.microsoft.com/office/drawing/2014/main" id="{AE844F15-B715-4FC0-89B2-9101F6135FE1}"/>
              </a:ext>
            </a:extLst>
          </p:cNvPr>
          <p:cNvSpPr txBox="1"/>
          <p:nvPr/>
        </p:nvSpPr>
        <p:spPr>
          <a:xfrm>
            <a:off x="329886" y="3612693"/>
            <a:ext cx="175768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Home care</a:t>
            </a:r>
          </a:p>
        </p:txBody>
      </p:sp>
      <p:sp>
        <p:nvSpPr>
          <p:cNvPr id="31" name="TextBox 30">
            <a:extLst>
              <a:ext uri="{FF2B5EF4-FFF2-40B4-BE49-F238E27FC236}">
                <a16:creationId xmlns:a16="http://schemas.microsoft.com/office/drawing/2014/main" id="{A9E49998-4DD6-457E-8B21-8BD03A452B5C}"/>
              </a:ext>
            </a:extLst>
          </p:cNvPr>
          <p:cNvSpPr txBox="1"/>
          <p:nvPr/>
        </p:nvSpPr>
        <p:spPr>
          <a:xfrm>
            <a:off x="329886" y="4021108"/>
            <a:ext cx="1757680" cy="52322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Outpatient physician services</a:t>
            </a:r>
          </a:p>
        </p:txBody>
      </p:sp>
      <p:sp>
        <p:nvSpPr>
          <p:cNvPr id="32" name="TextBox 31">
            <a:extLst>
              <a:ext uri="{FF2B5EF4-FFF2-40B4-BE49-F238E27FC236}">
                <a16:creationId xmlns:a16="http://schemas.microsoft.com/office/drawing/2014/main" id="{DFBAFD8A-3F75-495A-8852-BE9A85C75DC3}"/>
              </a:ext>
            </a:extLst>
          </p:cNvPr>
          <p:cNvSpPr txBox="1"/>
          <p:nvPr/>
        </p:nvSpPr>
        <p:spPr>
          <a:xfrm>
            <a:off x="96206" y="4583412"/>
            <a:ext cx="199136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Prescription drugs</a:t>
            </a:r>
          </a:p>
        </p:txBody>
      </p:sp>
      <p:sp>
        <p:nvSpPr>
          <p:cNvPr id="33" name="TextBox 32">
            <a:extLst>
              <a:ext uri="{FF2B5EF4-FFF2-40B4-BE49-F238E27FC236}">
                <a16:creationId xmlns:a16="http://schemas.microsoft.com/office/drawing/2014/main" id="{B822DEDE-41C8-4A6A-829F-CEF8A9694EE1}"/>
              </a:ext>
            </a:extLst>
          </p:cNvPr>
          <p:cNvSpPr txBox="1"/>
          <p:nvPr/>
        </p:nvSpPr>
        <p:spPr>
          <a:xfrm>
            <a:off x="96206" y="4991827"/>
            <a:ext cx="199136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Wage loss</a:t>
            </a:r>
          </a:p>
        </p:txBody>
      </p:sp>
      <p:sp>
        <p:nvSpPr>
          <p:cNvPr id="34" name="TextBox 33">
            <a:extLst>
              <a:ext uri="{FF2B5EF4-FFF2-40B4-BE49-F238E27FC236}">
                <a16:creationId xmlns:a16="http://schemas.microsoft.com/office/drawing/2014/main" id="{0349C877-9BAE-4E48-ADD9-97DFF04C012A}"/>
              </a:ext>
            </a:extLst>
          </p:cNvPr>
          <p:cNvSpPr txBox="1"/>
          <p:nvPr/>
        </p:nvSpPr>
        <p:spPr>
          <a:xfrm>
            <a:off x="96206" y="5400242"/>
            <a:ext cx="199136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Mobility devices</a:t>
            </a:r>
            <a:r>
              <a:rPr kumimoji="0" lang="en-CA" sz="1400" b="1" i="0" u="none" strike="noStrike" kern="1200" cap="none" spc="0" normalizeH="0" baseline="30000" noProof="0" dirty="0">
                <a:ln>
                  <a:noFill/>
                </a:ln>
                <a:solidFill>
                  <a:srgbClr val="FFFFFF"/>
                </a:solidFill>
                <a:effectLst/>
                <a:uLnTx/>
                <a:uFillTx/>
                <a:latin typeface="Arial Narrow" panose="020B0606020202030204" pitchFamily="34" charset="0"/>
                <a:ea typeface="+mn-ea"/>
                <a:cs typeface="+mn-cs"/>
              </a:rPr>
              <a:t>‡</a:t>
            </a:r>
          </a:p>
        </p:txBody>
      </p:sp>
      <p:grpSp>
        <p:nvGrpSpPr>
          <p:cNvPr id="42" name="Group 41">
            <a:extLst>
              <a:ext uri="{FF2B5EF4-FFF2-40B4-BE49-F238E27FC236}">
                <a16:creationId xmlns:a16="http://schemas.microsoft.com/office/drawing/2014/main" id="{437A42F4-78C8-44C3-814F-151C06B18AF8}"/>
              </a:ext>
            </a:extLst>
          </p:cNvPr>
          <p:cNvGrpSpPr/>
          <p:nvPr/>
        </p:nvGrpSpPr>
        <p:grpSpPr>
          <a:xfrm>
            <a:off x="2138963" y="1633786"/>
            <a:ext cx="5183343" cy="253916"/>
            <a:chOff x="1620476" y="1241160"/>
            <a:chExt cx="1614718" cy="253916"/>
          </a:xfrm>
        </p:grpSpPr>
        <p:sp>
          <p:nvSpPr>
            <p:cNvPr id="43" name="Rectangle 42">
              <a:extLst>
                <a:ext uri="{FF2B5EF4-FFF2-40B4-BE49-F238E27FC236}">
                  <a16:creationId xmlns:a16="http://schemas.microsoft.com/office/drawing/2014/main" id="{B9D5683D-E700-4FD2-B779-309BB6E62C11}"/>
                </a:ext>
              </a:extLst>
            </p:cNvPr>
            <p:cNvSpPr/>
            <p:nvPr/>
          </p:nvSpPr>
          <p:spPr>
            <a:xfrm>
              <a:off x="1620476" y="1281867"/>
              <a:ext cx="1332516"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D1FF1B61-842D-44BA-93C6-B884C13F49C6}"/>
                </a:ext>
              </a:extLst>
            </p:cNvPr>
            <p:cNvSpPr txBox="1"/>
            <p:nvPr/>
          </p:nvSpPr>
          <p:spPr>
            <a:xfrm>
              <a:off x="2968834" y="1241160"/>
              <a:ext cx="26636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$1.3B</a:t>
              </a:r>
            </a:p>
          </p:txBody>
        </p:sp>
      </p:grpSp>
      <p:grpSp>
        <p:nvGrpSpPr>
          <p:cNvPr id="45" name="Group 44">
            <a:extLst>
              <a:ext uri="{FF2B5EF4-FFF2-40B4-BE49-F238E27FC236}">
                <a16:creationId xmlns:a16="http://schemas.microsoft.com/office/drawing/2014/main" id="{C4B3CAEB-6627-4EC9-B1AB-4AAEFFCB723B}"/>
              </a:ext>
            </a:extLst>
          </p:cNvPr>
          <p:cNvGrpSpPr/>
          <p:nvPr/>
        </p:nvGrpSpPr>
        <p:grpSpPr>
          <a:xfrm>
            <a:off x="2138963" y="1804177"/>
            <a:ext cx="5813637" cy="253916"/>
            <a:chOff x="1620476" y="1411551"/>
            <a:chExt cx="2173479" cy="253916"/>
          </a:xfrm>
        </p:grpSpPr>
        <p:sp>
          <p:nvSpPr>
            <p:cNvPr id="46" name="Rectangle 45">
              <a:extLst>
                <a:ext uri="{FF2B5EF4-FFF2-40B4-BE49-F238E27FC236}">
                  <a16:creationId xmlns:a16="http://schemas.microsoft.com/office/drawing/2014/main" id="{D62D6194-2C99-491B-9CBB-C24D76CAB761}"/>
                </a:ext>
              </a:extLst>
            </p:cNvPr>
            <p:cNvSpPr/>
            <p:nvPr/>
          </p:nvSpPr>
          <p:spPr>
            <a:xfrm>
              <a:off x="1620476" y="1444223"/>
              <a:ext cx="1848946"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gency FB" panose="020B0503020202020204" pitchFamily="34" charset="0"/>
                <a:ea typeface="+mn-ea"/>
                <a:cs typeface="+mn-cs"/>
              </a:endParaRPr>
            </a:p>
          </p:txBody>
        </p:sp>
        <p:sp>
          <p:nvSpPr>
            <p:cNvPr id="47" name="TextBox 46">
              <a:extLst>
                <a:ext uri="{FF2B5EF4-FFF2-40B4-BE49-F238E27FC236}">
                  <a16:creationId xmlns:a16="http://schemas.microsoft.com/office/drawing/2014/main" id="{8744C10B-975D-458C-8020-FD17E89CF326}"/>
                </a:ext>
              </a:extLst>
            </p:cNvPr>
            <p:cNvSpPr txBox="1"/>
            <p:nvPr/>
          </p:nvSpPr>
          <p:spPr>
            <a:xfrm>
              <a:off x="3465055" y="1411551"/>
              <a:ext cx="32890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gency FB" panose="020B0503020202020204" pitchFamily="34" charset="0"/>
                  <a:ea typeface="+mn-ea"/>
                  <a:cs typeface="+mn-cs"/>
                </a:rPr>
                <a:t>$1.5B</a:t>
              </a:r>
            </a:p>
          </p:txBody>
        </p:sp>
      </p:grpSp>
      <p:grpSp>
        <p:nvGrpSpPr>
          <p:cNvPr id="54" name="Group 53">
            <a:extLst>
              <a:ext uri="{FF2B5EF4-FFF2-40B4-BE49-F238E27FC236}">
                <a16:creationId xmlns:a16="http://schemas.microsoft.com/office/drawing/2014/main" id="{CC14EC7F-36DC-48D6-9D97-BFF6650A2D7E}"/>
              </a:ext>
            </a:extLst>
          </p:cNvPr>
          <p:cNvGrpSpPr/>
          <p:nvPr/>
        </p:nvGrpSpPr>
        <p:grpSpPr>
          <a:xfrm>
            <a:off x="2138963" y="2170052"/>
            <a:ext cx="1036423" cy="253916"/>
            <a:chOff x="1620476" y="1713339"/>
            <a:chExt cx="315925" cy="253916"/>
          </a:xfrm>
        </p:grpSpPr>
        <p:sp>
          <p:nvSpPr>
            <p:cNvPr id="55" name="Rectangle 54">
              <a:extLst>
                <a:ext uri="{FF2B5EF4-FFF2-40B4-BE49-F238E27FC236}">
                  <a16:creationId xmlns:a16="http://schemas.microsoft.com/office/drawing/2014/main" id="{6D9F616C-BCA3-45A6-BF15-A5805E36EB76}"/>
                </a:ext>
              </a:extLst>
            </p:cNvPr>
            <p:cNvSpPr/>
            <p:nvPr/>
          </p:nvSpPr>
          <p:spPr>
            <a:xfrm>
              <a:off x="1620476" y="1754046"/>
              <a:ext cx="96127"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6" name="TextBox 55">
              <a:extLst>
                <a:ext uri="{FF2B5EF4-FFF2-40B4-BE49-F238E27FC236}">
                  <a16:creationId xmlns:a16="http://schemas.microsoft.com/office/drawing/2014/main" id="{4EFCFBF2-F583-4613-9E43-744A89BB64BC}"/>
                </a:ext>
              </a:extLst>
            </p:cNvPr>
            <p:cNvSpPr txBox="1"/>
            <p:nvPr/>
          </p:nvSpPr>
          <p:spPr>
            <a:xfrm>
              <a:off x="1723974" y="1713339"/>
              <a:ext cx="21242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$106M</a:t>
              </a:r>
            </a:p>
          </p:txBody>
        </p:sp>
      </p:grpSp>
      <p:grpSp>
        <p:nvGrpSpPr>
          <p:cNvPr id="57" name="Group 56">
            <a:extLst>
              <a:ext uri="{FF2B5EF4-FFF2-40B4-BE49-F238E27FC236}">
                <a16:creationId xmlns:a16="http://schemas.microsoft.com/office/drawing/2014/main" id="{93F017B4-9B67-4173-AB0B-FC882222E16E}"/>
              </a:ext>
            </a:extLst>
          </p:cNvPr>
          <p:cNvGrpSpPr/>
          <p:nvPr/>
        </p:nvGrpSpPr>
        <p:grpSpPr>
          <a:xfrm>
            <a:off x="2138963" y="2340443"/>
            <a:ext cx="1813693" cy="253916"/>
            <a:chOff x="1617319" y="1883730"/>
            <a:chExt cx="538501" cy="253916"/>
          </a:xfrm>
        </p:grpSpPr>
        <p:sp>
          <p:nvSpPr>
            <p:cNvPr id="58" name="Rectangle 57">
              <a:extLst>
                <a:ext uri="{FF2B5EF4-FFF2-40B4-BE49-F238E27FC236}">
                  <a16:creationId xmlns:a16="http://schemas.microsoft.com/office/drawing/2014/main" id="{C76A863F-F5F9-4E71-B95F-0D7DADA22200}"/>
                </a:ext>
              </a:extLst>
            </p:cNvPr>
            <p:cNvSpPr/>
            <p:nvPr/>
          </p:nvSpPr>
          <p:spPr>
            <a:xfrm>
              <a:off x="1617319" y="1916402"/>
              <a:ext cx="352073"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9" name="TextBox 58">
              <a:extLst>
                <a:ext uri="{FF2B5EF4-FFF2-40B4-BE49-F238E27FC236}">
                  <a16:creationId xmlns:a16="http://schemas.microsoft.com/office/drawing/2014/main" id="{B8C05123-5552-4809-A86D-61A46EDD08F7}"/>
                </a:ext>
              </a:extLst>
            </p:cNvPr>
            <p:cNvSpPr txBox="1"/>
            <p:nvPr/>
          </p:nvSpPr>
          <p:spPr>
            <a:xfrm>
              <a:off x="1977105" y="1883730"/>
              <a:ext cx="17871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$353M</a:t>
              </a:r>
            </a:p>
          </p:txBody>
        </p:sp>
      </p:grpSp>
      <p:grpSp>
        <p:nvGrpSpPr>
          <p:cNvPr id="140" name="Group 139">
            <a:extLst>
              <a:ext uri="{FF2B5EF4-FFF2-40B4-BE49-F238E27FC236}">
                <a16:creationId xmlns:a16="http://schemas.microsoft.com/office/drawing/2014/main" id="{1F3A8547-C12F-49D4-A87C-BE5385657984}"/>
              </a:ext>
            </a:extLst>
          </p:cNvPr>
          <p:cNvGrpSpPr/>
          <p:nvPr/>
        </p:nvGrpSpPr>
        <p:grpSpPr>
          <a:xfrm>
            <a:off x="2138963" y="2747638"/>
            <a:ext cx="1036422" cy="253916"/>
            <a:chOff x="1620477" y="2291214"/>
            <a:chExt cx="264014" cy="253916"/>
          </a:xfrm>
        </p:grpSpPr>
        <p:sp>
          <p:nvSpPr>
            <p:cNvPr id="141" name="Rectangle 140">
              <a:extLst>
                <a:ext uri="{FF2B5EF4-FFF2-40B4-BE49-F238E27FC236}">
                  <a16:creationId xmlns:a16="http://schemas.microsoft.com/office/drawing/2014/main" id="{3D943AEB-A48A-49DB-982B-CC4B5BC7AB96}"/>
                </a:ext>
              </a:extLst>
            </p:cNvPr>
            <p:cNvSpPr/>
            <p:nvPr/>
          </p:nvSpPr>
          <p:spPr>
            <a:xfrm>
              <a:off x="1620477" y="2331921"/>
              <a:ext cx="106933"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42" name="TextBox 141">
              <a:extLst>
                <a:ext uri="{FF2B5EF4-FFF2-40B4-BE49-F238E27FC236}">
                  <a16:creationId xmlns:a16="http://schemas.microsoft.com/office/drawing/2014/main" id="{505B77C7-508E-4FAA-A7E7-302B164DEE11}"/>
                </a:ext>
              </a:extLst>
            </p:cNvPr>
            <p:cNvSpPr txBox="1"/>
            <p:nvPr/>
          </p:nvSpPr>
          <p:spPr>
            <a:xfrm>
              <a:off x="1727477" y="2291214"/>
              <a:ext cx="15701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$123M</a:t>
              </a:r>
            </a:p>
          </p:txBody>
        </p:sp>
      </p:grpSp>
      <p:grpSp>
        <p:nvGrpSpPr>
          <p:cNvPr id="143" name="Group 142">
            <a:extLst>
              <a:ext uri="{FF2B5EF4-FFF2-40B4-BE49-F238E27FC236}">
                <a16:creationId xmlns:a16="http://schemas.microsoft.com/office/drawing/2014/main" id="{0E1E4780-E010-40B5-AF15-D9750EA05885}"/>
              </a:ext>
            </a:extLst>
          </p:cNvPr>
          <p:cNvGrpSpPr/>
          <p:nvPr/>
        </p:nvGrpSpPr>
        <p:grpSpPr>
          <a:xfrm>
            <a:off x="2138963" y="2918029"/>
            <a:ext cx="2050069" cy="253916"/>
            <a:chOff x="1620477" y="2461605"/>
            <a:chExt cx="607084" cy="253916"/>
          </a:xfrm>
        </p:grpSpPr>
        <p:sp>
          <p:nvSpPr>
            <p:cNvPr id="144" name="Rectangle 143">
              <a:extLst>
                <a:ext uri="{FF2B5EF4-FFF2-40B4-BE49-F238E27FC236}">
                  <a16:creationId xmlns:a16="http://schemas.microsoft.com/office/drawing/2014/main" id="{F1F626F8-3957-4B66-A635-4A96FB0C8D69}"/>
                </a:ext>
              </a:extLst>
            </p:cNvPr>
            <p:cNvSpPr/>
            <p:nvPr/>
          </p:nvSpPr>
          <p:spPr>
            <a:xfrm>
              <a:off x="1620477" y="2494277"/>
              <a:ext cx="431202"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45" name="TextBox 144">
              <a:extLst>
                <a:ext uri="{FF2B5EF4-FFF2-40B4-BE49-F238E27FC236}">
                  <a16:creationId xmlns:a16="http://schemas.microsoft.com/office/drawing/2014/main" id="{B8198DCF-8758-428A-B722-1F624E6A846A}"/>
                </a:ext>
              </a:extLst>
            </p:cNvPr>
            <p:cNvSpPr txBox="1"/>
            <p:nvPr/>
          </p:nvSpPr>
          <p:spPr>
            <a:xfrm>
              <a:off x="2052594" y="2461605"/>
              <a:ext cx="17496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$434M</a:t>
              </a:r>
            </a:p>
          </p:txBody>
        </p:sp>
      </p:grpSp>
      <p:grpSp>
        <p:nvGrpSpPr>
          <p:cNvPr id="152" name="Group 151">
            <a:extLst>
              <a:ext uri="{FF2B5EF4-FFF2-40B4-BE49-F238E27FC236}">
                <a16:creationId xmlns:a16="http://schemas.microsoft.com/office/drawing/2014/main" id="{B59EFA14-AEDD-4486-95D5-DF7078CDFC0F}"/>
              </a:ext>
            </a:extLst>
          </p:cNvPr>
          <p:cNvGrpSpPr/>
          <p:nvPr/>
        </p:nvGrpSpPr>
        <p:grpSpPr>
          <a:xfrm>
            <a:off x="2149604" y="3363999"/>
            <a:ext cx="3916694" cy="253916"/>
            <a:chOff x="1620476" y="2928841"/>
            <a:chExt cx="1374966" cy="253916"/>
          </a:xfrm>
        </p:grpSpPr>
        <p:sp>
          <p:nvSpPr>
            <p:cNvPr id="153" name="Rectangle 152">
              <a:extLst>
                <a:ext uri="{FF2B5EF4-FFF2-40B4-BE49-F238E27FC236}">
                  <a16:creationId xmlns:a16="http://schemas.microsoft.com/office/drawing/2014/main" id="{3FA1E56F-9E0D-41C2-AFBA-D373123E0584}"/>
                </a:ext>
              </a:extLst>
            </p:cNvPr>
            <p:cNvSpPr/>
            <p:nvPr/>
          </p:nvSpPr>
          <p:spPr>
            <a:xfrm>
              <a:off x="1620476" y="2957395"/>
              <a:ext cx="1155241"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54" name="TextBox 153">
              <a:extLst>
                <a:ext uri="{FF2B5EF4-FFF2-40B4-BE49-F238E27FC236}">
                  <a16:creationId xmlns:a16="http://schemas.microsoft.com/office/drawing/2014/main" id="{F77CB6C3-23FC-45B1-BE08-934D50C19007}"/>
                </a:ext>
              </a:extLst>
            </p:cNvPr>
            <p:cNvSpPr txBox="1"/>
            <p:nvPr/>
          </p:nvSpPr>
          <p:spPr>
            <a:xfrm>
              <a:off x="2788594" y="2928841"/>
              <a:ext cx="20684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$1.0B</a:t>
              </a:r>
            </a:p>
          </p:txBody>
        </p:sp>
      </p:grpSp>
      <p:grpSp>
        <p:nvGrpSpPr>
          <p:cNvPr id="155" name="Group 154">
            <a:extLst>
              <a:ext uri="{FF2B5EF4-FFF2-40B4-BE49-F238E27FC236}">
                <a16:creationId xmlns:a16="http://schemas.microsoft.com/office/drawing/2014/main" id="{1069E926-7B33-4D41-873D-E11F9139A7DD}"/>
              </a:ext>
            </a:extLst>
          </p:cNvPr>
          <p:cNvGrpSpPr/>
          <p:nvPr/>
        </p:nvGrpSpPr>
        <p:grpSpPr>
          <a:xfrm>
            <a:off x="2138963" y="3178062"/>
            <a:ext cx="804297" cy="253916"/>
            <a:chOff x="1620475" y="2742904"/>
            <a:chExt cx="1334609" cy="253916"/>
          </a:xfrm>
        </p:grpSpPr>
        <p:sp>
          <p:nvSpPr>
            <p:cNvPr id="156" name="Rectangle 155">
              <a:extLst>
                <a:ext uri="{FF2B5EF4-FFF2-40B4-BE49-F238E27FC236}">
                  <a16:creationId xmlns:a16="http://schemas.microsoft.com/office/drawing/2014/main" id="{192CC83A-DEE6-4D05-991A-16A45F60F595}"/>
                </a:ext>
              </a:extLst>
            </p:cNvPr>
            <p:cNvSpPr/>
            <p:nvPr/>
          </p:nvSpPr>
          <p:spPr>
            <a:xfrm>
              <a:off x="1620475" y="2795039"/>
              <a:ext cx="183731"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57" name="TextBox 156">
              <a:extLst>
                <a:ext uri="{FF2B5EF4-FFF2-40B4-BE49-F238E27FC236}">
                  <a16:creationId xmlns:a16="http://schemas.microsoft.com/office/drawing/2014/main" id="{F7914B23-5E99-490D-8E3E-CB6810F8A83F}"/>
                </a:ext>
              </a:extLst>
            </p:cNvPr>
            <p:cNvSpPr txBox="1"/>
            <p:nvPr/>
          </p:nvSpPr>
          <p:spPr>
            <a:xfrm>
              <a:off x="1812719" y="2742904"/>
              <a:ext cx="114236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$31M</a:t>
              </a:r>
            </a:p>
          </p:txBody>
        </p:sp>
      </p:grpSp>
      <p:grpSp>
        <p:nvGrpSpPr>
          <p:cNvPr id="164" name="Group 163">
            <a:extLst>
              <a:ext uri="{FF2B5EF4-FFF2-40B4-BE49-F238E27FC236}">
                <a16:creationId xmlns:a16="http://schemas.microsoft.com/office/drawing/2014/main" id="{93F8F180-4136-4196-B688-4CF31C6B27A9}"/>
              </a:ext>
            </a:extLst>
          </p:cNvPr>
          <p:cNvGrpSpPr/>
          <p:nvPr/>
        </p:nvGrpSpPr>
        <p:grpSpPr>
          <a:xfrm>
            <a:off x="2138963" y="3604289"/>
            <a:ext cx="1385954" cy="253916"/>
            <a:chOff x="1620476" y="3179764"/>
            <a:chExt cx="466900" cy="253916"/>
          </a:xfrm>
        </p:grpSpPr>
        <p:sp>
          <p:nvSpPr>
            <p:cNvPr id="165" name="Rectangle 164">
              <a:extLst>
                <a:ext uri="{FF2B5EF4-FFF2-40B4-BE49-F238E27FC236}">
                  <a16:creationId xmlns:a16="http://schemas.microsoft.com/office/drawing/2014/main" id="{2AC69942-FC69-494E-BA15-6E3AE9CB9B76}"/>
                </a:ext>
              </a:extLst>
            </p:cNvPr>
            <p:cNvSpPr/>
            <p:nvPr/>
          </p:nvSpPr>
          <p:spPr>
            <a:xfrm>
              <a:off x="1620476" y="3220471"/>
              <a:ext cx="259841"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6" name="TextBox 165">
              <a:extLst>
                <a:ext uri="{FF2B5EF4-FFF2-40B4-BE49-F238E27FC236}">
                  <a16:creationId xmlns:a16="http://schemas.microsoft.com/office/drawing/2014/main" id="{122BEFE3-35DA-4D43-8FEB-0E126E4590F1}"/>
                </a:ext>
              </a:extLst>
            </p:cNvPr>
            <p:cNvSpPr txBox="1"/>
            <p:nvPr/>
          </p:nvSpPr>
          <p:spPr>
            <a:xfrm>
              <a:off x="1878921" y="3179764"/>
              <a:ext cx="20845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$266M</a:t>
              </a:r>
            </a:p>
          </p:txBody>
        </p:sp>
      </p:grpSp>
      <p:grpSp>
        <p:nvGrpSpPr>
          <p:cNvPr id="167" name="Group 166">
            <a:extLst>
              <a:ext uri="{FF2B5EF4-FFF2-40B4-BE49-F238E27FC236}">
                <a16:creationId xmlns:a16="http://schemas.microsoft.com/office/drawing/2014/main" id="{A8983D0D-DBA6-42A5-BF7B-C6FB7BC297FA}"/>
              </a:ext>
            </a:extLst>
          </p:cNvPr>
          <p:cNvGrpSpPr/>
          <p:nvPr/>
        </p:nvGrpSpPr>
        <p:grpSpPr>
          <a:xfrm>
            <a:off x="2138963" y="3774680"/>
            <a:ext cx="1479389" cy="253916"/>
            <a:chOff x="1620477" y="3350155"/>
            <a:chExt cx="448482" cy="253916"/>
          </a:xfrm>
        </p:grpSpPr>
        <p:sp>
          <p:nvSpPr>
            <p:cNvPr id="168" name="Rectangle 167">
              <a:extLst>
                <a:ext uri="{FF2B5EF4-FFF2-40B4-BE49-F238E27FC236}">
                  <a16:creationId xmlns:a16="http://schemas.microsoft.com/office/drawing/2014/main" id="{0239A6AD-F817-4765-BA0B-AE366B9BEF5E}"/>
                </a:ext>
              </a:extLst>
            </p:cNvPr>
            <p:cNvSpPr/>
            <p:nvPr/>
          </p:nvSpPr>
          <p:spPr>
            <a:xfrm>
              <a:off x="1620477" y="3382827"/>
              <a:ext cx="268646"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9" name="TextBox 168">
              <a:extLst>
                <a:ext uri="{FF2B5EF4-FFF2-40B4-BE49-F238E27FC236}">
                  <a16:creationId xmlns:a16="http://schemas.microsoft.com/office/drawing/2014/main" id="{627B7EEA-8C2F-4402-8D10-D87FBB6FFBF6}"/>
                </a:ext>
              </a:extLst>
            </p:cNvPr>
            <p:cNvSpPr txBox="1"/>
            <p:nvPr/>
          </p:nvSpPr>
          <p:spPr>
            <a:xfrm>
              <a:off x="1895219" y="3350155"/>
              <a:ext cx="17374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$274M</a:t>
              </a:r>
            </a:p>
          </p:txBody>
        </p:sp>
      </p:grpSp>
      <p:grpSp>
        <p:nvGrpSpPr>
          <p:cNvPr id="176" name="Group 175">
            <a:extLst>
              <a:ext uri="{FF2B5EF4-FFF2-40B4-BE49-F238E27FC236}">
                <a16:creationId xmlns:a16="http://schemas.microsoft.com/office/drawing/2014/main" id="{27F3A240-8897-4F13-ADCE-F2D26A681041}"/>
              </a:ext>
            </a:extLst>
          </p:cNvPr>
          <p:cNvGrpSpPr/>
          <p:nvPr/>
        </p:nvGrpSpPr>
        <p:grpSpPr>
          <a:xfrm>
            <a:off x="2138963" y="4105057"/>
            <a:ext cx="1159976" cy="253916"/>
            <a:chOff x="1620476" y="3659266"/>
            <a:chExt cx="335189" cy="253916"/>
          </a:xfrm>
        </p:grpSpPr>
        <p:sp>
          <p:nvSpPr>
            <p:cNvPr id="177" name="Rectangle 176">
              <a:extLst>
                <a:ext uri="{FF2B5EF4-FFF2-40B4-BE49-F238E27FC236}">
                  <a16:creationId xmlns:a16="http://schemas.microsoft.com/office/drawing/2014/main" id="{3ECBE56B-048C-435A-A19F-AD7BB8399FE3}"/>
                </a:ext>
              </a:extLst>
            </p:cNvPr>
            <p:cNvSpPr/>
            <p:nvPr/>
          </p:nvSpPr>
          <p:spPr>
            <a:xfrm>
              <a:off x="1620476" y="3699973"/>
              <a:ext cx="145197"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78" name="TextBox 177">
              <a:extLst>
                <a:ext uri="{FF2B5EF4-FFF2-40B4-BE49-F238E27FC236}">
                  <a16:creationId xmlns:a16="http://schemas.microsoft.com/office/drawing/2014/main" id="{0CA51ECC-4184-4265-B7CB-41E2E4B4B61B}"/>
                </a:ext>
              </a:extLst>
            </p:cNvPr>
            <p:cNvSpPr txBox="1"/>
            <p:nvPr/>
          </p:nvSpPr>
          <p:spPr>
            <a:xfrm>
              <a:off x="1768176" y="3659266"/>
              <a:ext cx="18748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$155M</a:t>
              </a:r>
            </a:p>
          </p:txBody>
        </p:sp>
      </p:grpSp>
      <p:grpSp>
        <p:nvGrpSpPr>
          <p:cNvPr id="179" name="Group 178">
            <a:extLst>
              <a:ext uri="{FF2B5EF4-FFF2-40B4-BE49-F238E27FC236}">
                <a16:creationId xmlns:a16="http://schemas.microsoft.com/office/drawing/2014/main" id="{9873F99E-7FA4-4439-B044-AAFCD2240D4E}"/>
              </a:ext>
            </a:extLst>
          </p:cNvPr>
          <p:cNvGrpSpPr/>
          <p:nvPr/>
        </p:nvGrpSpPr>
        <p:grpSpPr>
          <a:xfrm>
            <a:off x="2138963" y="4275448"/>
            <a:ext cx="1436129" cy="253916"/>
            <a:chOff x="1620477" y="3829657"/>
            <a:chExt cx="424749" cy="253916"/>
          </a:xfrm>
        </p:grpSpPr>
        <p:sp>
          <p:nvSpPr>
            <p:cNvPr id="180" name="Rectangle 179">
              <a:extLst>
                <a:ext uri="{FF2B5EF4-FFF2-40B4-BE49-F238E27FC236}">
                  <a16:creationId xmlns:a16="http://schemas.microsoft.com/office/drawing/2014/main" id="{87B4DE5E-0731-4726-B32A-7E90CECCEABA}"/>
                </a:ext>
              </a:extLst>
            </p:cNvPr>
            <p:cNvSpPr/>
            <p:nvPr/>
          </p:nvSpPr>
          <p:spPr>
            <a:xfrm>
              <a:off x="1620477" y="3862329"/>
              <a:ext cx="243725"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1" name="TextBox 180">
              <a:extLst>
                <a:ext uri="{FF2B5EF4-FFF2-40B4-BE49-F238E27FC236}">
                  <a16:creationId xmlns:a16="http://schemas.microsoft.com/office/drawing/2014/main" id="{2600ED7C-A3B8-40DF-A8A5-3C65BDF55C13}"/>
                </a:ext>
              </a:extLst>
            </p:cNvPr>
            <p:cNvSpPr txBox="1"/>
            <p:nvPr/>
          </p:nvSpPr>
          <p:spPr>
            <a:xfrm>
              <a:off x="1867913" y="3829657"/>
              <a:ext cx="17731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$253M</a:t>
              </a:r>
            </a:p>
          </p:txBody>
        </p:sp>
      </p:grpSp>
      <p:grpSp>
        <p:nvGrpSpPr>
          <p:cNvPr id="188" name="Group 187">
            <a:extLst>
              <a:ext uri="{FF2B5EF4-FFF2-40B4-BE49-F238E27FC236}">
                <a16:creationId xmlns:a16="http://schemas.microsoft.com/office/drawing/2014/main" id="{13819C05-009C-403D-BC70-50142DC63100}"/>
              </a:ext>
            </a:extLst>
          </p:cNvPr>
          <p:cNvGrpSpPr/>
          <p:nvPr/>
        </p:nvGrpSpPr>
        <p:grpSpPr>
          <a:xfrm>
            <a:off x="2138963" y="4568309"/>
            <a:ext cx="2100156" cy="253916"/>
            <a:chOff x="1620476" y="4143784"/>
            <a:chExt cx="633128" cy="253916"/>
          </a:xfrm>
        </p:grpSpPr>
        <p:sp>
          <p:nvSpPr>
            <p:cNvPr id="189" name="Rectangle 188">
              <a:extLst>
                <a:ext uri="{FF2B5EF4-FFF2-40B4-BE49-F238E27FC236}">
                  <a16:creationId xmlns:a16="http://schemas.microsoft.com/office/drawing/2014/main" id="{40E2BACC-54B1-4FE2-AFF8-DF66764053FB}"/>
                </a:ext>
              </a:extLst>
            </p:cNvPr>
            <p:cNvSpPr/>
            <p:nvPr/>
          </p:nvSpPr>
          <p:spPr>
            <a:xfrm>
              <a:off x="1620476" y="4184491"/>
              <a:ext cx="420975"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0" name="TextBox 189">
              <a:extLst>
                <a:ext uri="{FF2B5EF4-FFF2-40B4-BE49-F238E27FC236}">
                  <a16:creationId xmlns:a16="http://schemas.microsoft.com/office/drawing/2014/main" id="{E715DA44-99CD-417C-B152-EF664F0EB5E7}"/>
                </a:ext>
              </a:extLst>
            </p:cNvPr>
            <p:cNvSpPr txBox="1"/>
            <p:nvPr/>
          </p:nvSpPr>
          <p:spPr>
            <a:xfrm>
              <a:off x="2048009" y="4143784"/>
              <a:ext cx="20559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$426M</a:t>
              </a:r>
            </a:p>
          </p:txBody>
        </p:sp>
      </p:grpSp>
      <p:grpSp>
        <p:nvGrpSpPr>
          <p:cNvPr id="191" name="Group 190">
            <a:extLst>
              <a:ext uri="{FF2B5EF4-FFF2-40B4-BE49-F238E27FC236}">
                <a16:creationId xmlns:a16="http://schemas.microsoft.com/office/drawing/2014/main" id="{9AA47F09-15CD-4406-8E1D-3A4492A588DB}"/>
              </a:ext>
            </a:extLst>
          </p:cNvPr>
          <p:cNvGrpSpPr/>
          <p:nvPr/>
        </p:nvGrpSpPr>
        <p:grpSpPr>
          <a:xfrm>
            <a:off x="2138963" y="4738700"/>
            <a:ext cx="1772557" cy="253916"/>
            <a:chOff x="1620477" y="4314175"/>
            <a:chExt cx="490637" cy="253916"/>
          </a:xfrm>
        </p:grpSpPr>
        <p:sp>
          <p:nvSpPr>
            <p:cNvPr id="192" name="Rectangle 191">
              <a:extLst>
                <a:ext uri="{FF2B5EF4-FFF2-40B4-BE49-F238E27FC236}">
                  <a16:creationId xmlns:a16="http://schemas.microsoft.com/office/drawing/2014/main" id="{58D151D5-7C3B-4B17-A5DD-C7AC42CC9172}"/>
                </a:ext>
              </a:extLst>
            </p:cNvPr>
            <p:cNvSpPr/>
            <p:nvPr/>
          </p:nvSpPr>
          <p:spPr>
            <a:xfrm>
              <a:off x="1620477" y="4346847"/>
              <a:ext cx="319781"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3" name="TextBox 192">
              <a:extLst>
                <a:ext uri="{FF2B5EF4-FFF2-40B4-BE49-F238E27FC236}">
                  <a16:creationId xmlns:a16="http://schemas.microsoft.com/office/drawing/2014/main" id="{B33B6432-E16E-4573-919E-1BE779BE250A}"/>
                </a:ext>
              </a:extLst>
            </p:cNvPr>
            <p:cNvSpPr txBox="1"/>
            <p:nvPr/>
          </p:nvSpPr>
          <p:spPr>
            <a:xfrm>
              <a:off x="1945970" y="4314175"/>
              <a:ext cx="16514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$346M</a:t>
              </a:r>
            </a:p>
          </p:txBody>
        </p:sp>
      </p:grpSp>
      <p:grpSp>
        <p:nvGrpSpPr>
          <p:cNvPr id="200" name="Group 199">
            <a:extLst>
              <a:ext uri="{FF2B5EF4-FFF2-40B4-BE49-F238E27FC236}">
                <a16:creationId xmlns:a16="http://schemas.microsoft.com/office/drawing/2014/main" id="{9B2003F3-BC6E-47EB-A8B0-5B78BEAF0E15}"/>
              </a:ext>
            </a:extLst>
          </p:cNvPr>
          <p:cNvGrpSpPr/>
          <p:nvPr/>
        </p:nvGrpSpPr>
        <p:grpSpPr>
          <a:xfrm>
            <a:off x="2138963" y="4980645"/>
            <a:ext cx="1233080" cy="253916"/>
            <a:chOff x="1620476" y="4556120"/>
            <a:chExt cx="330168" cy="253916"/>
          </a:xfrm>
        </p:grpSpPr>
        <p:sp>
          <p:nvSpPr>
            <p:cNvPr id="201" name="Rectangle 200">
              <a:extLst>
                <a:ext uri="{FF2B5EF4-FFF2-40B4-BE49-F238E27FC236}">
                  <a16:creationId xmlns:a16="http://schemas.microsoft.com/office/drawing/2014/main" id="{3C4A966C-F98A-4B58-B376-9C6725B2469F}"/>
                </a:ext>
              </a:extLst>
            </p:cNvPr>
            <p:cNvSpPr/>
            <p:nvPr/>
          </p:nvSpPr>
          <p:spPr>
            <a:xfrm>
              <a:off x="1620476" y="4596827"/>
              <a:ext cx="111677"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02" name="TextBox 201">
              <a:extLst>
                <a:ext uri="{FF2B5EF4-FFF2-40B4-BE49-F238E27FC236}">
                  <a16:creationId xmlns:a16="http://schemas.microsoft.com/office/drawing/2014/main" id="{C26C7F09-5333-4B36-B880-40CF5B0AFA33}"/>
                </a:ext>
              </a:extLst>
            </p:cNvPr>
            <p:cNvSpPr txBox="1"/>
            <p:nvPr/>
          </p:nvSpPr>
          <p:spPr>
            <a:xfrm>
              <a:off x="1736682" y="4556120"/>
              <a:ext cx="21396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$126M</a:t>
              </a:r>
            </a:p>
          </p:txBody>
        </p:sp>
      </p:grpSp>
      <p:grpSp>
        <p:nvGrpSpPr>
          <p:cNvPr id="203" name="Group 202">
            <a:extLst>
              <a:ext uri="{FF2B5EF4-FFF2-40B4-BE49-F238E27FC236}">
                <a16:creationId xmlns:a16="http://schemas.microsoft.com/office/drawing/2014/main" id="{78FBD470-6577-4D52-A0A4-540ECD87509A}"/>
              </a:ext>
            </a:extLst>
          </p:cNvPr>
          <p:cNvGrpSpPr/>
          <p:nvPr/>
        </p:nvGrpSpPr>
        <p:grpSpPr>
          <a:xfrm>
            <a:off x="2138963" y="5151036"/>
            <a:ext cx="1607679" cy="253916"/>
            <a:chOff x="1620478" y="4726511"/>
            <a:chExt cx="463442" cy="253916"/>
          </a:xfrm>
        </p:grpSpPr>
        <p:sp>
          <p:nvSpPr>
            <p:cNvPr id="204" name="Rectangle 203">
              <a:extLst>
                <a:ext uri="{FF2B5EF4-FFF2-40B4-BE49-F238E27FC236}">
                  <a16:creationId xmlns:a16="http://schemas.microsoft.com/office/drawing/2014/main" id="{F45DF839-CCCD-4E4D-9879-64D2CBFAB8D1}"/>
                </a:ext>
              </a:extLst>
            </p:cNvPr>
            <p:cNvSpPr/>
            <p:nvPr/>
          </p:nvSpPr>
          <p:spPr>
            <a:xfrm>
              <a:off x="1620478" y="4759183"/>
              <a:ext cx="289914"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05" name="TextBox 204">
              <a:extLst>
                <a:ext uri="{FF2B5EF4-FFF2-40B4-BE49-F238E27FC236}">
                  <a16:creationId xmlns:a16="http://schemas.microsoft.com/office/drawing/2014/main" id="{4294F410-6E0D-483F-BDCF-D039EEE6D669}"/>
                </a:ext>
              </a:extLst>
            </p:cNvPr>
            <p:cNvSpPr txBox="1"/>
            <p:nvPr/>
          </p:nvSpPr>
          <p:spPr>
            <a:xfrm>
              <a:off x="1916107" y="4726511"/>
              <a:ext cx="16781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$305M</a:t>
              </a:r>
            </a:p>
          </p:txBody>
        </p:sp>
      </p:grpSp>
      <p:grpSp>
        <p:nvGrpSpPr>
          <p:cNvPr id="209" name="Group 208">
            <a:extLst>
              <a:ext uri="{FF2B5EF4-FFF2-40B4-BE49-F238E27FC236}">
                <a16:creationId xmlns:a16="http://schemas.microsoft.com/office/drawing/2014/main" id="{FD6A38C2-7FE9-4A28-A495-02D3705309EB}"/>
              </a:ext>
            </a:extLst>
          </p:cNvPr>
          <p:cNvGrpSpPr/>
          <p:nvPr/>
        </p:nvGrpSpPr>
        <p:grpSpPr>
          <a:xfrm>
            <a:off x="2138963" y="5489093"/>
            <a:ext cx="936021" cy="261610"/>
            <a:chOff x="1620478" y="5128366"/>
            <a:chExt cx="231617" cy="261610"/>
          </a:xfrm>
        </p:grpSpPr>
        <p:sp>
          <p:nvSpPr>
            <p:cNvPr id="210" name="Rectangle 209">
              <a:extLst>
                <a:ext uri="{FF2B5EF4-FFF2-40B4-BE49-F238E27FC236}">
                  <a16:creationId xmlns:a16="http://schemas.microsoft.com/office/drawing/2014/main" id="{0EB851D4-D8A9-45A2-8E36-04887F306E10}"/>
                </a:ext>
              </a:extLst>
            </p:cNvPr>
            <p:cNvSpPr/>
            <p:nvPr/>
          </p:nvSpPr>
          <p:spPr>
            <a:xfrm>
              <a:off x="1620478" y="5161038"/>
              <a:ext cx="80009"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11" name="TextBox 210">
              <a:extLst>
                <a:ext uri="{FF2B5EF4-FFF2-40B4-BE49-F238E27FC236}">
                  <a16:creationId xmlns:a16="http://schemas.microsoft.com/office/drawing/2014/main" id="{60E8967C-DB68-4BD0-B7CF-ED36154C16F1}"/>
                </a:ext>
              </a:extLst>
            </p:cNvPr>
            <p:cNvSpPr txBox="1"/>
            <p:nvPr/>
          </p:nvSpPr>
          <p:spPr>
            <a:xfrm>
              <a:off x="1709367" y="5128366"/>
              <a:ext cx="142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$101M</a:t>
              </a:r>
            </a:p>
          </p:txBody>
        </p:sp>
      </p:grpSp>
      <p:cxnSp>
        <p:nvCxnSpPr>
          <p:cNvPr id="212" name="Straight Connector 211">
            <a:extLst>
              <a:ext uri="{FF2B5EF4-FFF2-40B4-BE49-F238E27FC236}">
                <a16:creationId xmlns:a16="http://schemas.microsoft.com/office/drawing/2014/main" id="{45A88422-9007-4511-87F8-1E8AAB3B957A}"/>
              </a:ext>
            </a:extLst>
          </p:cNvPr>
          <p:cNvCxnSpPr/>
          <p:nvPr/>
        </p:nvCxnSpPr>
        <p:spPr>
          <a:xfrm>
            <a:off x="2130264" y="5831855"/>
            <a:ext cx="4972226"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13" name="TextBox 212">
            <a:extLst>
              <a:ext uri="{FF2B5EF4-FFF2-40B4-BE49-F238E27FC236}">
                <a16:creationId xmlns:a16="http://schemas.microsoft.com/office/drawing/2014/main" id="{F1E1F29B-E577-4DC4-BA30-B3DDB63728E5}"/>
              </a:ext>
            </a:extLst>
          </p:cNvPr>
          <p:cNvSpPr txBox="1"/>
          <p:nvPr/>
        </p:nvSpPr>
        <p:spPr>
          <a:xfrm>
            <a:off x="2108835" y="5831855"/>
            <a:ext cx="25955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214" name="TextBox 213">
            <a:extLst>
              <a:ext uri="{FF2B5EF4-FFF2-40B4-BE49-F238E27FC236}">
                <a16:creationId xmlns:a16="http://schemas.microsoft.com/office/drawing/2014/main" id="{050F8CA8-AC84-4639-85C8-9F9013B61956}"/>
              </a:ext>
            </a:extLst>
          </p:cNvPr>
          <p:cNvSpPr txBox="1"/>
          <p:nvPr/>
        </p:nvSpPr>
        <p:spPr>
          <a:xfrm>
            <a:off x="6866254" y="5826398"/>
            <a:ext cx="585435"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1.5B</a:t>
            </a:r>
          </a:p>
        </p:txBody>
      </p:sp>
      <p:sp>
        <p:nvSpPr>
          <p:cNvPr id="215" name="TextBox 214">
            <a:extLst>
              <a:ext uri="{FF2B5EF4-FFF2-40B4-BE49-F238E27FC236}">
                <a16:creationId xmlns:a16="http://schemas.microsoft.com/office/drawing/2014/main" id="{93856E04-2C26-4019-8F52-5A8659090B24}"/>
              </a:ext>
            </a:extLst>
          </p:cNvPr>
          <p:cNvSpPr txBox="1"/>
          <p:nvPr/>
        </p:nvSpPr>
        <p:spPr>
          <a:xfrm>
            <a:off x="5230823" y="5826398"/>
            <a:ext cx="55948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1.0B</a:t>
            </a:r>
          </a:p>
        </p:txBody>
      </p:sp>
      <p:sp>
        <p:nvSpPr>
          <p:cNvPr id="216" name="TextBox 215">
            <a:extLst>
              <a:ext uri="{FF2B5EF4-FFF2-40B4-BE49-F238E27FC236}">
                <a16:creationId xmlns:a16="http://schemas.microsoft.com/office/drawing/2014/main" id="{92C9611C-041D-4477-B080-3E444511DBDA}"/>
              </a:ext>
            </a:extLst>
          </p:cNvPr>
          <p:cNvSpPr txBox="1"/>
          <p:nvPr/>
        </p:nvSpPr>
        <p:spPr>
          <a:xfrm>
            <a:off x="3551916" y="5826398"/>
            <a:ext cx="58144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0.5B</a:t>
            </a:r>
          </a:p>
        </p:txBody>
      </p:sp>
      <p:grpSp>
        <p:nvGrpSpPr>
          <p:cNvPr id="224" name="Group 223">
            <a:extLst>
              <a:ext uri="{FF2B5EF4-FFF2-40B4-BE49-F238E27FC236}">
                <a16:creationId xmlns:a16="http://schemas.microsoft.com/office/drawing/2014/main" id="{5BE3125D-2DEA-41DE-B912-6392D18224C8}"/>
              </a:ext>
            </a:extLst>
          </p:cNvPr>
          <p:cNvGrpSpPr/>
          <p:nvPr/>
        </p:nvGrpSpPr>
        <p:grpSpPr>
          <a:xfrm>
            <a:off x="2184454" y="1182156"/>
            <a:ext cx="2613013" cy="496273"/>
            <a:chOff x="5367678" y="1144258"/>
            <a:chExt cx="2613013" cy="496273"/>
          </a:xfrm>
        </p:grpSpPr>
        <p:sp>
          <p:nvSpPr>
            <p:cNvPr id="225" name="Rectangle 224">
              <a:extLst>
                <a:ext uri="{FF2B5EF4-FFF2-40B4-BE49-F238E27FC236}">
                  <a16:creationId xmlns:a16="http://schemas.microsoft.com/office/drawing/2014/main" id="{FA34D5F8-B85D-4A2D-9C91-BCC33A9DA58B}"/>
                </a:ext>
              </a:extLst>
            </p:cNvPr>
            <p:cNvSpPr/>
            <p:nvPr/>
          </p:nvSpPr>
          <p:spPr>
            <a:xfrm>
              <a:off x="6680538" y="1186366"/>
              <a:ext cx="185070" cy="175696"/>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26" name="Rectangle 225">
              <a:extLst>
                <a:ext uri="{FF2B5EF4-FFF2-40B4-BE49-F238E27FC236}">
                  <a16:creationId xmlns:a16="http://schemas.microsoft.com/office/drawing/2014/main" id="{A0E90A43-B8BA-4EFB-828D-56956D97854B}"/>
                </a:ext>
              </a:extLst>
            </p:cNvPr>
            <p:cNvSpPr/>
            <p:nvPr/>
          </p:nvSpPr>
          <p:spPr>
            <a:xfrm>
              <a:off x="5452924" y="1186366"/>
              <a:ext cx="185070" cy="175696"/>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27" name="TextBox 226">
              <a:extLst>
                <a:ext uri="{FF2B5EF4-FFF2-40B4-BE49-F238E27FC236}">
                  <a16:creationId xmlns:a16="http://schemas.microsoft.com/office/drawing/2014/main" id="{FEC81A91-AADE-4679-AF39-496F8CCD73F4}"/>
                </a:ext>
              </a:extLst>
            </p:cNvPr>
            <p:cNvSpPr txBox="1"/>
            <p:nvPr/>
          </p:nvSpPr>
          <p:spPr>
            <a:xfrm>
              <a:off x="5633288" y="1144258"/>
              <a:ext cx="10117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2008 Data</a:t>
              </a:r>
            </a:p>
          </p:txBody>
        </p:sp>
        <p:sp>
          <p:nvSpPr>
            <p:cNvPr id="228" name="TextBox 227">
              <a:extLst>
                <a:ext uri="{FF2B5EF4-FFF2-40B4-BE49-F238E27FC236}">
                  <a16:creationId xmlns:a16="http://schemas.microsoft.com/office/drawing/2014/main" id="{59E6DFAD-B163-4349-A4AA-EE3F604173C1}"/>
                </a:ext>
              </a:extLst>
            </p:cNvPr>
            <p:cNvSpPr txBox="1"/>
            <p:nvPr/>
          </p:nvSpPr>
          <p:spPr>
            <a:xfrm>
              <a:off x="6886553" y="1144258"/>
              <a:ext cx="9874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2011 Data</a:t>
              </a:r>
            </a:p>
          </p:txBody>
        </p:sp>
        <p:sp>
          <p:nvSpPr>
            <p:cNvPr id="229" name="TextBox 228">
              <a:extLst>
                <a:ext uri="{FF2B5EF4-FFF2-40B4-BE49-F238E27FC236}">
                  <a16:creationId xmlns:a16="http://schemas.microsoft.com/office/drawing/2014/main" id="{E0B68910-DA2C-4B50-ADA8-CB9C33B09687}"/>
                </a:ext>
              </a:extLst>
            </p:cNvPr>
            <p:cNvSpPr txBox="1"/>
            <p:nvPr/>
          </p:nvSpPr>
          <p:spPr>
            <a:xfrm>
              <a:off x="5367678" y="1363532"/>
              <a:ext cx="13907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 Millions</a:t>
              </a:r>
            </a:p>
          </p:txBody>
        </p:sp>
        <p:sp>
          <p:nvSpPr>
            <p:cNvPr id="230" name="TextBox 229">
              <a:extLst>
                <a:ext uri="{FF2B5EF4-FFF2-40B4-BE49-F238E27FC236}">
                  <a16:creationId xmlns:a16="http://schemas.microsoft.com/office/drawing/2014/main" id="{081510C8-95E8-4029-B0E6-35E22EAA356A}"/>
                </a:ext>
              </a:extLst>
            </p:cNvPr>
            <p:cNvSpPr txBox="1"/>
            <p:nvPr/>
          </p:nvSpPr>
          <p:spPr>
            <a:xfrm>
              <a:off x="6589927" y="1363532"/>
              <a:ext cx="13907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 Billions</a:t>
              </a:r>
            </a:p>
          </p:txBody>
        </p:sp>
      </p:grpSp>
      <p:sp>
        <p:nvSpPr>
          <p:cNvPr id="242" name="Rectangle 241">
            <a:extLst>
              <a:ext uri="{FF2B5EF4-FFF2-40B4-BE49-F238E27FC236}">
                <a16:creationId xmlns:a16="http://schemas.microsoft.com/office/drawing/2014/main" id="{7AECFFDB-3899-4071-A3A0-45915E193480}"/>
              </a:ext>
            </a:extLst>
          </p:cNvPr>
          <p:cNvSpPr/>
          <p:nvPr/>
        </p:nvSpPr>
        <p:spPr>
          <a:xfrm>
            <a:off x="7831818" y="1224264"/>
            <a:ext cx="1127700" cy="4479767"/>
          </a:xfrm>
          <a:prstGeom prst="rect">
            <a:avLst/>
          </a:prstGeom>
          <a:gradFill flip="none" rotWithShape="1">
            <a:gsLst>
              <a:gs pos="0">
                <a:srgbClr val="FF4F4F">
                  <a:tint val="66000"/>
                  <a:satMod val="160000"/>
                </a:srgbClr>
              </a:gs>
              <a:gs pos="50000">
                <a:srgbClr val="FF4F4F">
                  <a:tint val="44500"/>
                  <a:satMod val="160000"/>
                </a:srgbClr>
              </a:gs>
              <a:gs pos="100000">
                <a:srgbClr val="FF4F4F">
                  <a:tint val="23500"/>
                  <a:satMod val="160000"/>
                </a:srgbClr>
              </a:gs>
            </a:gsLst>
            <a:lin ang="5400000" scaled="1"/>
            <a:tileRect/>
          </a:gradFill>
          <a:ln w="57150"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43" name="TextBox 242">
            <a:extLst>
              <a:ext uri="{FF2B5EF4-FFF2-40B4-BE49-F238E27FC236}">
                <a16:creationId xmlns:a16="http://schemas.microsoft.com/office/drawing/2014/main" id="{E3D4CAD8-D3AE-43DF-BE32-5EC25B8CAA3C}"/>
              </a:ext>
            </a:extLst>
          </p:cNvPr>
          <p:cNvSpPr txBox="1"/>
          <p:nvPr/>
        </p:nvSpPr>
        <p:spPr>
          <a:xfrm>
            <a:off x="7963139" y="3218723"/>
            <a:ext cx="998504"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3,245%</a:t>
            </a:r>
          </a:p>
        </p:txBody>
      </p:sp>
      <p:sp>
        <p:nvSpPr>
          <p:cNvPr id="244" name="TextBox 243">
            <a:extLst>
              <a:ext uri="{FF2B5EF4-FFF2-40B4-BE49-F238E27FC236}">
                <a16:creationId xmlns:a16="http://schemas.microsoft.com/office/drawing/2014/main" id="{4976E6CF-FDF9-46AE-9F1E-A5274C01B50F}"/>
              </a:ext>
            </a:extLst>
          </p:cNvPr>
          <p:cNvSpPr txBox="1"/>
          <p:nvPr/>
        </p:nvSpPr>
        <p:spPr>
          <a:xfrm>
            <a:off x="7963138" y="1670225"/>
            <a:ext cx="90912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p>
        </p:txBody>
      </p:sp>
      <p:sp>
        <p:nvSpPr>
          <p:cNvPr id="245" name="TextBox 244">
            <a:extLst>
              <a:ext uri="{FF2B5EF4-FFF2-40B4-BE49-F238E27FC236}">
                <a16:creationId xmlns:a16="http://schemas.microsoft.com/office/drawing/2014/main" id="{0E06474F-8BA2-4F12-AB83-B3623E477129}"/>
              </a:ext>
            </a:extLst>
          </p:cNvPr>
          <p:cNvSpPr txBox="1"/>
          <p:nvPr/>
        </p:nvSpPr>
        <p:spPr>
          <a:xfrm>
            <a:off x="7963139" y="2166474"/>
            <a:ext cx="929426"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234%</a:t>
            </a:r>
          </a:p>
        </p:txBody>
      </p:sp>
      <p:sp>
        <p:nvSpPr>
          <p:cNvPr id="246" name="TextBox 245">
            <a:extLst>
              <a:ext uri="{FF2B5EF4-FFF2-40B4-BE49-F238E27FC236}">
                <a16:creationId xmlns:a16="http://schemas.microsoft.com/office/drawing/2014/main" id="{4C3C7255-FDAB-45A7-9A3A-A87AB41FE7EE}"/>
              </a:ext>
            </a:extLst>
          </p:cNvPr>
          <p:cNvSpPr txBox="1"/>
          <p:nvPr/>
        </p:nvSpPr>
        <p:spPr>
          <a:xfrm>
            <a:off x="7963138" y="2737120"/>
            <a:ext cx="929427"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253%</a:t>
            </a:r>
          </a:p>
        </p:txBody>
      </p:sp>
      <p:sp>
        <p:nvSpPr>
          <p:cNvPr id="247" name="TextBox 246">
            <a:extLst>
              <a:ext uri="{FF2B5EF4-FFF2-40B4-BE49-F238E27FC236}">
                <a16:creationId xmlns:a16="http://schemas.microsoft.com/office/drawing/2014/main" id="{BC2C4BFD-26A9-47DB-ADB0-9ED1F2AF9DE1}"/>
              </a:ext>
            </a:extLst>
          </p:cNvPr>
          <p:cNvSpPr txBox="1"/>
          <p:nvPr/>
        </p:nvSpPr>
        <p:spPr>
          <a:xfrm>
            <a:off x="7963138" y="3621844"/>
            <a:ext cx="90912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248" name="TextBox 247">
            <a:extLst>
              <a:ext uri="{FF2B5EF4-FFF2-40B4-BE49-F238E27FC236}">
                <a16:creationId xmlns:a16="http://schemas.microsoft.com/office/drawing/2014/main" id="{DB12D31E-06BD-47C8-93DA-6D48839C1B54}"/>
              </a:ext>
            </a:extLst>
          </p:cNvPr>
          <p:cNvSpPr txBox="1"/>
          <p:nvPr/>
        </p:nvSpPr>
        <p:spPr>
          <a:xfrm>
            <a:off x="7963138" y="4093992"/>
            <a:ext cx="929427"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63%</a:t>
            </a:r>
          </a:p>
        </p:txBody>
      </p:sp>
      <p:sp>
        <p:nvSpPr>
          <p:cNvPr id="249" name="TextBox 248">
            <a:extLst>
              <a:ext uri="{FF2B5EF4-FFF2-40B4-BE49-F238E27FC236}">
                <a16:creationId xmlns:a16="http://schemas.microsoft.com/office/drawing/2014/main" id="{E0D20BEB-058A-4765-B19C-B90E89DED2AF}"/>
              </a:ext>
            </a:extLst>
          </p:cNvPr>
          <p:cNvSpPr txBox="1"/>
          <p:nvPr/>
        </p:nvSpPr>
        <p:spPr>
          <a:xfrm>
            <a:off x="7963138" y="4604309"/>
            <a:ext cx="90912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2686B"/>
                </a:solidFill>
                <a:effectLst/>
                <a:uLnTx/>
                <a:uFillTx/>
                <a:latin typeface="Arial Narrow" panose="020B0606020202030204" pitchFamily="34" charset="0"/>
                <a:ea typeface="+mn-ea"/>
                <a:cs typeface="+mn-cs"/>
              </a:rPr>
              <a:t>-19%</a:t>
            </a:r>
          </a:p>
        </p:txBody>
      </p:sp>
      <p:sp>
        <p:nvSpPr>
          <p:cNvPr id="250" name="TextBox 249">
            <a:extLst>
              <a:ext uri="{FF2B5EF4-FFF2-40B4-BE49-F238E27FC236}">
                <a16:creationId xmlns:a16="http://schemas.microsoft.com/office/drawing/2014/main" id="{0AD83A4F-CD65-440D-8241-DD1E82A00278}"/>
              </a:ext>
            </a:extLst>
          </p:cNvPr>
          <p:cNvSpPr txBox="1"/>
          <p:nvPr/>
        </p:nvSpPr>
        <p:spPr>
          <a:xfrm>
            <a:off x="7963138" y="4999280"/>
            <a:ext cx="90912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143%</a:t>
            </a:r>
          </a:p>
        </p:txBody>
      </p:sp>
      <p:sp>
        <p:nvSpPr>
          <p:cNvPr id="251" name="TextBox 250">
            <a:extLst>
              <a:ext uri="{FF2B5EF4-FFF2-40B4-BE49-F238E27FC236}">
                <a16:creationId xmlns:a16="http://schemas.microsoft.com/office/drawing/2014/main" id="{63EFBF74-6A18-4239-B0F0-23245BE68B44}"/>
              </a:ext>
            </a:extLst>
          </p:cNvPr>
          <p:cNvSpPr txBox="1"/>
          <p:nvPr/>
        </p:nvSpPr>
        <p:spPr>
          <a:xfrm>
            <a:off x="7963138" y="5396254"/>
            <a:ext cx="929427"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N/A</a:t>
            </a:r>
          </a:p>
        </p:txBody>
      </p:sp>
      <p:sp>
        <p:nvSpPr>
          <p:cNvPr id="252" name="TextBox 251">
            <a:extLst>
              <a:ext uri="{FF2B5EF4-FFF2-40B4-BE49-F238E27FC236}">
                <a16:creationId xmlns:a16="http://schemas.microsoft.com/office/drawing/2014/main" id="{F235F23F-15F6-4B22-9A62-9E3CBC49E9D6}"/>
              </a:ext>
            </a:extLst>
          </p:cNvPr>
          <p:cNvSpPr txBox="1"/>
          <p:nvPr/>
        </p:nvSpPr>
        <p:spPr>
          <a:xfrm>
            <a:off x="7922139" y="1241398"/>
            <a:ext cx="9934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Change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p:txBody>
      </p:sp>
      <p:grpSp>
        <p:nvGrpSpPr>
          <p:cNvPr id="256" name="Group 174">
            <a:extLst>
              <a:ext uri="{FF2B5EF4-FFF2-40B4-BE49-F238E27FC236}">
                <a16:creationId xmlns:a16="http://schemas.microsoft.com/office/drawing/2014/main" id="{369DDC5B-938F-4FF6-BF57-07BCB579CF9E}"/>
              </a:ext>
            </a:extLst>
          </p:cNvPr>
          <p:cNvGrpSpPr/>
          <p:nvPr/>
        </p:nvGrpSpPr>
        <p:grpSpPr>
          <a:xfrm>
            <a:off x="4205900" y="4046018"/>
            <a:ext cx="3352800" cy="1697912"/>
            <a:chOff x="697159" y="1295400"/>
            <a:chExt cx="2765686" cy="1524000"/>
          </a:xfrm>
          <a:effectLst/>
        </p:grpSpPr>
        <p:sp>
          <p:nvSpPr>
            <p:cNvPr id="257" name="Rectangle 256">
              <a:extLst>
                <a:ext uri="{FF2B5EF4-FFF2-40B4-BE49-F238E27FC236}">
                  <a16:creationId xmlns:a16="http://schemas.microsoft.com/office/drawing/2014/main" id="{24FFA739-421B-4255-B12E-3CE86B439D96}"/>
                </a:ext>
              </a:extLst>
            </p:cNvPr>
            <p:cNvSpPr/>
            <p:nvPr/>
          </p:nvSpPr>
          <p:spPr>
            <a:xfrm>
              <a:off x="697159" y="1752599"/>
              <a:ext cx="2763267" cy="1066801"/>
            </a:xfrm>
            <a:prstGeom prst="rect">
              <a:avLst/>
            </a:prstGeom>
            <a:gradFill>
              <a:gsLst>
                <a:gs pos="0">
                  <a:sysClr val="window" lastClr="FFFFFF">
                    <a:lumMod val="85000"/>
                    <a:shade val="67500"/>
                    <a:satMod val="115000"/>
                    <a:alpha val="48000"/>
                  </a:sysClr>
                </a:gs>
                <a:gs pos="100000">
                  <a:sysClr val="window" lastClr="FFFFFF">
                    <a:lumMod val="85000"/>
                    <a:shade val="100000"/>
                    <a:satMod val="115000"/>
                    <a:alpha val="34000"/>
                  </a:sysClr>
                </a:gs>
              </a:gsLst>
              <a:lin ang="16200000" scaled="1"/>
            </a:gradFill>
            <a:ln w="25400" cap="flat" cmpd="sng" algn="ctr">
              <a:noFill/>
              <a:prstDash val="solid"/>
            </a:ln>
            <a:effectLst/>
          </p:spPr>
          <p:txBody>
            <a:bodyPr lIns="182880" tIns="182880" rIns="182880" bIns="182880" rtlCol="0" anchor="t" anchorCtr="0"/>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ADF1">
                    <a:lumMod val="60000"/>
                    <a:lumOff val="40000"/>
                  </a:srgbClr>
                </a:solidFill>
                <a:effectLst/>
                <a:uLnTx/>
                <a:uFillTx/>
                <a:latin typeface="Arial Narrow" panose="020B0606020202030204" pitchFamily="34" charset="0"/>
                <a:ea typeface="+mn-ea"/>
                <a:cs typeface="Arial" pitchFamily="34" charset="0"/>
              </a:endParaRPr>
            </a:p>
          </p:txBody>
        </p:sp>
        <p:sp>
          <p:nvSpPr>
            <p:cNvPr id="258" name="Rectangle 257">
              <a:extLst>
                <a:ext uri="{FF2B5EF4-FFF2-40B4-BE49-F238E27FC236}">
                  <a16:creationId xmlns:a16="http://schemas.microsoft.com/office/drawing/2014/main" id="{DECB9269-0A65-453D-85E7-7D2388B1FCED}"/>
                </a:ext>
              </a:extLst>
            </p:cNvPr>
            <p:cNvSpPr/>
            <p:nvPr/>
          </p:nvSpPr>
          <p:spPr>
            <a:xfrm>
              <a:off x="699578" y="1295400"/>
              <a:ext cx="2763267" cy="457200"/>
            </a:xfrm>
            <a:prstGeom prst="rect">
              <a:avLst/>
            </a:prstGeom>
            <a:solidFill>
              <a:srgbClr val="F2686B"/>
            </a:solidFill>
            <a:ln w="25400" cap="flat" cmpd="sng" algn="ctr">
              <a:noFill/>
              <a:prstDash val="solid"/>
            </a:ln>
            <a:effectLst/>
          </p:spPr>
          <p:txBody>
            <a:bodyPr lIns="182880" rIns="182880"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ea typeface="+mn-ea"/>
                  <a:cs typeface="Arial" pitchFamily="34" charset="0"/>
                </a:rPr>
                <a:t>TOTAL BURDEN OF ILLNESS </a:t>
              </a:r>
            </a:p>
          </p:txBody>
        </p:sp>
      </p:grpSp>
      <p:sp>
        <p:nvSpPr>
          <p:cNvPr id="263" name="TextBox 262">
            <a:extLst>
              <a:ext uri="{FF2B5EF4-FFF2-40B4-BE49-F238E27FC236}">
                <a16:creationId xmlns:a16="http://schemas.microsoft.com/office/drawing/2014/main" id="{35AB70EB-4B46-4CE8-BFE4-06EA43C583B6}"/>
              </a:ext>
            </a:extLst>
          </p:cNvPr>
          <p:cNvSpPr txBox="1"/>
          <p:nvPr/>
        </p:nvSpPr>
        <p:spPr>
          <a:xfrm>
            <a:off x="4718189" y="4530123"/>
            <a:ext cx="109533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2008:</a:t>
            </a:r>
          </a:p>
        </p:txBody>
      </p:sp>
      <p:sp>
        <p:nvSpPr>
          <p:cNvPr id="264" name="TextBox 263">
            <a:extLst>
              <a:ext uri="{FF2B5EF4-FFF2-40B4-BE49-F238E27FC236}">
                <a16:creationId xmlns:a16="http://schemas.microsoft.com/office/drawing/2014/main" id="{ED0EB909-2E00-485D-81FB-F8DA2986B75B}"/>
              </a:ext>
            </a:extLst>
          </p:cNvPr>
          <p:cNvSpPr txBox="1"/>
          <p:nvPr/>
        </p:nvSpPr>
        <p:spPr>
          <a:xfrm>
            <a:off x="5533382" y="4514673"/>
            <a:ext cx="19202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$2,518,598,262</a:t>
            </a:r>
          </a:p>
        </p:txBody>
      </p:sp>
      <p:sp>
        <p:nvSpPr>
          <p:cNvPr id="265" name="TextBox 264">
            <a:extLst>
              <a:ext uri="{FF2B5EF4-FFF2-40B4-BE49-F238E27FC236}">
                <a16:creationId xmlns:a16="http://schemas.microsoft.com/office/drawing/2014/main" id="{E85099DF-7B5A-4A48-8D33-0419C6FC8C37}"/>
              </a:ext>
            </a:extLst>
          </p:cNvPr>
          <p:cNvSpPr txBox="1"/>
          <p:nvPr/>
        </p:nvSpPr>
        <p:spPr>
          <a:xfrm>
            <a:off x="4718189" y="4859375"/>
            <a:ext cx="109533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2686B"/>
                </a:solidFill>
                <a:effectLst/>
                <a:uLnTx/>
                <a:uFillTx/>
                <a:latin typeface="Arial Narrow" panose="020B0606020202030204" pitchFamily="34" charset="0"/>
                <a:ea typeface="+mn-ea"/>
                <a:cs typeface="+mn-cs"/>
              </a:rPr>
              <a:t>2011:</a:t>
            </a:r>
          </a:p>
        </p:txBody>
      </p:sp>
      <p:sp>
        <p:nvSpPr>
          <p:cNvPr id="266" name="TextBox 265">
            <a:extLst>
              <a:ext uri="{FF2B5EF4-FFF2-40B4-BE49-F238E27FC236}">
                <a16:creationId xmlns:a16="http://schemas.microsoft.com/office/drawing/2014/main" id="{79C0D4A8-092D-4EA8-BF07-754AF5B63C35}"/>
              </a:ext>
            </a:extLst>
          </p:cNvPr>
          <p:cNvSpPr txBox="1"/>
          <p:nvPr/>
        </p:nvSpPr>
        <p:spPr>
          <a:xfrm>
            <a:off x="5533382" y="4843925"/>
            <a:ext cx="201168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2686B"/>
                </a:solidFill>
                <a:effectLst/>
                <a:uLnTx/>
                <a:uFillTx/>
                <a:latin typeface="Arial Narrow" panose="020B0606020202030204" pitchFamily="34" charset="0"/>
                <a:ea typeface="+mn-ea"/>
                <a:cs typeface="+mn-cs"/>
              </a:rPr>
              <a:t>$4,619,665,079</a:t>
            </a:r>
          </a:p>
        </p:txBody>
      </p:sp>
      <p:cxnSp>
        <p:nvCxnSpPr>
          <p:cNvPr id="267" name="Straight Connector 266">
            <a:extLst>
              <a:ext uri="{FF2B5EF4-FFF2-40B4-BE49-F238E27FC236}">
                <a16:creationId xmlns:a16="http://schemas.microsoft.com/office/drawing/2014/main" id="{B9860FB0-376B-4C0E-AD42-BEE6129A1896}"/>
              </a:ext>
            </a:extLst>
          </p:cNvPr>
          <p:cNvCxnSpPr/>
          <p:nvPr/>
        </p:nvCxnSpPr>
        <p:spPr>
          <a:xfrm>
            <a:off x="4369619" y="5264525"/>
            <a:ext cx="3041471" cy="0"/>
          </a:xfrm>
          <a:prstGeom prst="line">
            <a:avLst/>
          </a:prstGeom>
          <a:ln w="1905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269" name="TextBox 268">
            <a:extLst>
              <a:ext uri="{FF2B5EF4-FFF2-40B4-BE49-F238E27FC236}">
                <a16:creationId xmlns:a16="http://schemas.microsoft.com/office/drawing/2014/main" id="{E3E1C7D4-AB8A-48D3-B077-67479B0AF3E9}"/>
              </a:ext>
            </a:extLst>
          </p:cNvPr>
          <p:cNvSpPr txBox="1"/>
          <p:nvPr/>
        </p:nvSpPr>
        <p:spPr>
          <a:xfrm>
            <a:off x="4377450" y="5277492"/>
            <a:ext cx="298726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Change (%): 83%</a:t>
            </a:r>
          </a:p>
        </p:txBody>
      </p:sp>
    </p:spTree>
    <p:extLst>
      <p:ext uri="{BB962C8B-B14F-4D97-AF65-F5344CB8AC3E}">
        <p14:creationId xmlns:p14="http://schemas.microsoft.com/office/powerpoint/2010/main" val="8218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265" grpId="0"/>
      <p:bldP spid="266" grpId="0"/>
      <p:bldP spid="269"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470898"/>
          </a:xfrm>
        </p:spPr>
        <p:txBody>
          <a:bodyPr/>
          <a:lstStyle/>
          <a:p>
            <a:pPr algn="ctr"/>
            <a:r>
              <a:rPr lang="en-CA" sz="3400" dirty="0">
                <a:solidFill>
                  <a:srgbClr val="725F73"/>
                </a:solidFill>
                <a:latin typeface="Arial Narrow" panose="020B0606020202030204" pitchFamily="34" charset="0"/>
              </a:rPr>
              <a:t>The Effect of Osteoporosis Treatment on Mortality</a:t>
            </a:r>
            <a:endParaRPr lang="en-US" sz="34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Papaioannou</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CMAJ</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2010;182(17):1864‐1873. </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 </a:t>
            </a:r>
            <a:r>
              <a:rPr kumimoji="0" lang="en-GB"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Bolland</a:t>
            </a:r>
            <a:r>
              <a:rPr kumimoji="0" lang="en-GB"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M.J., et al. </a:t>
            </a:r>
            <a:r>
              <a:rPr kumimoji="0" lang="en-GB"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Clin Endocrinol </a:t>
            </a:r>
            <a:r>
              <a:rPr kumimoji="0" lang="en-GB"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Metab</a:t>
            </a:r>
            <a:r>
              <a:rPr kumimoji="0" lang="en-GB"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2010;95:1174-1181. </a:t>
            </a: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7" name="TextBox 26">
            <a:extLst>
              <a:ext uri="{FF2B5EF4-FFF2-40B4-BE49-F238E27FC236}">
                <a16:creationId xmlns:a16="http://schemas.microsoft.com/office/drawing/2014/main" id="{AC8970FE-80DE-442A-ACE5-C3ED6681ED34}"/>
              </a:ext>
            </a:extLst>
          </p:cNvPr>
          <p:cNvSpPr txBox="1"/>
          <p:nvPr/>
        </p:nvSpPr>
        <p:spPr>
          <a:xfrm>
            <a:off x="171449" y="1500667"/>
            <a:ext cx="2208878"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30-70%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REDUCTION</a:t>
            </a:r>
          </a:p>
        </p:txBody>
      </p:sp>
      <p:sp>
        <p:nvSpPr>
          <p:cNvPr id="28" name="TextBox 27">
            <a:extLst>
              <a:ext uri="{FF2B5EF4-FFF2-40B4-BE49-F238E27FC236}">
                <a16:creationId xmlns:a16="http://schemas.microsoft.com/office/drawing/2014/main" id="{E1225CE8-3E7D-415C-ACFA-3FB508DA56C4}"/>
              </a:ext>
            </a:extLst>
          </p:cNvPr>
          <p:cNvSpPr txBox="1"/>
          <p:nvPr/>
        </p:nvSpPr>
        <p:spPr>
          <a:xfrm>
            <a:off x="2380326" y="1647286"/>
            <a:ext cx="6259335"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
                <a:srgbClr val="F93482"/>
              </a:buClr>
              <a:buSzTx/>
              <a:buFontTx/>
              <a:buNone/>
              <a:tabLst/>
              <a:defRPr/>
            </a:pPr>
            <a:r>
              <a:rPr kumimoji="0" lang="en-CA" sz="2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Effective medications reduce subsequent fractures by </a:t>
            </a:r>
          </a:p>
          <a:p>
            <a:pPr marL="0" marR="0" lvl="0" indent="0" algn="l" defTabSz="457200" rtl="0" eaLnBrk="1" fontAlgn="auto" latinLnBrk="0" hangingPunct="1">
              <a:lnSpc>
                <a:spcPct val="100000"/>
              </a:lnSpc>
              <a:spcBef>
                <a:spcPts val="0"/>
              </a:spcBef>
              <a:spcAft>
                <a:spcPts val="0"/>
              </a:spcAft>
              <a:buClr>
                <a:srgbClr val="F93482"/>
              </a:buClr>
              <a:buSzTx/>
              <a:buFontTx/>
              <a:buNone/>
              <a:tabLst/>
              <a:defRPr/>
            </a:pPr>
            <a:r>
              <a:rPr kumimoji="0" lang="en-CA" sz="22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30% to 70% </a:t>
            </a:r>
            <a:r>
              <a:rPr kumimoji="0" lang="en-CA" sz="2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as early as one year after treatment initiation</a:t>
            </a:r>
            <a:r>
              <a:rPr kumimoji="0" lang="en-CA" sz="22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1</a:t>
            </a:r>
          </a:p>
        </p:txBody>
      </p:sp>
      <p:cxnSp>
        <p:nvCxnSpPr>
          <p:cNvPr id="29" name="Straight Connector 28">
            <a:extLst>
              <a:ext uri="{FF2B5EF4-FFF2-40B4-BE49-F238E27FC236}">
                <a16:creationId xmlns:a16="http://schemas.microsoft.com/office/drawing/2014/main" id="{CB7D837B-847E-4D1E-804C-EF4FC236A27B}"/>
              </a:ext>
            </a:extLst>
          </p:cNvPr>
          <p:cNvCxnSpPr/>
          <p:nvPr/>
        </p:nvCxnSpPr>
        <p:spPr bwMode="auto">
          <a:xfrm>
            <a:off x="504338" y="2584419"/>
            <a:ext cx="8135323" cy="0"/>
          </a:xfrm>
          <a:prstGeom prst="line">
            <a:avLst/>
          </a:prstGeom>
          <a:solidFill>
            <a:schemeClr val="accent1"/>
          </a:solidFill>
          <a:ln w="28575" cap="flat" cmpd="sng" algn="ctr">
            <a:solidFill>
              <a:schemeClr val="bg2">
                <a:lumMod val="75000"/>
              </a:schemeClr>
            </a:solidFill>
            <a:prstDash val="sysDot"/>
            <a:round/>
            <a:headEnd type="none" w="med" len="med"/>
            <a:tailEnd type="none" w="med" len="med"/>
          </a:ln>
          <a:effectLst/>
        </p:spPr>
      </p:cxnSp>
      <p:sp>
        <p:nvSpPr>
          <p:cNvPr id="31" name="TextBox 30">
            <a:extLst>
              <a:ext uri="{FF2B5EF4-FFF2-40B4-BE49-F238E27FC236}">
                <a16:creationId xmlns:a16="http://schemas.microsoft.com/office/drawing/2014/main" id="{D2474E79-2A20-4B56-8740-4CCC32E312C0}"/>
              </a:ext>
            </a:extLst>
          </p:cNvPr>
          <p:cNvSpPr txBox="1"/>
          <p:nvPr/>
        </p:nvSpPr>
        <p:spPr>
          <a:xfrm>
            <a:off x="504338" y="2777463"/>
            <a:ext cx="8468211"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
                <a:srgbClr val="F93482"/>
              </a:buClr>
              <a:buSzTx/>
              <a:buFontTx/>
              <a:buNone/>
              <a:tabLst/>
              <a:defRPr/>
            </a:pPr>
            <a:r>
              <a:rPr kumimoji="0" lang="en-CA" sz="2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Fragility fractures cause substantial morbidity and mortality, </a:t>
            </a:r>
            <a:r>
              <a:rPr kumimoji="0" lang="en-CA" sz="2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effective osteoporosis treatment prevents both vertebral and nonvertebral fractures</a:t>
            </a:r>
            <a:r>
              <a:rPr kumimoji="0" lang="en-CA" sz="22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cxnSp>
        <p:nvCxnSpPr>
          <p:cNvPr id="32" name="Straight Connector 31">
            <a:extLst>
              <a:ext uri="{FF2B5EF4-FFF2-40B4-BE49-F238E27FC236}">
                <a16:creationId xmlns:a16="http://schemas.microsoft.com/office/drawing/2014/main" id="{95A53CF9-6D22-4C66-A74C-2D10D21C8727}"/>
              </a:ext>
            </a:extLst>
          </p:cNvPr>
          <p:cNvCxnSpPr/>
          <p:nvPr/>
        </p:nvCxnSpPr>
        <p:spPr bwMode="auto">
          <a:xfrm>
            <a:off x="504338" y="3800080"/>
            <a:ext cx="8135323" cy="0"/>
          </a:xfrm>
          <a:prstGeom prst="line">
            <a:avLst/>
          </a:prstGeom>
          <a:solidFill>
            <a:schemeClr val="accent1"/>
          </a:solidFill>
          <a:ln w="28575" cap="flat" cmpd="sng" algn="ctr">
            <a:solidFill>
              <a:schemeClr val="bg2">
                <a:lumMod val="75000"/>
              </a:schemeClr>
            </a:solidFill>
            <a:prstDash val="sysDot"/>
            <a:round/>
            <a:headEnd type="none" w="med" len="med"/>
            <a:tailEnd type="none" w="med" len="med"/>
          </a:ln>
          <a:effectLst/>
        </p:spPr>
      </p:cxnSp>
      <p:grpSp>
        <p:nvGrpSpPr>
          <p:cNvPr id="62" name="Group 61">
            <a:extLst>
              <a:ext uri="{FF2B5EF4-FFF2-40B4-BE49-F238E27FC236}">
                <a16:creationId xmlns:a16="http://schemas.microsoft.com/office/drawing/2014/main" id="{58F8A1A6-B8E2-410B-BEE9-402FC6D8D628}"/>
              </a:ext>
            </a:extLst>
          </p:cNvPr>
          <p:cNvGrpSpPr/>
          <p:nvPr/>
        </p:nvGrpSpPr>
        <p:grpSpPr>
          <a:xfrm>
            <a:off x="587367" y="4385668"/>
            <a:ext cx="3036234" cy="1155566"/>
            <a:chOff x="6308315" y="2254251"/>
            <a:chExt cx="1968776" cy="749299"/>
          </a:xfrm>
        </p:grpSpPr>
        <p:pic>
          <p:nvPicPr>
            <p:cNvPr id="63" name="Picture 62" descr="AZ Infograph_man berry.ai">
              <a:extLst>
                <a:ext uri="{FF2B5EF4-FFF2-40B4-BE49-F238E27FC236}">
                  <a16:creationId xmlns:a16="http://schemas.microsoft.com/office/drawing/2014/main" id="{802FE1E8-8E07-493C-ABEC-E3B3307DBB50}"/>
                </a:ext>
              </a:extLst>
            </p:cNvPr>
            <p:cNvPicPr>
              <a:picLocks noChangeAspect="1"/>
            </p:cNvPicPr>
            <p:nvPr/>
          </p:nvPicPr>
          <p:blipFill>
            <a:blip r:embed="rId3" cstate="print">
              <a:grayscl/>
            </a:blip>
            <a:stretch>
              <a:fillRect/>
            </a:stretch>
          </p:blipFill>
          <p:spPr>
            <a:xfrm>
              <a:off x="6310476" y="2255860"/>
              <a:ext cx="115824" cy="360340"/>
            </a:xfrm>
            <a:prstGeom prst="rect">
              <a:avLst/>
            </a:prstGeom>
          </p:spPr>
        </p:pic>
        <p:pic>
          <p:nvPicPr>
            <p:cNvPr id="64" name="Picture 63" descr="AZ Infograph_man purple.ai">
              <a:extLst>
                <a:ext uri="{FF2B5EF4-FFF2-40B4-BE49-F238E27FC236}">
                  <a16:creationId xmlns:a16="http://schemas.microsoft.com/office/drawing/2014/main" id="{225FCEFD-31C3-464B-950F-E72780EA82C7}"/>
                </a:ext>
              </a:extLst>
            </p:cNvPr>
            <p:cNvPicPr>
              <a:picLocks noChangeAspect="1"/>
            </p:cNvPicPr>
            <p:nvPr/>
          </p:nvPicPr>
          <p:blipFill>
            <a:blip r:embed="rId4" cstate="print">
              <a:grayscl/>
            </a:blip>
            <a:stretch>
              <a:fillRect/>
            </a:stretch>
          </p:blipFill>
          <p:spPr>
            <a:xfrm>
              <a:off x="6458388" y="2255860"/>
              <a:ext cx="115824" cy="360340"/>
            </a:xfrm>
            <a:prstGeom prst="rect">
              <a:avLst/>
            </a:prstGeom>
          </p:spPr>
        </p:pic>
        <p:pic>
          <p:nvPicPr>
            <p:cNvPr id="65" name="Picture 64" descr="AZ Infograph_man berry.ai">
              <a:extLst>
                <a:ext uri="{FF2B5EF4-FFF2-40B4-BE49-F238E27FC236}">
                  <a16:creationId xmlns:a16="http://schemas.microsoft.com/office/drawing/2014/main" id="{6BEED272-B6E8-4253-9CCB-41C69F3E9296}"/>
                </a:ext>
              </a:extLst>
            </p:cNvPr>
            <p:cNvPicPr>
              <a:picLocks noChangeAspect="1"/>
            </p:cNvPicPr>
            <p:nvPr/>
          </p:nvPicPr>
          <p:blipFill>
            <a:blip r:embed="rId3" cstate="print">
              <a:grayscl/>
            </a:blip>
            <a:stretch>
              <a:fillRect/>
            </a:stretch>
          </p:blipFill>
          <p:spPr>
            <a:xfrm>
              <a:off x="6618958" y="2255860"/>
              <a:ext cx="115824" cy="360340"/>
            </a:xfrm>
            <a:prstGeom prst="rect">
              <a:avLst/>
            </a:prstGeom>
          </p:spPr>
        </p:pic>
        <p:pic>
          <p:nvPicPr>
            <p:cNvPr id="66" name="Picture 65" descr="AZ Infograph_man berry.ai">
              <a:extLst>
                <a:ext uri="{FF2B5EF4-FFF2-40B4-BE49-F238E27FC236}">
                  <a16:creationId xmlns:a16="http://schemas.microsoft.com/office/drawing/2014/main" id="{CD0D7366-659D-4054-A185-E646D9C3AF20}"/>
                </a:ext>
              </a:extLst>
            </p:cNvPr>
            <p:cNvPicPr>
              <a:picLocks noChangeAspect="1"/>
            </p:cNvPicPr>
            <p:nvPr/>
          </p:nvPicPr>
          <p:blipFill>
            <a:blip r:embed="rId3" cstate="print">
              <a:grayscl/>
            </a:blip>
            <a:stretch>
              <a:fillRect/>
            </a:stretch>
          </p:blipFill>
          <p:spPr>
            <a:xfrm>
              <a:off x="6773136" y="2255860"/>
              <a:ext cx="115824" cy="360340"/>
            </a:xfrm>
            <a:prstGeom prst="rect">
              <a:avLst/>
            </a:prstGeom>
          </p:spPr>
        </p:pic>
        <p:pic>
          <p:nvPicPr>
            <p:cNvPr id="67" name="Picture 66" descr="AZ Infograph_man berry.ai">
              <a:extLst>
                <a:ext uri="{FF2B5EF4-FFF2-40B4-BE49-F238E27FC236}">
                  <a16:creationId xmlns:a16="http://schemas.microsoft.com/office/drawing/2014/main" id="{D5CE49AE-60ED-4565-8162-D46AD579132D}"/>
                </a:ext>
              </a:extLst>
            </p:cNvPr>
            <p:cNvPicPr>
              <a:picLocks noChangeAspect="1"/>
            </p:cNvPicPr>
            <p:nvPr/>
          </p:nvPicPr>
          <p:blipFill>
            <a:blip r:embed="rId3" cstate="print">
              <a:grayscl/>
            </a:blip>
            <a:stretch>
              <a:fillRect/>
            </a:stretch>
          </p:blipFill>
          <p:spPr>
            <a:xfrm>
              <a:off x="6930488" y="2255860"/>
              <a:ext cx="115824" cy="360340"/>
            </a:xfrm>
            <a:prstGeom prst="rect">
              <a:avLst/>
            </a:prstGeom>
          </p:spPr>
        </p:pic>
        <p:pic>
          <p:nvPicPr>
            <p:cNvPr id="68" name="Picture 67" descr="AZ Infograph_man purple.ai">
              <a:extLst>
                <a:ext uri="{FF2B5EF4-FFF2-40B4-BE49-F238E27FC236}">
                  <a16:creationId xmlns:a16="http://schemas.microsoft.com/office/drawing/2014/main" id="{DF56BB62-0694-49F5-B854-3680EC7672C9}"/>
                </a:ext>
              </a:extLst>
            </p:cNvPr>
            <p:cNvPicPr>
              <a:picLocks noChangeAspect="1"/>
            </p:cNvPicPr>
            <p:nvPr/>
          </p:nvPicPr>
          <p:blipFill>
            <a:blip r:embed="rId4" cstate="print">
              <a:grayscl/>
            </a:blip>
            <a:stretch>
              <a:fillRect/>
            </a:stretch>
          </p:blipFill>
          <p:spPr>
            <a:xfrm>
              <a:off x="7086190" y="2255860"/>
              <a:ext cx="115824" cy="360340"/>
            </a:xfrm>
            <a:prstGeom prst="rect">
              <a:avLst/>
            </a:prstGeom>
          </p:spPr>
        </p:pic>
        <p:pic>
          <p:nvPicPr>
            <p:cNvPr id="69" name="Picture 68" descr="AZ Infograph_man purple.ai">
              <a:extLst>
                <a:ext uri="{FF2B5EF4-FFF2-40B4-BE49-F238E27FC236}">
                  <a16:creationId xmlns:a16="http://schemas.microsoft.com/office/drawing/2014/main" id="{ADF772AB-C55C-45F2-970D-58DE647046FD}"/>
                </a:ext>
              </a:extLst>
            </p:cNvPr>
            <p:cNvPicPr>
              <a:picLocks noChangeAspect="1"/>
            </p:cNvPicPr>
            <p:nvPr/>
          </p:nvPicPr>
          <p:blipFill>
            <a:blip r:embed="rId4" cstate="print">
              <a:grayscl/>
            </a:blip>
            <a:stretch>
              <a:fillRect/>
            </a:stretch>
          </p:blipFill>
          <p:spPr>
            <a:xfrm>
              <a:off x="7243542" y="2254251"/>
              <a:ext cx="115824" cy="360340"/>
            </a:xfrm>
            <a:prstGeom prst="rect">
              <a:avLst/>
            </a:prstGeom>
          </p:spPr>
        </p:pic>
        <p:pic>
          <p:nvPicPr>
            <p:cNvPr id="70" name="Picture 69" descr="AZ Infograph_man berry.ai">
              <a:extLst>
                <a:ext uri="{FF2B5EF4-FFF2-40B4-BE49-F238E27FC236}">
                  <a16:creationId xmlns:a16="http://schemas.microsoft.com/office/drawing/2014/main" id="{2995D818-B02C-4EFA-A9AE-BEE7B8746115}"/>
                </a:ext>
              </a:extLst>
            </p:cNvPr>
            <p:cNvPicPr>
              <a:picLocks noChangeAspect="1"/>
            </p:cNvPicPr>
            <p:nvPr/>
          </p:nvPicPr>
          <p:blipFill>
            <a:blip r:embed="rId3" cstate="print">
              <a:grayscl/>
            </a:blip>
            <a:stretch>
              <a:fillRect/>
            </a:stretch>
          </p:blipFill>
          <p:spPr>
            <a:xfrm>
              <a:off x="7394291" y="2255860"/>
              <a:ext cx="115824" cy="360340"/>
            </a:xfrm>
            <a:prstGeom prst="rect">
              <a:avLst/>
            </a:prstGeom>
          </p:spPr>
        </p:pic>
        <p:pic>
          <p:nvPicPr>
            <p:cNvPr id="71" name="Picture 70" descr="AZ Infograph_man berry.ai">
              <a:extLst>
                <a:ext uri="{FF2B5EF4-FFF2-40B4-BE49-F238E27FC236}">
                  <a16:creationId xmlns:a16="http://schemas.microsoft.com/office/drawing/2014/main" id="{12CB1384-E6CF-4E15-8B6E-2E8C821D8865}"/>
                </a:ext>
              </a:extLst>
            </p:cNvPr>
            <p:cNvPicPr>
              <a:picLocks noChangeAspect="1"/>
            </p:cNvPicPr>
            <p:nvPr/>
          </p:nvPicPr>
          <p:blipFill>
            <a:blip r:embed="rId3" cstate="print">
              <a:grayscl/>
            </a:blip>
            <a:stretch>
              <a:fillRect/>
            </a:stretch>
          </p:blipFill>
          <p:spPr>
            <a:xfrm>
              <a:off x="7551643" y="2255860"/>
              <a:ext cx="115824" cy="360340"/>
            </a:xfrm>
            <a:prstGeom prst="rect">
              <a:avLst/>
            </a:prstGeom>
          </p:spPr>
        </p:pic>
        <p:pic>
          <p:nvPicPr>
            <p:cNvPr id="72" name="Picture 71" descr="AZ Infograph_man berry.ai">
              <a:extLst>
                <a:ext uri="{FF2B5EF4-FFF2-40B4-BE49-F238E27FC236}">
                  <a16:creationId xmlns:a16="http://schemas.microsoft.com/office/drawing/2014/main" id="{15AF79C9-600D-4D67-BCF9-C173392C08F1}"/>
                </a:ext>
              </a:extLst>
            </p:cNvPr>
            <p:cNvPicPr>
              <a:picLocks noChangeAspect="1"/>
            </p:cNvPicPr>
            <p:nvPr/>
          </p:nvPicPr>
          <p:blipFill>
            <a:blip r:embed="rId3" cstate="print">
              <a:grayscl/>
            </a:blip>
            <a:stretch>
              <a:fillRect/>
            </a:stretch>
          </p:blipFill>
          <p:spPr>
            <a:xfrm>
              <a:off x="7863173" y="2255860"/>
              <a:ext cx="115824" cy="360340"/>
            </a:xfrm>
            <a:prstGeom prst="rect">
              <a:avLst/>
            </a:prstGeom>
          </p:spPr>
        </p:pic>
        <p:pic>
          <p:nvPicPr>
            <p:cNvPr id="73" name="Picture 72" descr="AZ Infograph_man purple.ai">
              <a:extLst>
                <a:ext uri="{FF2B5EF4-FFF2-40B4-BE49-F238E27FC236}">
                  <a16:creationId xmlns:a16="http://schemas.microsoft.com/office/drawing/2014/main" id="{5F623718-5DAE-4451-89F8-89E658970D22}"/>
                </a:ext>
              </a:extLst>
            </p:cNvPr>
            <p:cNvPicPr>
              <a:picLocks noChangeAspect="1"/>
            </p:cNvPicPr>
            <p:nvPr/>
          </p:nvPicPr>
          <p:blipFill>
            <a:blip r:embed="rId4" cstate="print">
              <a:grayscl/>
            </a:blip>
            <a:stretch>
              <a:fillRect/>
            </a:stretch>
          </p:blipFill>
          <p:spPr>
            <a:xfrm>
              <a:off x="7704254" y="2255860"/>
              <a:ext cx="115824" cy="360340"/>
            </a:xfrm>
            <a:prstGeom prst="rect">
              <a:avLst/>
            </a:prstGeom>
          </p:spPr>
        </p:pic>
        <p:pic>
          <p:nvPicPr>
            <p:cNvPr id="74" name="Picture 73" descr="AZ Infograph_man berry.ai">
              <a:extLst>
                <a:ext uri="{FF2B5EF4-FFF2-40B4-BE49-F238E27FC236}">
                  <a16:creationId xmlns:a16="http://schemas.microsoft.com/office/drawing/2014/main" id="{98CAD41F-DA5D-4743-984A-1C8551540C17}"/>
                </a:ext>
              </a:extLst>
            </p:cNvPr>
            <p:cNvPicPr>
              <a:picLocks noChangeAspect="1"/>
            </p:cNvPicPr>
            <p:nvPr/>
          </p:nvPicPr>
          <p:blipFill>
            <a:blip r:embed="rId3" cstate="print">
              <a:grayscl/>
            </a:blip>
            <a:stretch>
              <a:fillRect/>
            </a:stretch>
          </p:blipFill>
          <p:spPr>
            <a:xfrm>
              <a:off x="8012482" y="2255860"/>
              <a:ext cx="115824" cy="360340"/>
            </a:xfrm>
            <a:prstGeom prst="rect">
              <a:avLst/>
            </a:prstGeom>
          </p:spPr>
        </p:pic>
        <p:pic>
          <p:nvPicPr>
            <p:cNvPr id="75" name="Picture 74" descr="AZ Infograph_man berry.ai">
              <a:extLst>
                <a:ext uri="{FF2B5EF4-FFF2-40B4-BE49-F238E27FC236}">
                  <a16:creationId xmlns:a16="http://schemas.microsoft.com/office/drawing/2014/main" id="{1475A898-3623-4BB3-BE34-1EFD9E898E9E}"/>
                </a:ext>
              </a:extLst>
            </p:cNvPr>
            <p:cNvPicPr>
              <a:picLocks noChangeAspect="1"/>
            </p:cNvPicPr>
            <p:nvPr/>
          </p:nvPicPr>
          <p:blipFill>
            <a:blip r:embed="rId3" cstate="print">
              <a:grayscl/>
            </a:blip>
            <a:stretch>
              <a:fillRect/>
            </a:stretch>
          </p:blipFill>
          <p:spPr>
            <a:xfrm>
              <a:off x="6466051" y="2643210"/>
              <a:ext cx="115824" cy="360340"/>
            </a:xfrm>
            <a:prstGeom prst="rect">
              <a:avLst/>
            </a:prstGeom>
          </p:spPr>
        </p:pic>
        <p:pic>
          <p:nvPicPr>
            <p:cNvPr id="76" name="Picture 75" descr="AZ Infograph_man purple.ai">
              <a:extLst>
                <a:ext uri="{FF2B5EF4-FFF2-40B4-BE49-F238E27FC236}">
                  <a16:creationId xmlns:a16="http://schemas.microsoft.com/office/drawing/2014/main" id="{23FD0BE1-05D6-4D17-92ED-77A649CFAED4}"/>
                </a:ext>
              </a:extLst>
            </p:cNvPr>
            <p:cNvPicPr>
              <a:picLocks noChangeAspect="1"/>
            </p:cNvPicPr>
            <p:nvPr/>
          </p:nvPicPr>
          <p:blipFill>
            <a:blip r:embed="rId4" cstate="print">
              <a:grayscl/>
            </a:blip>
            <a:stretch>
              <a:fillRect/>
            </a:stretch>
          </p:blipFill>
          <p:spPr>
            <a:xfrm>
              <a:off x="6772713" y="2643210"/>
              <a:ext cx="115824" cy="360340"/>
            </a:xfrm>
            <a:prstGeom prst="rect">
              <a:avLst/>
            </a:prstGeom>
          </p:spPr>
        </p:pic>
        <p:pic>
          <p:nvPicPr>
            <p:cNvPr id="77" name="Picture 76" descr="AZ Infograph_man berry.ai">
              <a:extLst>
                <a:ext uri="{FF2B5EF4-FFF2-40B4-BE49-F238E27FC236}">
                  <a16:creationId xmlns:a16="http://schemas.microsoft.com/office/drawing/2014/main" id="{E441E706-CC0B-4235-9CC5-7ECFC67BD76B}"/>
                </a:ext>
              </a:extLst>
            </p:cNvPr>
            <p:cNvPicPr>
              <a:picLocks noChangeAspect="1"/>
            </p:cNvPicPr>
            <p:nvPr/>
          </p:nvPicPr>
          <p:blipFill>
            <a:blip r:embed="rId3" cstate="print">
              <a:grayscl/>
            </a:blip>
            <a:stretch>
              <a:fillRect/>
            </a:stretch>
          </p:blipFill>
          <p:spPr>
            <a:xfrm>
              <a:off x="6615783" y="2643210"/>
              <a:ext cx="115824" cy="360340"/>
            </a:xfrm>
            <a:prstGeom prst="rect">
              <a:avLst/>
            </a:prstGeom>
          </p:spPr>
        </p:pic>
        <p:pic>
          <p:nvPicPr>
            <p:cNvPr id="78" name="Picture 77" descr="AZ Infograph_man berry.ai">
              <a:extLst>
                <a:ext uri="{FF2B5EF4-FFF2-40B4-BE49-F238E27FC236}">
                  <a16:creationId xmlns:a16="http://schemas.microsoft.com/office/drawing/2014/main" id="{CED1009B-C9CB-4AAA-8FC9-B698B36F1476}"/>
                </a:ext>
              </a:extLst>
            </p:cNvPr>
            <p:cNvPicPr>
              <a:picLocks noChangeAspect="1"/>
            </p:cNvPicPr>
            <p:nvPr/>
          </p:nvPicPr>
          <p:blipFill>
            <a:blip r:embed="rId3" cstate="print">
              <a:grayscl/>
            </a:blip>
            <a:stretch>
              <a:fillRect/>
            </a:stretch>
          </p:blipFill>
          <p:spPr>
            <a:xfrm>
              <a:off x="7243036" y="2643210"/>
              <a:ext cx="115824" cy="360340"/>
            </a:xfrm>
            <a:prstGeom prst="rect">
              <a:avLst/>
            </a:prstGeom>
          </p:spPr>
        </p:pic>
        <p:pic>
          <p:nvPicPr>
            <p:cNvPr id="79" name="Picture 78" descr="AZ Infograph_man berry.ai">
              <a:extLst>
                <a:ext uri="{FF2B5EF4-FFF2-40B4-BE49-F238E27FC236}">
                  <a16:creationId xmlns:a16="http://schemas.microsoft.com/office/drawing/2014/main" id="{77FB9640-D7A3-4157-9EFF-238A9E3DBD2F}"/>
                </a:ext>
              </a:extLst>
            </p:cNvPr>
            <p:cNvPicPr>
              <a:picLocks noChangeAspect="1"/>
            </p:cNvPicPr>
            <p:nvPr/>
          </p:nvPicPr>
          <p:blipFill>
            <a:blip r:embed="rId3" cstate="print">
              <a:grayscl/>
            </a:blip>
            <a:stretch>
              <a:fillRect/>
            </a:stretch>
          </p:blipFill>
          <p:spPr>
            <a:xfrm>
              <a:off x="6927313" y="2643210"/>
              <a:ext cx="115824" cy="360340"/>
            </a:xfrm>
            <a:prstGeom prst="rect">
              <a:avLst/>
            </a:prstGeom>
          </p:spPr>
        </p:pic>
        <p:pic>
          <p:nvPicPr>
            <p:cNvPr id="80" name="Picture 79" descr="AZ Infograph_man purple.ai">
              <a:extLst>
                <a:ext uri="{FF2B5EF4-FFF2-40B4-BE49-F238E27FC236}">
                  <a16:creationId xmlns:a16="http://schemas.microsoft.com/office/drawing/2014/main" id="{AB11D949-FA67-46C9-84BC-99A3E336F5A5}"/>
                </a:ext>
              </a:extLst>
            </p:cNvPr>
            <p:cNvPicPr>
              <a:picLocks noChangeAspect="1"/>
            </p:cNvPicPr>
            <p:nvPr/>
          </p:nvPicPr>
          <p:blipFill>
            <a:blip r:embed="rId4" cstate="print">
              <a:grayscl/>
            </a:blip>
            <a:stretch>
              <a:fillRect/>
            </a:stretch>
          </p:blipFill>
          <p:spPr>
            <a:xfrm>
              <a:off x="7551517" y="2641601"/>
              <a:ext cx="115824" cy="360340"/>
            </a:xfrm>
            <a:prstGeom prst="rect">
              <a:avLst/>
            </a:prstGeom>
          </p:spPr>
        </p:pic>
        <p:pic>
          <p:nvPicPr>
            <p:cNvPr id="81" name="Picture 80" descr="AZ Infograph_man berry.ai">
              <a:extLst>
                <a:ext uri="{FF2B5EF4-FFF2-40B4-BE49-F238E27FC236}">
                  <a16:creationId xmlns:a16="http://schemas.microsoft.com/office/drawing/2014/main" id="{0F64AAE6-015D-49A2-89E7-C038A0BF922C}"/>
                </a:ext>
              </a:extLst>
            </p:cNvPr>
            <p:cNvPicPr>
              <a:picLocks noChangeAspect="1"/>
            </p:cNvPicPr>
            <p:nvPr/>
          </p:nvPicPr>
          <p:blipFill>
            <a:blip r:embed="rId3" cstate="print">
              <a:grayscl/>
            </a:blip>
            <a:stretch>
              <a:fillRect/>
            </a:stretch>
          </p:blipFill>
          <p:spPr>
            <a:xfrm>
              <a:off x="7394291" y="2643210"/>
              <a:ext cx="115824" cy="360340"/>
            </a:xfrm>
            <a:prstGeom prst="rect">
              <a:avLst/>
            </a:prstGeom>
          </p:spPr>
        </p:pic>
        <p:pic>
          <p:nvPicPr>
            <p:cNvPr id="82" name="Picture 81" descr="AZ Infograph_man berry.ai">
              <a:extLst>
                <a:ext uri="{FF2B5EF4-FFF2-40B4-BE49-F238E27FC236}">
                  <a16:creationId xmlns:a16="http://schemas.microsoft.com/office/drawing/2014/main" id="{A8CAD1EA-80EE-4347-B124-DF39069F46AA}"/>
                </a:ext>
              </a:extLst>
            </p:cNvPr>
            <p:cNvPicPr>
              <a:picLocks noChangeAspect="1"/>
            </p:cNvPicPr>
            <p:nvPr/>
          </p:nvPicPr>
          <p:blipFill>
            <a:blip r:embed="rId3" cstate="print">
              <a:grayscl/>
            </a:blip>
            <a:stretch>
              <a:fillRect/>
            </a:stretch>
          </p:blipFill>
          <p:spPr>
            <a:xfrm>
              <a:off x="7704043" y="2643210"/>
              <a:ext cx="115824" cy="360340"/>
            </a:xfrm>
            <a:prstGeom prst="rect">
              <a:avLst/>
            </a:prstGeom>
          </p:spPr>
        </p:pic>
        <p:pic>
          <p:nvPicPr>
            <p:cNvPr id="83" name="Picture 82" descr="AZ Infograph_man purple.ai">
              <a:extLst>
                <a:ext uri="{FF2B5EF4-FFF2-40B4-BE49-F238E27FC236}">
                  <a16:creationId xmlns:a16="http://schemas.microsoft.com/office/drawing/2014/main" id="{611CB4F0-A5EF-42B0-AF91-D830DB0B3171}"/>
                </a:ext>
              </a:extLst>
            </p:cNvPr>
            <p:cNvPicPr>
              <a:picLocks noChangeAspect="1"/>
            </p:cNvPicPr>
            <p:nvPr/>
          </p:nvPicPr>
          <p:blipFill>
            <a:blip r:embed="rId4" cstate="print">
              <a:grayscl/>
            </a:blip>
            <a:stretch>
              <a:fillRect/>
            </a:stretch>
          </p:blipFill>
          <p:spPr>
            <a:xfrm>
              <a:off x="7859829" y="2643210"/>
              <a:ext cx="115824" cy="360340"/>
            </a:xfrm>
            <a:prstGeom prst="rect">
              <a:avLst/>
            </a:prstGeom>
          </p:spPr>
        </p:pic>
        <p:pic>
          <p:nvPicPr>
            <p:cNvPr id="84" name="Picture 83" descr="AZ Infograph_man berry.ai">
              <a:extLst>
                <a:ext uri="{FF2B5EF4-FFF2-40B4-BE49-F238E27FC236}">
                  <a16:creationId xmlns:a16="http://schemas.microsoft.com/office/drawing/2014/main" id="{81AFB816-EEF2-4C9E-B508-E0F021361057}"/>
                </a:ext>
              </a:extLst>
            </p:cNvPr>
            <p:cNvPicPr>
              <a:picLocks noChangeAspect="1"/>
            </p:cNvPicPr>
            <p:nvPr/>
          </p:nvPicPr>
          <p:blipFill>
            <a:blip r:embed="rId3" cstate="print">
              <a:grayscl/>
            </a:blip>
            <a:stretch>
              <a:fillRect/>
            </a:stretch>
          </p:blipFill>
          <p:spPr>
            <a:xfrm>
              <a:off x="8009307" y="2643210"/>
              <a:ext cx="115824" cy="360340"/>
            </a:xfrm>
            <a:prstGeom prst="rect">
              <a:avLst/>
            </a:prstGeom>
          </p:spPr>
        </p:pic>
        <p:pic>
          <p:nvPicPr>
            <p:cNvPr id="85" name="Picture 84" descr="AZ Infograph_man purple.ai">
              <a:extLst>
                <a:ext uri="{FF2B5EF4-FFF2-40B4-BE49-F238E27FC236}">
                  <a16:creationId xmlns:a16="http://schemas.microsoft.com/office/drawing/2014/main" id="{38FA7378-542C-4C44-98B1-AA920E50656F}"/>
                </a:ext>
              </a:extLst>
            </p:cNvPr>
            <p:cNvPicPr>
              <a:picLocks noChangeAspect="1"/>
            </p:cNvPicPr>
            <p:nvPr/>
          </p:nvPicPr>
          <p:blipFill>
            <a:blip r:embed="rId4" cstate="print">
              <a:grayscl/>
            </a:blip>
            <a:stretch>
              <a:fillRect/>
            </a:stretch>
          </p:blipFill>
          <p:spPr>
            <a:xfrm>
              <a:off x="6308315" y="2643210"/>
              <a:ext cx="115824" cy="360340"/>
            </a:xfrm>
            <a:prstGeom prst="rect">
              <a:avLst/>
            </a:prstGeom>
          </p:spPr>
        </p:pic>
        <p:pic>
          <p:nvPicPr>
            <p:cNvPr id="86" name="Picture 85" descr="AZ Infograph_man purple.ai">
              <a:extLst>
                <a:ext uri="{FF2B5EF4-FFF2-40B4-BE49-F238E27FC236}">
                  <a16:creationId xmlns:a16="http://schemas.microsoft.com/office/drawing/2014/main" id="{8112EF6B-AFF8-4180-AEB4-7B247FEE8DA5}"/>
                </a:ext>
              </a:extLst>
            </p:cNvPr>
            <p:cNvPicPr>
              <a:picLocks noChangeAspect="1"/>
            </p:cNvPicPr>
            <p:nvPr/>
          </p:nvPicPr>
          <p:blipFill>
            <a:blip r:embed="rId4" cstate="print">
              <a:grayscl/>
            </a:blip>
            <a:stretch>
              <a:fillRect/>
            </a:stretch>
          </p:blipFill>
          <p:spPr>
            <a:xfrm>
              <a:off x="7083015" y="2643210"/>
              <a:ext cx="115824" cy="360340"/>
            </a:xfrm>
            <a:prstGeom prst="rect">
              <a:avLst/>
            </a:prstGeom>
          </p:spPr>
        </p:pic>
        <p:pic>
          <p:nvPicPr>
            <p:cNvPr id="87" name="Picture 86" descr="AZ Infograph_man berry.ai">
              <a:extLst>
                <a:ext uri="{FF2B5EF4-FFF2-40B4-BE49-F238E27FC236}">
                  <a16:creationId xmlns:a16="http://schemas.microsoft.com/office/drawing/2014/main" id="{88D47D31-6304-40DC-AC97-4AEC88EA09A5}"/>
                </a:ext>
              </a:extLst>
            </p:cNvPr>
            <p:cNvPicPr>
              <a:picLocks noChangeAspect="1"/>
            </p:cNvPicPr>
            <p:nvPr/>
          </p:nvPicPr>
          <p:blipFill>
            <a:blip r:embed="rId3" cstate="print">
              <a:grayscl/>
            </a:blip>
            <a:stretch>
              <a:fillRect/>
            </a:stretch>
          </p:blipFill>
          <p:spPr>
            <a:xfrm>
              <a:off x="8161267" y="2255860"/>
              <a:ext cx="115824" cy="360340"/>
            </a:xfrm>
            <a:prstGeom prst="rect">
              <a:avLst/>
            </a:prstGeom>
          </p:spPr>
        </p:pic>
        <p:pic>
          <p:nvPicPr>
            <p:cNvPr id="88" name="Picture 87" descr="AZ Infograph_man berry.ai">
              <a:extLst>
                <a:ext uri="{FF2B5EF4-FFF2-40B4-BE49-F238E27FC236}">
                  <a16:creationId xmlns:a16="http://schemas.microsoft.com/office/drawing/2014/main" id="{4ABA96E4-C2E4-434A-856F-D3991950E583}"/>
                </a:ext>
              </a:extLst>
            </p:cNvPr>
            <p:cNvPicPr>
              <a:picLocks noChangeAspect="1"/>
            </p:cNvPicPr>
            <p:nvPr/>
          </p:nvPicPr>
          <p:blipFill>
            <a:blip r:embed="rId3" cstate="print">
              <a:grayscl/>
            </a:blip>
            <a:stretch>
              <a:fillRect/>
            </a:stretch>
          </p:blipFill>
          <p:spPr>
            <a:xfrm>
              <a:off x="8158092" y="2643210"/>
              <a:ext cx="115824" cy="360340"/>
            </a:xfrm>
            <a:prstGeom prst="rect">
              <a:avLst/>
            </a:prstGeom>
          </p:spPr>
        </p:pic>
      </p:grpSp>
      <p:sp>
        <p:nvSpPr>
          <p:cNvPr id="89" name="TextBox 88">
            <a:extLst>
              <a:ext uri="{FF2B5EF4-FFF2-40B4-BE49-F238E27FC236}">
                <a16:creationId xmlns:a16="http://schemas.microsoft.com/office/drawing/2014/main" id="{3720327D-C8F9-45D7-8933-DF3CE27C4361}"/>
              </a:ext>
            </a:extLst>
          </p:cNvPr>
          <p:cNvSpPr txBox="1"/>
          <p:nvPr/>
        </p:nvSpPr>
        <p:spPr>
          <a:xfrm>
            <a:off x="587367" y="3908763"/>
            <a:ext cx="30313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40,000 SUBJECTS</a:t>
            </a:r>
          </a:p>
        </p:txBody>
      </p:sp>
      <p:sp>
        <p:nvSpPr>
          <p:cNvPr id="91" name="TextBox 90">
            <a:extLst>
              <a:ext uri="{FF2B5EF4-FFF2-40B4-BE49-F238E27FC236}">
                <a16:creationId xmlns:a16="http://schemas.microsoft.com/office/drawing/2014/main" id="{B6FD0343-3E11-4F36-A3FE-80F8BF87B430}"/>
              </a:ext>
            </a:extLst>
          </p:cNvPr>
          <p:cNvSpPr txBox="1"/>
          <p:nvPr/>
        </p:nvSpPr>
        <p:spPr>
          <a:xfrm>
            <a:off x="3699362" y="4104069"/>
            <a:ext cx="5142754"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
                <a:srgbClr val="F93482"/>
              </a:buClr>
              <a:buSzTx/>
              <a:buFontTx/>
              <a:buNone/>
              <a:tabLst/>
              <a:defRPr/>
            </a:pPr>
            <a:r>
              <a:rPr kumimoji="0" lang="en-CA" sz="2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Meta-analysis in ~40,000 subjects showed that </a:t>
            </a:r>
            <a:r>
              <a:rPr kumimoji="0" lang="en-CA" sz="2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treatment of osteoporosis with agents with proven vertebral and nonvertebral fracture efficacy reduces overall mortality by ~10%</a:t>
            </a:r>
            <a:r>
              <a:rPr kumimoji="0" lang="en-CA" sz="2200" b="1"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spTree>
    <p:extLst>
      <p:ext uri="{BB962C8B-B14F-4D97-AF65-F5344CB8AC3E}">
        <p14:creationId xmlns:p14="http://schemas.microsoft.com/office/powerpoint/2010/main" val="312925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7"/>
                                        </p:tgtEl>
                                        <p:attrNameLst>
                                          <p:attrName>style.opacity</p:attrName>
                                        </p:attrNameLst>
                                      </p:cBhvr>
                                      <p:to>
                                        <p:strVal val="0.5"/>
                                      </p:to>
                                    </p:set>
                                    <p:animEffect filter="image" prLst="opacity: 0.5">
                                      <p:cBhvr rctx="IE">
                                        <p:cTn id="7" dur="indefinite"/>
                                        <p:tgtEl>
                                          <p:spTgt spid="27"/>
                                        </p:tgtEl>
                                      </p:cBhvr>
                                    </p:animEffect>
                                  </p:childTnLst>
                                </p:cTn>
                              </p:par>
                              <p:par>
                                <p:cTn id="8" presetID="9" presetClass="emph" presetSubtype="0" grpId="0" nodeType="withEffect">
                                  <p:stCondLst>
                                    <p:cond delay="0"/>
                                  </p:stCondLst>
                                  <p:childTnLst>
                                    <p:set>
                                      <p:cBhvr>
                                        <p:cTn id="9" dur="indefinite"/>
                                        <p:tgtEl>
                                          <p:spTgt spid="28"/>
                                        </p:tgtEl>
                                        <p:attrNameLst>
                                          <p:attrName>style.opacity</p:attrName>
                                        </p:attrNameLst>
                                      </p:cBhvr>
                                      <p:to>
                                        <p:strVal val="0.5"/>
                                      </p:to>
                                    </p:set>
                                    <p:animEffect filter="image" prLst="opacity: 0.5">
                                      <p:cBhvr rctx="IE">
                                        <p:cTn id="10" dur="indefinite"/>
                                        <p:tgtEl>
                                          <p:spTgt spid="28"/>
                                        </p:tgtEl>
                                      </p:cBhvr>
                                    </p:animEffec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29"/>
                                        </p:tgtEl>
                                        <p:attrNameLst>
                                          <p:attrName>style.opacity</p:attrName>
                                        </p:attrNameLst>
                                      </p:cBhvr>
                                      <p:to>
                                        <p:strVal val="0.5"/>
                                      </p:to>
                                    </p:set>
                                    <p:animEffect filter="image" prLst="opacity: 0.5">
                                      <p:cBhvr rctx="IE">
                                        <p:cTn id="19" dur="indefinite"/>
                                        <p:tgtEl>
                                          <p:spTgt spid="29"/>
                                        </p:tgtEl>
                                      </p:cBhvr>
                                    </p:animEffect>
                                  </p:childTnLst>
                                </p:cTn>
                              </p:par>
                              <p:par>
                                <p:cTn id="20" presetID="9" presetClass="emph" presetSubtype="0" grpId="1" nodeType="withEffect">
                                  <p:stCondLst>
                                    <p:cond delay="0"/>
                                  </p:stCondLst>
                                  <p:childTnLst>
                                    <p:set>
                                      <p:cBhvr>
                                        <p:cTn id="21" dur="indefinite"/>
                                        <p:tgtEl>
                                          <p:spTgt spid="31"/>
                                        </p:tgtEl>
                                        <p:attrNameLst>
                                          <p:attrName>style.opacity</p:attrName>
                                        </p:attrNameLst>
                                      </p:cBhvr>
                                      <p:to>
                                        <p:strVal val="0.5"/>
                                      </p:to>
                                    </p:set>
                                    <p:animEffect filter="image" prLst="opacity: 0.5">
                                      <p:cBhvr rctx="IE">
                                        <p:cTn id="22" dur="indefinite"/>
                                        <p:tgtEl>
                                          <p:spTgt spid="31"/>
                                        </p:tgtEl>
                                      </p:cBhvr>
                                    </p:animEffec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1" grpId="0"/>
      <p:bldP spid="31" grpId="1"/>
      <p:bldP spid="89" grpId="0"/>
      <p:bldP spid="91"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Burge R,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2007;22:465-475; 2. Watts NB, et al. </a:t>
            </a:r>
            <a:r>
              <a:rPr kumimoji="0" lang="en-U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Endocr</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r>
              <a:rPr kumimoji="0" lang="en-U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Pract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2010;16:1-37. 3.</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r>
              <a:rPr kumimoji="0" lang="es-E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Hajcsar</a:t>
            </a:r>
            <a:r>
              <a:rPr kumimoji="0" lang="es-E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EE, et al. </a:t>
            </a:r>
            <a:r>
              <a:rPr kumimoji="0" lang="es-E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CMAJ. </a:t>
            </a:r>
            <a:r>
              <a:rPr kumimoji="0" lang="es-E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2000;163:819-822.;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4</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Cooper C</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Am J 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1997:103:12S-19S; 5. Jean et al .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JBMR</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2013; 28:360-71. 6.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Papaioannou</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CMAJ. </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2010;182:1864-1873.</a:t>
            </a:r>
            <a:endPar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553998"/>
          </a:xfrm>
        </p:spPr>
        <p:txBody>
          <a:bodyPr/>
          <a:lstStyle/>
          <a:p>
            <a:pPr algn="ctr"/>
            <a:r>
              <a:rPr lang="en-CA" sz="4000" dirty="0">
                <a:solidFill>
                  <a:srgbClr val="725F73"/>
                </a:solidFill>
                <a:latin typeface="Arial Narrow" panose="020B0606020202030204" pitchFamily="34" charset="0"/>
              </a:rPr>
              <a:t>Women &gt;50 and Osteoporosis</a:t>
            </a:r>
            <a:r>
              <a:rPr lang="en-CA" sz="4000" baseline="30000" dirty="0">
                <a:solidFill>
                  <a:srgbClr val="725F73"/>
                </a:solidFill>
                <a:latin typeface="Arial Narrow" panose="020B0606020202030204" pitchFamily="34" charset="0"/>
              </a:rPr>
              <a:t>1</a:t>
            </a:r>
            <a:endParaRPr lang="en-US" sz="40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40" name="Content Placeholder 2">
            <a:extLst>
              <a:ext uri="{FF2B5EF4-FFF2-40B4-BE49-F238E27FC236}">
                <a16:creationId xmlns:a16="http://schemas.microsoft.com/office/drawing/2014/main" id="{BFB819B5-B0E8-45E7-8684-51A983995B8B}"/>
              </a:ext>
            </a:extLst>
          </p:cNvPr>
          <p:cNvSpPr txBox="1">
            <a:spLocks/>
          </p:cNvSpPr>
          <p:nvPr/>
        </p:nvSpPr>
        <p:spPr>
          <a:xfrm>
            <a:off x="171449" y="1302380"/>
            <a:ext cx="88011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0" indent="-342900" algn="l" defTabSz="685800" rtl="0" eaLnBrk="1" fontAlgn="auto" latinLnBrk="0" hangingPunct="1">
              <a:lnSpc>
                <a:spcPct val="100000"/>
              </a:lnSpc>
              <a:spcBef>
                <a:spcPts val="0"/>
              </a:spcBef>
              <a:spcAft>
                <a:spcPts val="0"/>
              </a:spcAft>
              <a:buClr>
                <a:srgbClr val="725F73"/>
              </a:buClr>
              <a:buSzTx/>
              <a:buFont typeface="Wingdings" panose="05000000000000000000" pitchFamily="2" charset="2"/>
              <a:buChar char="§"/>
              <a:tabLst/>
              <a:defRPr/>
            </a:pPr>
            <a:r>
              <a:rPr kumimoji="0" lang="en-CA" sz="2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1</a:t>
            </a: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in </a:t>
            </a:r>
            <a:r>
              <a:rPr kumimoji="0" lang="en-CA" sz="2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3</a:t>
            </a: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women will suffer from an osteoporotic fracture during their lifetime</a:t>
            </a:r>
            <a:r>
              <a:rPr kumimoji="0" lang="en-CA"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1</a:t>
            </a:r>
          </a:p>
          <a:p>
            <a:pPr marL="171450" marR="0" lvl="0" indent="0" algn="l" defTabSz="685800" rtl="0" eaLnBrk="1" fontAlgn="auto" latinLnBrk="0" hangingPunct="1">
              <a:lnSpc>
                <a:spcPct val="100000"/>
              </a:lnSpc>
              <a:spcBef>
                <a:spcPts val="0"/>
              </a:spcBef>
              <a:spcAft>
                <a:spcPts val="0"/>
              </a:spcAft>
              <a:buClr>
                <a:srgbClr val="326581"/>
              </a:buClr>
              <a:buSzTx/>
              <a:buFont typeface="Arial" panose="020B0604020202020204" pitchFamily="34" charset="0"/>
              <a:buNone/>
              <a:tabLst/>
              <a:defRPr/>
            </a:pPr>
            <a:endParaRPr kumimoji="0" lang="en-CA"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514350" marR="0" lvl="0" indent="-342900" algn="l" defTabSz="685800" rtl="0" eaLnBrk="1" fontAlgn="auto" latinLnBrk="0" hangingPunct="1">
              <a:lnSpc>
                <a:spcPct val="100000"/>
              </a:lnSpc>
              <a:spcBef>
                <a:spcPts val="0"/>
              </a:spcBef>
              <a:spcAft>
                <a:spcPts val="0"/>
              </a:spcAft>
              <a:buClr>
                <a:srgbClr val="725F73"/>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Over </a:t>
            </a:r>
            <a:r>
              <a:rPr kumimoji="0" lang="en-CA" sz="2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80% </a:t>
            </a: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of all fractures in Canada after age 50 are osteoporotic</a:t>
            </a:r>
            <a:r>
              <a:rPr kumimoji="0" lang="en-CA"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1</a:t>
            </a:r>
          </a:p>
          <a:p>
            <a:pPr marL="171450" marR="0" lvl="0" indent="0" algn="l" defTabSz="685800" rtl="0" eaLnBrk="1" fontAlgn="auto" latinLnBrk="0" hangingPunct="1">
              <a:lnSpc>
                <a:spcPct val="100000"/>
              </a:lnSpc>
              <a:spcBef>
                <a:spcPts val="0"/>
              </a:spcBef>
              <a:spcAft>
                <a:spcPts val="0"/>
              </a:spcAft>
              <a:buClr>
                <a:srgbClr val="326581"/>
              </a:buClr>
              <a:buSzTx/>
              <a:buFont typeface="Arial" panose="020B0604020202020204" pitchFamily="34" charset="0"/>
              <a:buNone/>
              <a:tabLst/>
              <a:defRPr/>
            </a:pPr>
            <a:endParaRPr kumimoji="0" lang="en-CA"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514350" marR="0" lvl="0" indent="-342900" algn="l" defTabSz="685800" rtl="0" eaLnBrk="1" fontAlgn="auto" latinLnBrk="0" hangingPunct="1">
              <a:lnSpc>
                <a:spcPct val="100000"/>
              </a:lnSpc>
              <a:spcBef>
                <a:spcPts val="0"/>
              </a:spcBef>
              <a:spcAft>
                <a:spcPts val="0"/>
              </a:spcAft>
              <a:buClr>
                <a:srgbClr val="725F73"/>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Osteoporotic fracture incidence in women over 50 years of age</a:t>
            </a:r>
            <a:r>
              <a:rPr kumimoji="0" lang="en-CA"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1</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22%</a:t>
            </a:r>
            <a:r>
              <a:rPr kumimoji="0" lang="en-CA" sz="2000" b="1" i="0" u="none" strike="noStrike" kern="1200" cap="none" spc="0" normalizeH="0" baseline="0" noProof="0" dirty="0">
                <a:ln>
                  <a:noFill/>
                </a:ln>
                <a:solidFill>
                  <a:srgbClr val="326581"/>
                </a:solidFill>
                <a:effectLst/>
                <a:uLnTx/>
                <a:uFillTx/>
                <a:latin typeface="Arial Narrow" panose="020B0606020202030204" pitchFamily="34" charset="0"/>
                <a:ea typeface="+mn-ea"/>
                <a:cs typeface="+mn-cs"/>
              </a:rPr>
              <a:t> </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of women over 50 experience a wrist fracture</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27% </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experience a vertebral fracture</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15% </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experience a hip fracture</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7% </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experience a pelvis fracture</a:t>
            </a:r>
          </a:p>
          <a:p>
            <a:pPr marL="857250" marR="0" lvl="1" indent="-342900" algn="l" defTabSz="685800" rtl="0" eaLnBrk="1" fontAlgn="auto" latinLnBrk="0" hangingPunct="1">
              <a:lnSpc>
                <a:spcPct val="100000"/>
              </a:lnSpc>
              <a:spcBef>
                <a:spcPts val="0"/>
              </a:spcBef>
              <a:spcAft>
                <a:spcPts val="0"/>
              </a:spcAft>
              <a:buClr>
                <a:srgbClr val="725F73"/>
              </a:buClr>
              <a:buSzTx/>
              <a:buFont typeface="Arial Narrow" panose="020B0606020202030204" pitchFamily="34" charset="0"/>
              <a:buChar char="→"/>
              <a:tabLst/>
              <a:defRPr/>
            </a:pP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29% </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experience other fractures including clavicle,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humerus</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femur, tibia/</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fibia</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and hands/fingers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black">
                  <a:lumMod val="75000"/>
                  <a:lumOff val="25000"/>
                </a:prstClr>
              </a:solidFill>
              <a:effectLst/>
              <a:uLnTx/>
              <a:uFillTx/>
              <a:latin typeface="Roboto"/>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black">
                  <a:lumMod val="75000"/>
                  <a:lumOff val="25000"/>
                </a:prstClr>
              </a:solidFill>
              <a:effectLst/>
              <a:uLnTx/>
              <a:uFillTx/>
              <a:latin typeface="Roboto"/>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prstClr val="black">
                  <a:lumMod val="75000"/>
                  <a:lumOff val="25000"/>
                </a:prstClr>
              </a:solidFill>
              <a:effectLst/>
              <a:uLnTx/>
              <a:uFillTx/>
              <a:latin typeface="Roboto"/>
              <a:ea typeface="+mn-ea"/>
              <a:cs typeface="+mn-cs"/>
            </a:endParaRPr>
          </a:p>
        </p:txBody>
      </p:sp>
      <p:grpSp>
        <p:nvGrpSpPr>
          <p:cNvPr id="44" name="Group 43">
            <a:extLst>
              <a:ext uri="{FF2B5EF4-FFF2-40B4-BE49-F238E27FC236}">
                <a16:creationId xmlns:a16="http://schemas.microsoft.com/office/drawing/2014/main" id="{2193C87C-2D71-4BF6-AA90-C379BACD0B59}"/>
              </a:ext>
            </a:extLst>
          </p:cNvPr>
          <p:cNvGrpSpPr/>
          <p:nvPr/>
        </p:nvGrpSpPr>
        <p:grpSpPr>
          <a:xfrm>
            <a:off x="0" y="5335134"/>
            <a:ext cx="9144000" cy="807750"/>
            <a:chOff x="548640" y="5357499"/>
            <a:chExt cx="8229600" cy="608421"/>
          </a:xfrm>
        </p:grpSpPr>
        <p:sp>
          <p:nvSpPr>
            <p:cNvPr id="45" name="Rectangle 44">
              <a:extLst>
                <a:ext uri="{FF2B5EF4-FFF2-40B4-BE49-F238E27FC236}">
                  <a16:creationId xmlns:a16="http://schemas.microsoft.com/office/drawing/2014/main" id="{703DBA06-209F-4E2F-A6BF-1D7F38316338}"/>
                </a:ext>
              </a:extLst>
            </p:cNvPr>
            <p:cNvSpPr/>
            <p:nvPr/>
          </p:nvSpPr>
          <p:spPr>
            <a:xfrm>
              <a:off x="548640" y="5357499"/>
              <a:ext cx="8229600" cy="608421"/>
            </a:xfrm>
            <a:prstGeom prst="rect">
              <a:avLst/>
            </a:prstGeom>
            <a:gradFill rotWithShape="1">
              <a:gsLst>
                <a:gs pos="0">
                  <a:srgbClr val="C8B7B7"/>
                </a:gs>
                <a:gs pos="100000">
                  <a:srgbClr val="907A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3CD3F1CD-EEC2-40F8-88F5-050101DB63B4}"/>
                </a:ext>
              </a:extLst>
            </p:cNvPr>
            <p:cNvSpPr/>
            <p:nvPr/>
          </p:nvSpPr>
          <p:spPr>
            <a:xfrm>
              <a:off x="693420" y="5371926"/>
              <a:ext cx="7940040" cy="579565"/>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200" b="1" i="0" u="none" strike="noStrike" kern="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Almost 50% of fractures occur at the spine or hip and are associated with significant morbidity and mortality.</a:t>
              </a:r>
              <a:r>
                <a:rPr kumimoji="0" lang="en-CA" sz="2200" b="1" i="0" u="none" strike="noStrike" kern="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mn-cs"/>
                </a:rPr>
                <a:t>2-6</a:t>
              </a:r>
            </a:p>
          </p:txBody>
        </p:sp>
      </p:grpSp>
    </p:spTree>
    <p:extLst>
      <p:ext uri="{BB962C8B-B14F-4D97-AF65-F5344CB8AC3E}">
        <p14:creationId xmlns:p14="http://schemas.microsoft.com/office/powerpoint/2010/main" val="29334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260109"/>
            <a:ext cx="9144000" cy="5978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F93482"/>
              </a:buClr>
              <a:buSzTx/>
              <a:buFontTx/>
              <a:buNone/>
              <a:tabLst/>
              <a:defRPr/>
            </a:pPr>
            <a:r>
              <a:rPr kumimoji="0" lang="en-US"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≥3 months in the prior year of a prednisone equivalent dose ≥ 7.5mg daily.</a:t>
            </a: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0"/>
              </a:spcAft>
              <a:buClr>
                <a:srgbClr val="F93482"/>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Osteoporosis Canada  2016;  2. Melton LJ, 3rd,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 Res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1992; 7:1005; 3.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Hasserius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R, et al</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2003;14:61; 4.IOF 2017; 5. Seeman E.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Am J 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1995; 98:76S–88S; 6. Gruber-</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Baldini</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Am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Geriatr</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Soc</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2017;65(3):e64-e69; 7.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Papaioannou</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CMAJ</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 182:1864-1873. </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8. Adachi JD, et al</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2001;12:903.</a:t>
            </a:r>
          </a:p>
        </p:txBody>
      </p:sp>
      <p:sp>
        <p:nvSpPr>
          <p:cNvPr id="440" name="Rectangle 439"/>
          <p:cNvSpPr/>
          <p:nvPr/>
        </p:nvSpPr>
        <p:spPr>
          <a:xfrm>
            <a:off x="0" y="1"/>
            <a:ext cx="9144000" cy="802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152400"/>
            <a:ext cx="9058939" cy="1075591"/>
          </a:xfrm>
        </p:spPr>
        <p:txBody>
          <a:bodyPr/>
          <a:lstStyle/>
          <a:p>
            <a:pPr algn="ctr"/>
            <a:r>
              <a:rPr lang="en-CA" sz="4000" dirty="0">
                <a:solidFill>
                  <a:srgbClr val="725F73"/>
                </a:solidFill>
                <a:latin typeface="Arial Narrow" panose="020B0606020202030204" pitchFamily="34" charset="0"/>
              </a:rPr>
              <a:t>Men and Osteoporosis</a:t>
            </a:r>
            <a:br>
              <a:rPr lang="en-CA" sz="4000" dirty="0">
                <a:solidFill>
                  <a:srgbClr val="725F73"/>
                </a:solidFill>
                <a:latin typeface="Arial Narrow" panose="020B0606020202030204" pitchFamily="34" charset="0"/>
              </a:rPr>
            </a:br>
            <a:endParaRPr lang="en-US" sz="40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40" name="Content Placeholder 2">
            <a:extLst>
              <a:ext uri="{FF2B5EF4-FFF2-40B4-BE49-F238E27FC236}">
                <a16:creationId xmlns:a16="http://schemas.microsoft.com/office/drawing/2014/main" id="{BFB819B5-B0E8-45E7-8684-51A983995B8B}"/>
              </a:ext>
            </a:extLst>
          </p:cNvPr>
          <p:cNvSpPr txBox="1">
            <a:spLocks/>
          </p:cNvSpPr>
          <p:nvPr/>
        </p:nvSpPr>
        <p:spPr>
          <a:xfrm>
            <a:off x="191769" y="894080"/>
            <a:ext cx="88011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0" indent="-342900" algn="l" defTabSz="685800" rtl="0" eaLnBrk="1" fontAlgn="auto" latinLnBrk="0" hangingPunct="1">
              <a:lnSpc>
                <a:spcPct val="100000"/>
              </a:lnSpc>
              <a:spcBef>
                <a:spcPts val="600"/>
              </a:spcBef>
              <a:spcAft>
                <a:spcPts val="0"/>
              </a:spcAft>
              <a:buClr>
                <a:srgbClr val="725F73"/>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in 5 men will suffer from an osteoporotic fracture during their lifetime</a:t>
            </a:r>
          </a:p>
          <a:p>
            <a:pPr marL="514350" marR="0" lvl="0" indent="-342900" algn="l" defTabSz="685800" rtl="0" eaLnBrk="1" fontAlgn="auto" latinLnBrk="0" hangingPunct="1">
              <a:lnSpc>
                <a:spcPct val="100000"/>
              </a:lnSpc>
              <a:spcBef>
                <a:spcPts val="600"/>
              </a:spcBef>
              <a:spcAft>
                <a:spcPts val="0"/>
              </a:spcAft>
              <a:buClr>
                <a:srgbClr val="725F73"/>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&gt;25% of all hip fractures occur in men</a:t>
            </a:r>
            <a:r>
              <a:rPr kumimoji="0" lang="en-CA" sz="18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1 </a:t>
            </a:r>
          </a:p>
          <a:p>
            <a:pPr marL="514350" marR="0" lvl="0" indent="-342900" algn="l" defTabSz="685800" rtl="0" eaLnBrk="1" fontAlgn="auto" latinLnBrk="0" hangingPunct="1">
              <a:lnSpc>
                <a:spcPct val="100000"/>
              </a:lnSpc>
              <a:spcBef>
                <a:spcPts val="600"/>
              </a:spcBef>
              <a:spcAft>
                <a:spcPts val="0"/>
              </a:spcAft>
              <a:buClr>
                <a:srgbClr val="725F73"/>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Lifetime risk of experiencing an osteoporotic fracture in men over the age of 50 is 30%</a:t>
            </a:r>
            <a:r>
              <a:rPr kumimoji="0" lang="en-CA" sz="18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2</a:t>
            </a: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similar to the lifetime risk of developing prostate cancer</a:t>
            </a:r>
            <a:r>
              <a:rPr kumimoji="0" lang="en-CA" sz="18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3</a:t>
            </a:r>
          </a:p>
          <a:p>
            <a:pPr marL="514350" marR="0" lvl="0" indent="-342900" algn="l" defTabSz="685800" rtl="0" eaLnBrk="1" fontAlgn="auto" latinLnBrk="0" hangingPunct="1">
              <a:lnSpc>
                <a:spcPct val="100000"/>
              </a:lnSpc>
              <a:spcBef>
                <a:spcPts val="600"/>
              </a:spcBef>
              <a:spcAft>
                <a:spcPts val="0"/>
              </a:spcAft>
              <a:buClr>
                <a:srgbClr val="725F73"/>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Men have the SAME risk factors for fracture as women</a:t>
            </a:r>
          </a:p>
          <a:p>
            <a:pPr marL="514350" marR="0" lvl="0" indent="-342900" algn="l" defTabSz="685800" rtl="0" eaLnBrk="1" fontAlgn="auto" latinLnBrk="0" hangingPunct="1">
              <a:lnSpc>
                <a:spcPct val="100000"/>
              </a:lnSpc>
              <a:spcBef>
                <a:spcPts val="600"/>
              </a:spcBef>
              <a:spcAft>
                <a:spcPts val="0"/>
              </a:spcAft>
              <a:buClr>
                <a:srgbClr val="725F73"/>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By age 65, men catch up to women and lose bone mass at the same rate</a:t>
            </a:r>
            <a:r>
              <a:rPr kumimoji="0" lang="en-CA" sz="18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4</a:t>
            </a:r>
          </a:p>
          <a:p>
            <a:pPr marL="514350" marR="0" lvl="0" indent="-342900" algn="l" defTabSz="685800" rtl="0" eaLnBrk="1" fontAlgn="auto" latinLnBrk="0" hangingPunct="1">
              <a:lnSpc>
                <a:spcPct val="100000"/>
              </a:lnSpc>
              <a:spcBef>
                <a:spcPts val="600"/>
              </a:spcBef>
              <a:spcAft>
                <a:spcPts val="0"/>
              </a:spcAft>
              <a:buClr>
                <a:srgbClr val="725F73"/>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It is estimated that by 2025, the total number of hip fractures in men will be similar to the current number reported in women</a:t>
            </a:r>
            <a:r>
              <a:rPr kumimoji="0" lang="en-CA" sz="18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5</a:t>
            </a:r>
          </a:p>
          <a:p>
            <a:pPr marL="514350" marR="0" lvl="0" indent="-342900" algn="l" defTabSz="685800" rtl="0" eaLnBrk="1" fontAlgn="auto" latinLnBrk="0" hangingPunct="1">
              <a:lnSpc>
                <a:spcPct val="100000"/>
              </a:lnSpc>
              <a:spcBef>
                <a:spcPts val="600"/>
              </a:spcBef>
              <a:spcAft>
                <a:spcPts val="0"/>
              </a:spcAft>
              <a:buClr>
                <a:srgbClr val="725F73"/>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Compared to women, men who fracture a hip have an increased risk of mortality, and more comorbid diseases, despite their younger age at the time of fracture</a:t>
            </a:r>
            <a:r>
              <a:rPr kumimoji="0" lang="en-CA" sz="18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6</a:t>
            </a:r>
          </a:p>
          <a:p>
            <a:pPr marL="514350" marR="0" lvl="0" indent="-342900" algn="l" defTabSz="685800" rtl="0" eaLnBrk="1" fontAlgn="auto" latinLnBrk="0" hangingPunct="1">
              <a:lnSpc>
                <a:spcPct val="100000"/>
              </a:lnSpc>
              <a:spcBef>
                <a:spcPts val="600"/>
              </a:spcBef>
              <a:spcAft>
                <a:spcPts val="0"/>
              </a:spcAft>
              <a:buClr>
                <a:srgbClr val="725F73"/>
              </a:buClr>
              <a:buSzTx/>
              <a:buFont typeface="Wingdings" panose="05000000000000000000" pitchFamily="2" charset="2"/>
              <a:buChar char="§"/>
              <a:tabLst/>
              <a:defRPr/>
            </a:pPr>
            <a:r>
              <a:rPr kumimoji="0" lang="en-CA" sz="18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Fracture risk increases with:</a:t>
            </a:r>
            <a:r>
              <a:rPr kumimoji="0" lang="en-CA" sz="1800" b="1" i="0" u="none" strike="noStrike" kern="1200" cap="none" spc="0" normalizeH="0" baseline="30000" noProof="0" dirty="0">
                <a:ln>
                  <a:noFill/>
                </a:ln>
                <a:solidFill>
                  <a:srgbClr val="554856"/>
                </a:solidFill>
                <a:effectLst/>
                <a:uLnTx/>
                <a:uFillTx/>
                <a:latin typeface="Arial Narrow" panose="020B0606020202030204" pitchFamily="34" charset="0"/>
                <a:ea typeface="+mn-ea"/>
                <a:cs typeface="+mn-cs"/>
              </a:rPr>
              <a:t>7</a:t>
            </a:r>
          </a:p>
          <a:p>
            <a:pPr marL="857250" marR="0" lvl="1" indent="-342900" algn="l" defTabSz="685800" rtl="0" eaLnBrk="1" fontAlgn="auto" latinLnBrk="0" hangingPunct="1">
              <a:lnSpc>
                <a:spcPct val="100000"/>
              </a:lnSpc>
              <a:spcBef>
                <a:spcPts val="600"/>
              </a:spcBef>
              <a:spcAft>
                <a:spcPts val="0"/>
              </a:spcAft>
              <a:buClr>
                <a:srgbClr val="725F73"/>
              </a:buClr>
              <a:buSzTx/>
              <a:buFont typeface="Arial Narrow" panose="020B0606020202030204" pitchFamily="34" charset="0"/>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Parental history of fracture (especially hip)</a:t>
            </a:r>
          </a:p>
          <a:p>
            <a:pPr marL="857250" marR="0" lvl="1" indent="-342900" algn="l" defTabSz="685800" rtl="0" eaLnBrk="1" fontAlgn="auto" latinLnBrk="0" hangingPunct="1">
              <a:lnSpc>
                <a:spcPct val="100000"/>
              </a:lnSpc>
              <a:spcBef>
                <a:spcPts val="600"/>
              </a:spcBef>
              <a:spcAft>
                <a:spcPts val="0"/>
              </a:spcAft>
              <a:buClr>
                <a:srgbClr val="725F73"/>
              </a:buClr>
              <a:buSzTx/>
              <a:buFont typeface="Arial Narrow" panose="020B0606020202030204" pitchFamily="34" charset="0"/>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Systemic glucocorticoid use (≥3 months)</a:t>
            </a:r>
            <a:r>
              <a:rPr kumimoji="0" lang="en-CA" sz="16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a:t>
            </a:r>
          </a:p>
          <a:p>
            <a:pPr marL="857250" marR="0" lvl="1" indent="-342900" algn="l" defTabSz="685800" rtl="0" eaLnBrk="1" fontAlgn="auto" latinLnBrk="0" hangingPunct="1">
              <a:lnSpc>
                <a:spcPct val="100000"/>
              </a:lnSpc>
              <a:spcBef>
                <a:spcPts val="600"/>
              </a:spcBef>
              <a:spcAft>
                <a:spcPts val="0"/>
              </a:spcAft>
              <a:buClr>
                <a:srgbClr val="725F73"/>
              </a:buClr>
              <a:buSzTx/>
              <a:buFont typeface="Arial Narrow" panose="020B0606020202030204" pitchFamily="34" charset="0"/>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Rheumatoid arthritis, or other secondary causes of osteoporosis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1400" b="0" i="0" u="none" strike="noStrike" kern="1200" cap="none" spc="0" normalizeH="0" baseline="0" noProof="0" dirty="0">
              <a:ln>
                <a:noFill/>
              </a:ln>
              <a:solidFill>
                <a:prstClr val="black">
                  <a:lumMod val="75000"/>
                  <a:lumOff val="25000"/>
                </a:prstClr>
              </a:solidFill>
              <a:effectLst/>
              <a:uLnTx/>
              <a:uFillTx/>
              <a:latin typeface="Roboto"/>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1400" b="0" i="0" u="none" strike="noStrike" kern="1200" cap="none" spc="0" normalizeH="0" baseline="0" noProof="0" dirty="0">
              <a:ln>
                <a:noFill/>
              </a:ln>
              <a:solidFill>
                <a:prstClr val="black">
                  <a:lumMod val="75000"/>
                  <a:lumOff val="25000"/>
                </a:prstClr>
              </a:solidFill>
              <a:effectLst/>
              <a:uLnTx/>
              <a:uFillTx/>
              <a:latin typeface="Roboto"/>
              <a:ea typeface="+mn-ea"/>
              <a:cs typeface="+mn-cs"/>
            </a:endParaRPr>
          </a:p>
        </p:txBody>
      </p:sp>
      <p:grpSp>
        <p:nvGrpSpPr>
          <p:cNvPr id="44" name="Group 43">
            <a:extLst>
              <a:ext uri="{FF2B5EF4-FFF2-40B4-BE49-F238E27FC236}">
                <a16:creationId xmlns:a16="http://schemas.microsoft.com/office/drawing/2014/main" id="{2193C87C-2D71-4BF6-AA90-C379BACD0B59}"/>
              </a:ext>
            </a:extLst>
          </p:cNvPr>
          <p:cNvGrpSpPr/>
          <p:nvPr/>
        </p:nvGrpSpPr>
        <p:grpSpPr>
          <a:xfrm>
            <a:off x="-21268" y="5557519"/>
            <a:ext cx="9144000" cy="597893"/>
            <a:chOff x="548640" y="5357499"/>
            <a:chExt cx="8229600" cy="547628"/>
          </a:xfrm>
        </p:grpSpPr>
        <p:sp>
          <p:nvSpPr>
            <p:cNvPr id="45" name="Rectangle 44">
              <a:extLst>
                <a:ext uri="{FF2B5EF4-FFF2-40B4-BE49-F238E27FC236}">
                  <a16:creationId xmlns:a16="http://schemas.microsoft.com/office/drawing/2014/main" id="{703DBA06-209F-4E2F-A6BF-1D7F38316338}"/>
                </a:ext>
              </a:extLst>
            </p:cNvPr>
            <p:cNvSpPr/>
            <p:nvPr/>
          </p:nvSpPr>
          <p:spPr>
            <a:xfrm>
              <a:off x="548640" y="5357499"/>
              <a:ext cx="8229600" cy="547628"/>
            </a:xfrm>
            <a:prstGeom prst="rect">
              <a:avLst/>
            </a:prstGeom>
            <a:gradFill rotWithShape="1">
              <a:gsLst>
                <a:gs pos="0">
                  <a:srgbClr val="C8B7B7"/>
                </a:gs>
                <a:gs pos="100000">
                  <a:srgbClr val="907A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3CD3F1CD-EEC2-40F8-88F5-050101DB63B4}"/>
                </a:ext>
              </a:extLst>
            </p:cNvPr>
            <p:cNvSpPr/>
            <p:nvPr/>
          </p:nvSpPr>
          <p:spPr>
            <a:xfrm>
              <a:off x="693419" y="5387895"/>
              <a:ext cx="7940040" cy="486835"/>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Men generally have higher rates of fracture related mortality – 37% of men who suffer a hip fracture will die within the year following that fractured hip.</a:t>
              </a:r>
              <a:r>
                <a:rPr kumimoji="0" lang="en-CA" sz="1800" b="1" i="0" u="none" strike="noStrike" kern="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mn-cs"/>
                </a:rPr>
                <a:t>1,8</a:t>
              </a:r>
            </a:p>
          </p:txBody>
        </p:sp>
      </p:grpSp>
    </p:spTree>
    <p:extLst>
      <p:ext uri="{BB962C8B-B14F-4D97-AF65-F5344CB8AC3E}">
        <p14:creationId xmlns:p14="http://schemas.microsoft.com/office/powerpoint/2010/main" val="263387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Effect transition="in" filter="fade">
                                      <p:cBhvr>
                                        <p:cTn id="4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4556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High Imminent Vertebral Fracture Risk</a:t>
            </a:r>
            <a:b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b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with COPD </a:t>
            </a:r>
            <a:r>
              <a:rPr kumimoji="0" lang="en-CA" sz="3600" b="1" i="0" u="sng" strike="noStrike" kern="1200" cap="none" spc="0" normalizeH="0" baseline="0" noProof="0" dirty="0">
                <a:ln>
                  <a:noFill/>
                </a:ln>
                <a:solidFill>
                  <a:srgbClr val="725F73"/>
                </a:solidFill>
                <a:effectLst/>
                <a:uLnTx/>
                <a:uFillTx/>
                <a:latin typeface="Arial Narrow" panose="020B0606020202030204" pitchFamily="34" charset="0"/>
                <a:ea typeface="+mj-ea"/>
                <a:cs typeface="+mj-cs"/>
              </a:rPr>
              <a:t>AND</a:t>
            </a: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 Previous Vertebral Fracture</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372648"/>
            <a:ext cx="9144000" cy="5087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440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van Dort, M.J.,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Mineral Res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2018. In press.</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p>
        </p:txBody>
      </p:sp>
      <p:sp>
        <p:nvSpPr>
          <p:cNvPr id="158" name="Rectangle 157">
            <a:extLst>
              <a:ext uri="{FF2B5EF4-FFF2-40B4-BE49-F238E27FC236}">
                <a16:creationId xmlns:a16="http://schemas.microsoft.com/office/drawing/2014/main" id="{93891235-9072-4D5A-8B44-9BD6804A3EC8}"/>
              </a:ext>
            </a:extLst>
          </p:cNvPr>
          <p:cNvSpPr/>
          <p:nvPr/>
        </p:nvSpPr>
        <p:spPr>
          <a:xfrm>
            <a:off x="1154544" y="1882215"/>
            <a:ext cx="2901350" cy="523220"/>
          </a:xfrm>
          <a:prstGeom prst="rect">
            <a:avLst/>
          </a:prstGeom>
          <a:noFill/>
          <a:ln>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Incidence of Vertebral Fractures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by baseline vertebral fracture (y/n)</a:t>
            </a:r>
          </a:p>
        </p:txBody>
      </p:sp>
      <p:sp>
        <p:nvSpPr>
          <p:cNvPr id="159" name="Rectangle 158">
            <a:extLst>
              <a:ext uri="{FF2B5EF4-FFF2-40B4-BE49-F238E27FC236}">
                <a16:creationId xmlns:a16="http://schemas.microsoft.com/office/drawing/2014/main" id="{2C9009DD-3A5F-43C1-B225-576516FF88D8}"/>
              </a:ext>
            </a:extLst>
          </p:cNvPr>
          <p:cNvSpPr/>
          <p:nvPr/>
        </p:nvSpPr>
        <p:spPr>
          <a:xfrm>
            <a:off x="4765799" y="1951460"/>
            <a:ext cx="3663906" cy="523220"/>
          </a:xfrm>
          <a:prstGeom prst="rect">
            <a:avLst/>
          </a:prstGeom>
          <a:noFill/>
          <a:ln>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Incidence of Vertebral Fractures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by number of vertebral fracture at baseline</a:t>
            </a:r>
          </a:p>
        </p:txBody>
      </p:sp>
      <p:cxnSp>
        <p:nvCxnSpPr>
          <p:cNvPr id="160" name="Straight Connector 159">
            <a:extLst>
              <a:ext uri="{FF2B5EF4-FFF2-40B4-BE49-F238E27FC236}">
                <a16:creationId xmlns:a16="http://schemas.microsoft.com/office/drawing/2014/main" id="{AB64639B-000C-4EAF-A9C5-1FB9A00CCF55}"/>
              </a:ext>
            </a:extLst>
          </p:cNvPr>
          <p:cNvCxnSpPr>
            <a:cxnSpLocks/>
          </p:cNvCxnSpPr>
          <p:nvPr/>
        </p:nvCxnSpPr>
        <p:spPr>
          <a:xfrm>
            <a:off x="1462723" y="2474680"/>
            <a:ext cx="0" cy="2698581"/>
          </a:xfrm>
          <a:prstGeom prst="line">
            <a:avLst/>
          </a:prstGeom>
          <a:noFill/>
          <a:ln w="19050" cap="flat" cmpd="sng" algn="ctr">
            <a:solidFill>
              <a:sysClr val="windowText" lastClr="000000">
                <a:lumMod val="75000"/>
                <a:lumOff val="25000"/>
              </a:sysClr>
            </a:solidFill>
            <a:prstDash val="solid"/>
          </a:ln>
          <a:effectLst/>
        </p:spPr>
      </p:cxnSp>
      <p:grpSp>
        <p:nvGrpSpPr>
          <p:cNvPr id="161" name="Group 160">
            <a:extLst>
              <a:ext uri="{FF2B5EF4-FFF2-40B4-BE49-F238E27FC236}">
                <a16:creationId xmlns:a16="http://schemas.microsoft.com/office/drawing/2014/main" id="{1C65C617-03E6-48C9-91A7-C73072C13867}"/>
              </a:ext>
            </a:extLst>
          </p:cNvPr>
          <p:cNvGrpSpPr/>
          <p:nvPr/>
        </p:nvGrpSpPr>
        <p:grpSpPr>
          <a:xfrm>
            <a:off x="892933" y="2393236"/>
            <a:ext cx="569790" cy="261610"/>
            <a:chOff x="892933" y="2637795"/>
            <a:chExt cx="569790" cy="261610"/>
          </a:xfrm>
        </p:grpSpPr>
        <p:sp>
          <p:nvSpPr>
            <p:cNvPr id="162" name="TextBox 161">
              <a:extLst>
                <a:ext uri="{FF2B5EF4-FFF2-40B4-BE49-F238E27FC236}">
                  <a16:creationId xmlns:a16="http://schemas.microsoft.com/office/drawing/2014/main" id="{4E2951F8-7E51-432B-B83A-19329436C954}"/>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100</a:t>
              </a:r>
            </a:p>
          </p:txBody>
        </p:sp>
        <p:cxnSp>
          <p:nvCxnSpPr>
            <p:cNvPr id="163" name="Straight Connector 162">
              <a:extLst>
                <a:ext uri="{FF2B5EF4-FFF2-40B4-BE49-F238E27FC236}">
                  <a16:creationId xmlns:a16="http://schemas.microsoft.com/office/drawing/2014/main" id="{A7768350-E773-4EA7-8B75-BC10BC54966F}"/>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64" name="Group 163">
            <a:extLst>
              <a:ext uri="{FF2B5EF4-FFF2-40B4-BE49-F238E27FC236}">
                <a16:creationId xmlns:a16="http://schemas.microsoft.com/office/drawing/2014/main" id="{3D467D47-3D12-4E33-B444-BBE13A138257}"/>
              </a:ext>
            </a:extLst>
          </p:cNvPr>
          <p:cNvGrpSpPr/>
          <p:nvPr/>
        </p:nvGrpSpPr>
        <p:grpSpPr>
          <a:xfrm>
            <a:off x="892933" y="2913306"/>
            <a:ext cx="569790" cy="261610"/>
            <a:chOff x="892933" y="2637795"/>
            <a:chExt cx="569790" cy="261610"/>
          </a:xfrm>
        </p:grpSpPr>
        <p:sp>
          <p:nvSpPr>
            <p:cNvPr id="165" name="TextBox 164">
              <a:extLst>
                <a:ext uri="{FF2B5EF4-FFF2-40B4-BE49-F238E27FC236}">
                  <a16:creationId xmlns:a16="http://schemas.microsoft.com/office/drawing/2014/main" id="{1154B1C3-DB19-4AE9-A9EA-9A067A915410}"/>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p:txBody>
        </p:sp>
        <p:cxnSp>
          <p:nvCxnSpPr>
            <p:cNvPr id="166" name="Straight Connector 165">
              <a:extLst>
                <a:ext uri="{FF2B5EF4-FFF2-40B4-BE49-F238E27FC236}">
                  <a16:creationId xmlns:a16="http://schemas.microsoft.com/office/drawing/2014/main" id="{8241618A-84CD-4F30-9508-4A054818453D}"/>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67" name="Group 166">
            <a:extLst>
              <a:ext uri="{FF2B5EF4-FFF2-40B4-BE49-F238E27FC236}">
                <a16:creationId xmlns:a16="http://schemas.microsoft.com/office/drawing/2014/main" id="{43B0773B-D4A0-4F22-939E-086BECBC6420}"/>
              </a:ext>
            </a:extLst>
          </p:cNvPr>
          <p:cNvGrpSpPr/>
          <p:nvPr/>
        </p:nvGrpSpPr>
        <p:grpSpPr>
          <a:xfrm>
            <a:off x="892933" y="3437608"/>
            <a:ext cx="569790" cy="261610"/>
            <a:chOff x="892933" y="2637795"/>
            <a:chExt cx="569790" cy="261610"/>
          </a:xfrm>
        </p:grpSpPr>
        <p:sp>
          <p:nvSpPr>
            <p:cNvPr id="168" name="TextBox 167">
              <a:extLst>
                <a:ext uri="{FF2B5EF4-FFF2-40B4-BE49-F238E27FC236}">
                  <a16:creationId xmlns:a16="http://schemas.microsoft.com/office/drawing/2014/main" id="{E57F7806-DB09-4637-84D9-8428D1553881}"/>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a:t>
              </a:r>
            </a:p>
          </p:txBody>
        </p:sp>
        <p:cxnSp>
          <p:nvCxnSpPr>
            <p:cNvPr id="169" name="Straight Connector 168">
              <a:extLst>
                <a:ext uri="{FF2B5EF4-FFF2-40B4-BE49-F238E27FC236}">
                  <a16:creationId xmlns:a16="http://schemas.microsoft.com/office/drawing/2014/main" id="{A2DBD83B-C704-490F-94F1-5A52F2BAA322}"/>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70" name="Group 169">
            <a:extLst>
              <a:ext uri="{FF2B5EF4-FFF2-40B4-BE49-F238E27FC236}">
                <a16:creationId xmlns:a16="http://schemas.microsoft.com/office/drawing/2014/main" id="{96737908-FCE3-49D6-A159-5189DAC1907C}"/>
              </a:ext>
            </a:extLst>
          </p:cNvPr>
          <p:cNvGrpSpPr/>
          <p:nvPr/>
        </p:nvGrpSpPr>
        <p:grpSpPr>
          <a:xfrm>
            <a:off x="892933" y="3957904"/>
            <a:ext cx="569790" cy="261610"/>
            <a:chOff x="892933" y="2637795"/>
            <a:chExt cx="569790" cy="261610"/>
          </a:xfrm>
        </p:grpSpPr>
        <p:sp>
          <p:nvSpPr>
            <p:cNvPr id="171" name="TextBox 170">
              <a:extLst>
                <a:ext uri="{FF2B5EF4-FFF2-40B4-BE49-F238E27FC236}">
                  <a16:creationId xmlns:a16="http://schemas.microsoft.com/office/drawing/2014/main" id="{81015881-AB3F-4666-9725-421BD10BEE07}"/>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40</a:t>
              </a:r>
            </a:p>
          </p:txBody>
        </p:sp>
        <p:cxnSp>
          <p:nvCxnSpPr>
            <p:cNvPr id="172" name="Straight Connector 171">
              <a:extLst>
                <a:ext uri="{FF2B5EF4-FFF2-40B4-BE49-F238E27FC236}">
                  <a16:creationId xmlns:a16="http://schemas.microsoft.com/office/drawing/2014/main" id="{4C31804C-EAC5-449A-8896-459BE8CCAE11}"/>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73" name="Group 172">
            <a:extLst>
              <a:ext uri="{FF2B5EF4-FFF2-40B4-BE49-F238E27FC236}">
                <a16:creationId xmlns:a16="http://schemas.microsoft.com/office/drawing/2014/main" id="{6BFAB115-2A92-428B-9C62-F52C3E12C265}"/>
              </a:ext>
            </a:extLst>
          </p:cNvPr>
          <p:cNvGrpSpPr/>
          <p:nvPr/>
        </p:nvGrpSpPr>
        <p:grpSpPr>
          <a:xfrm>
            <a:off x="892933" y="4486762"/>
            <a:ext cx="569790" cy="261610"/>
            <a:chOff x="892933" y="2637795"/>
            <a:chExt cx="569790" cy="261610"/>
          </a:xfrm>
        </p:grpSpPr>
        <p:sp>
          <p:nvSpPr>
            <p:cNvPr id="174" name="TextBox 173">
              <a:extLst>
                <a:ext uri="{FF2B5EF4-FFF2-40B4-BE49-F238E27FC236}">
                  <a16:creationId xmlns:a16="http://schemas.microsoft.com/office/drawing/2014/main" id="{BE957623-E64C-4B6D-B10A-50169A114905}"/>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a:t>
              </a:r>
            </a:p>
          </p:txBody>
        </p:sp>
        <p:cxnSp>
          <p:nvCxnSpPr>
            <p:cNvPr id="175" name="Straight Connector 174">
              <a:extLst>
                <a:ext uri="{FF2B5EF4-FFF2-40B4-BE49-F238E27FC236}">
                  <a16:creationId xmlns:a16="http://schemas.microsoft.com/office/drawing/2014/main" id="{D5AF3806-BB5C-457D-A15D-574F409FB2EE}"/>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76" name="Group 175">
            <a:extLst>
              <a:ext uri="{FF2B5EF4-FFF2-40B4-BE49-F238E27FC236}">
                <a16:creationId xmlns:a16="http://schemas.microsoft.com/office/drawing/2014/main" id="{1F0480B2-F457-4F65-851C-46285E6287CE}"/>
              </a:ext>
            </a:extLst>
          </p:cNvPr>
          <p:cNvGrpSpPr/>
          <p:nvPr/>
        </p:nvGrpSpPr>
        <p:grpSpPr>
          <a:xfrm>
            <a:off x="892933" y="5007829"/>
            <a:ext cx="569790" cy="261610"/>
            <a:chOff x="892933" y="2637795"/>
            <a:chExt cx="569790" cy="261610"/>
          </a:xfrm>
        </p:grpSpPr>
        <p:sp>
          <p:nvSpPr>
            <p:cNvPr id="177" name="TextBox 176">
              <a:extLst>
                <a:ext uri="{FF2B5EF4-FFF2-40B4-BE49-F238E27FC236}">
                  <a16:creationId xmlns:a16="http://schemas.microsoft.com/office/drawing/2014/main" id="{9BBA6C45-4991-420E-B878-5FDF532FD074}"/>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cxnSp>
          <p:nvCxnSpPr>
            <p:cNvPr id="178" name="Straight Connector 177">
              <a:extLst>
                <a:ext uri="{FF2B5EF4-FFF2-40B4-BE49-F238E27FC236}">
                  <a16:creationId xmlns:a16="http://schemas.microsoft.com/office/drawing/2014/main" id="{A2A55BA6-0788-4BB7-975C-EBBD498BE5B6}"/>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cxnSp>
        <p:nvCxnSpPr>
          <p:cNvPr id="179" name="Straight Connector 178">
            <a:extLst>
              <a:ext uri="{FF2B5EF4-FFF2-40B4-BE49-F238E27FC236}">
                <a16:creationId xmlns:a16="http://schemas.microsoft.com/office/drawing/2014/main" id="{13360DE3-D4AB-4694-9550-7D95346DFA24}"/>
              </a:ext>
            </a:extLst>
          </p:cNvPr>
          <p:cNvCxnSpPr/>
          <p:nvPr/>
        </p:nvCxnSpPr>
        <p:spPr>
          <a:xfrm>
            <a:off x="2595687" y="5144984"/>
            <a:ext cx="0" cy="69245"/>
          </a:xfrm>
          <a:prstGeom prst="line">
            <a:avLst/>
          </a:prstGeom>
          <a:noFill/>
          <a:ln w="19050" cap="flat" cmpd="sng" algn="ctr">
            <a:solidFill>
              <a:sysClr val="windowText" lastClr="000000">
                <a:lumMod val="75000"/>
                <a:lumOff val="25000"/>
              </a:sysClr>
            </a:solidFill>
            <a:prstDash val="solid"/>
          </a:ln>
          <a:effectLst/>
        </p:spPr>
      </p:cxnSp>
      <p:cxnSp>
        <p:nvCxnSpPr>
          <p:cNvPr id="180" name="Straight Connector 179">
            <a:extLst>
              <a:ext uri="{FF2B5EF4-FFF2-40B4-BE49-F238E27FC236}">
                <a16:creationId xmlns:a16="http://schemas.microsoft.com/office/drawing/2014/main" id="{0196C8C8-AF29-45D9-8709-B8E059F610B5}"/>
              </a:ext>
            </a:extLst>
          </p:cNvPr>
          <p:cNvCxnSpPr/>
          <p:nvPr/>
        </p:nvCxnSpPr>
        <p:spPr>
          <a:xfrm>
            <a:off x="1847975" y="5144984"/>
            <a:ext cx="0" cy="69245"/>
          </a:xfrm>
          <a:prstGeom prst="line">
            <a:avLst/>
          </a:prstGeom>
          <a:noFill/>
          <a:ln w="19050" cap="flat" cmpd="sng" algn="ctr">
            <a:solidFill>
              <a:sysClr val="windowText" lastClr="000000">
                <a:lumMod val="75000"/>
                <a:lumOff val="25000"/>
              </a:sysClr>
            </a:solidFill>
            <a:prstDash val="solid"/>
          </a:ln>
          <a:effectLst/>
        </p:spPr>
      </p:cxnSp>
      <p:sp>
        <p:nvSpPr>
          <p:cNvPr id="181" name="TextBox 180">
            <a:extLst>
              <a:ext uri="{FF2B5EF4-FFF2-40B4-BE49-F238E27FC236}">
                <a16:creationId xmlns:a16="http://schemas.microsoft.com/office/drawing/2014/main" id="{8E2169AE-76B4-4C8A-99F8-790046E5312E}"/>
              </a:ext>
            </a:extLst>
          </p:cNvPr>
          <p:cNvSpPr txBox="1"/>
          <p:nvPr/>
        </p:nvSpPr>
        <p:spPr>
          <a:xfrm>
            <a:off x="1439863" y="5141983"/>
            <a:ext cx="846132"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One year</a:t>
            </a:r>
          </a:p>
        </p:txBody>
      </p:sp>
      <p:sp>
        <p:nvSpPr>
          <p:cNvPr id="182" name="TextBox 181">
            <a:extLst>
              <a:ext uri="{FF2B5EF4-FFF2-40B4-BE49-F238E27FC236}">
                <a16:creationId xmlns:a16="http://schemas.microsoft.com/office/drawing/2014/main" id="{ADC71A14-27B5-4626-9064-CE5A1D51C592}"/>
              </a:ext>
            </a:extLst>
          </p:cNvPr>
          <p:cNvSpPr txBox="1"/>
          <p:nvPr/>
        </p:nvSpPr>
        <p:spPr>
          <a:xfrm>
            <a:off x="2149768" y="5141983"/>
            <a:ext cx="996359"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Three year</a:t>
            </a:r>
          </a:p>
        </p:txBody>
      </p:sp>
      <p:sp>
        <p:nvSpPr>
          <p:cNvPr id="183" name="TextBox 182">
            <a:extLst>
              <a:ext uri="{FF2B5EF4-FFF2-40B4-BE49-F238E27FC236}">
                <a16:creationId xmlns:a16="http://schemas.microsoft.com/office/drawing/2014/main" id="{B0D9A113-A58C-47EB-A0A8-0EF640C6217A}"/>
              </a:ext>
            </a:extLst>
          </p:cNvPr>
          <p:cNvSpPr txBox="1"/>
          <p:nvPr/>
        </p:nvSpPr>
        <p:spPr>
          <a:xfrm rot="16200000">
            <a:off x="-546784" y="3610647"/>
            <a:ext cx="2866159"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Subjects (%) with incident VFs</a:t>
            </a:r>
          </a:p>
        </p:txBody>
      </p:sp>
      <p:cxnSp>
        <p:nvCxnSpPr>
          <p:cNvPr id="184" name="Straight Connector 183">
            <a:extLst>
              <a:ext uri="{FF2B5EF4-FFF2-40B4-BE49-F238E27FC236}">
                <a16:creationId xmlns:a16="http://schemas.microsoft.com/office/drawing/2014/main" id="{36AF9FF4-2B00-4731-A450-9F7C58655880}"/>
              </a:ext>
            </a:extLst>
          </p:cNvPr>
          <p:cNvCxnSpPr>
            <a:cxnSpLocks/>
          </p:cNvCxnSpPr>
          <p:nvPr/>
        </p:nvCxnSpPr>
        <p:spPr>
          <a:xfrm>
            <a:off x="5073977" y="2540581"/>
            <a:ext cx="0" cy="2698581"/>
          </a:xfrm>
          <a:prstGeom prst="line">
            <a:avLst/>
          </a:prstGeom>
          <a:noFill/>
          <a:ln w="19050" cap="flat" cmpd="sng" algn="ctr">
            <a:solidFill>
              <a:sysClr val="windowText" lastClr="000000">
                <a:lumMod val="75000"/>
                <a:lumOff val="25000"/>
              </a:sysClr>
            </a:solidFill>
            <a:prstDash val="solid"/>
          </a:ln>
          <a:effectLst/>
        </p:spPr>
      </p:cxnSp>
      <p:grpSp>
        <p:nvGrpSpPr>
          <p:cNvPr id="185" name="Group 184">
            <a:extLst>
              <a:ext uri="{FF2B5EF4-FFF2-40B4-BE49-F238E27FC236}">
                <a16:creationId xmlns:a16="http://schemas.microsoft.com/office/drawing/2014/main" id="{55CF0D89-8FAB-491E-8847-D2FC2D2FF022}"/>
              </a:ext>
            </a:extLst>
          </p:cNvPr>
          <p:cNvGrpSpPr/>
          <p:nvPr/>
        </p:nvGrpSpPr>
        <p:grpSpPr>
          <a:xfrm>
            <a:off x="4504187" y="2459137"/>
            <a:ext cx="569790" cy="261610"/>
            <a:chOff x="892933" y="2637795"/>
            <a:chExt cx="569790" cy="261610"/>
          </a:xfrm>
        </p:grpSpPr>
        <p:sp>
          <p:nvSpPr>
            <p:cNvPr id="186" name="TextBox 185">
              <a:extLst>
                <a:ext uri="{FF2B5EF4-FFF2-40B4-BE49-F238E27FC236}">
                  <a16:creationId xmlns:a16="http://schemas.microsoft.com/office/drawing/2014/main" id="{6B2F2C97-B02C-4845-AECF-CBF56124A48A}"/>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100</a:t>
              </a:r>
            </a:p>
          </p:txBody>
        </p:sp>
        <p:cxnSp>
          <p:nvCxnSpPr>
            <p:cNvPr id="187" name="Straight Connector 186">
              <a:extLst>
                <a:ext uri="{FF2B5EF4-FFF2-40B4-BE49-F238E27FC236}">
                  <a16:creationId xmlns:a16="http://schemas.microsoft.com/office/drawing/2014/main" id="{C4E6FDAB-6940-4A16-857C-08F727909A23}"/>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88" name="Group 187">
            <a:extLst>
              <a:ext uri="{FF2B5EF4-FFF2-40B4-BE49-F238E27FC236}">
                <a16:creationId xmlns:a16="http://schemas.microsoft.com/office/drawing/2014/main" id="{6778B574-30CC-48D9-8885-9781AA525FC1}"/>
              </a:ext>
            </a:extLst>
          </p:cNvPr>
          <p:cNvGrpSpPr/>
          <p:nvPr/>
        </p:nvGrpSpPr>
        <p:grpSpPr>
          <a:xfrm>
            <a:off x="4504187" y="2979207"/>
            <a:ext cx="569790" cy="261610"/>
            <a:chOff x="892933" y="2637795"/>
            <a:chExt cx="569790" cy="261610"/>
          </a:xfrm>
        </p:grpSpPr>
        <p:sp>
          <p:nvSpPr>
            <p:cNvPr id="189" name="TextBox 188">
              <a:extLst>
                <a:ext uri="{FF2B5EF4-FFF2-40B4-BE49-F238E27FC236}">
                  <a16:creationId xmlns:a16="http://schemas.microsoft.com/office/drawing/2014/main" id="{CCDCBF45-53A1-4F51-9E17-99F865063127}"/>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p:txBody>
        </p:sp>
        <p:cxnSp>
          <p:nvCxnSpPr>
            <p:cNvPr id="190" name="Straight Connector 189">
              <a:extLst>
                <a:ext uri="{FF2B5EF4-FFF2-40B4-BE49-F238E27FC236}">
                  <a16:creationId xmlns:a16="http://schemas.microsoft.com/office/drawing/2014/main" id="{7B983699-2CB3-4365-9644-889FFF2D19B0}"/>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91" name="Group 190">
            <a:extLst>
              <a:ext uri="{FF2B5EF4-FFF2-40B4-BE49-F238E27FC236}">
                <a16:creationId xmlns:a16="http://schemas.microsoft.com/office/drawing/2014/main" id="{0B42D6FA-F981-4C5C-B4E8-410FF554D10D}"/>
              </a:ext>
            </a:extLst>
          </p:cNvPr>
          <p:cNvGrpSpPr/>
          <p:nvPr/>
        </p:nvGrpSpPr>
        <p:grpSpPr>
          <a:xfrm>
            <a:off x="4504187" y="3503509"/>
            <a:ext cx="569790" cy="261610"/>
            <a:chOff x="892933" y="2637795"/>
            <a:chExt cx="569790" cy="261610"/>
          </a:xfrm>
        </p:grpSpPr>
        <p:sp>
          <p:nvSpPr>
            <p:cNvPr id="192" name="TextBox 191">
              <a:extLst>
                <a:ext uri="{FF2B5EF4-FFF2-40B4-BE49-F238E27FC236}">
                  <a16:creationId xmlns:a16="http://schemas.microsoft.com/office/drawing/2014/main" id="{1593FC9B-64EB-4F10-B093-842711FA1372}"/>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a:t>
              </a:r>
            </a:p>
          </p:txBody>
        </p:sp>
        <p:cxnSp>
          <p:nvCxnSpPr>
            <p:cNvPr id="193" name="Straight Connector 192">
              <a:extLst>
                <a:ext uri="{FF2B5EF4-FFF2-40B4-BE49-F238E27FC236}">
                  <a16:creationId xmlns:a16="http://schemas.microsoft.com/office/drawing/2014/main" id="{0A4628D9-E776-41EF-AD21-E871D7ABF815}"/>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94" name="Group 193">
            <a:extLst>
              <a:ext uri="{FF2B5EF4-FFF2-40B4-BE49-F238E27FC236}">
                <a16:creationId xmlns:a16="http://schemas.microsoft.com/office/drawing/2014/main" id="{6946FDAC-A40B-4175-A0CA-76967DC78B12}"/>
              </a:ext>
            </a:extLst>
          </p:cNvPr>
          <p:cNvGrpSpPr/>
          <p:nvPr/>
        </p:nvGrpSpPr>
        <p:grpSpPr>
          <a:xfrm>
            <a:off x="4504187" y="4023805"/>
            <a:ext cx="569790" cy="261610"/>
            <a:chOff x="892933" y="2637795"/>
            <a:chExt cx="569790" cy="261610"/>
          </a:xfrm>
        </p:grpSpPr>
        <p:sp>
          <p:nvSpPr>
            <p:cNvPr id="195" name="TextBox 194">
              <a:extLst>
                <a:ext uri="{FF2B5EF4-FFF2-40B4-BE49-F238E27FC236}">
                  <a16:creationId xmlns:a16="http://schemas.microsoft.com/office/drawing/2014/main" id="{B58CDAE6-A6F8-48EE-95FC-2DB091A4C633}"/>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40</a:t>
              </a:r>
            </a:p>
          </p:txBody>
        </p:sp>
        <p:cxnSp>
          <p:nvCxnSpPr>
            <p:cNvPr id="196" name="Straight Connector 195">
              <a:extLst>
                <a:ext uri="{FF2B5EF4-FFF2-40B4-BE49-F238E27FC236}">
                  <a16:creationId xmlns:a16="http://schemas.microsoft.com/office/drawing/2014/main" id="{156250D1-2249-4683-AF33-00E2E603128C}"/>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97" name="Group 196">
            <a:extLst>
              <a:ext uri="{FF2B5EF4-FFF2-40B4-BE49-F238E27FC236}">
                <a16:creationId xmlns:a16="http://schemas.microsoft.com/office/drawing/2014/main" id="{034E1899-E0E8-464D-90D3-E517A2B37476}"/>
              </a:ext>
            </a:extLst>
          </p:cNvPr>
          <p:cNvGrpSpPr/>
          <p:nvPr/>
        </p:nvGrpSpPr>
        <p:grpSpPr>
          <a:xfrm>
            <a:off x="4504187" y="4552663"/>
            <a:ext cx="569790" cy="261610"/>
            <a:chOff x="892933" y="2637795"/>
            <a:chExt cx="569790" cy="261610"/>
          </a:xfrm>
        </p:grpSpPr>
        <p:sp>
          <p:nvSpPr>
            <p:cNvPr id="198" name="TextBox 197">
              <a:extLst>
                <a:ext uri="{FF2B5EF4-FFF2-40B4-BE49-F238E27FC236}">
                  <a16:creationId xmlns:a16="http://schemas.microsoft.com/office/drawing/2014/main" id="{3215A776-5859-4B41-894B-FB20FEA8A973}"/>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a:t>
              </a:r>
            </a:p>
          </p:txBody>
        </p:sp>
        <p:cxnSp>
          <p:nvCxnSpPr>
            <p:cNvPr id="199" name="Straight Connector 198">
              <a:extLst>
                <a:ext uri="{FF2B5EF4-FFF2-40B4-BE49-F238E27FC236}">
                  <a16:creationId xmlns:a16="http://schemas.microsoft.com/office/drawing/2014/main" id="{D9A34B1C-BF1B-4BCE-B421-C7EADB1DA2A8}"/>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200" name="Group 199">
            <a:extLst>
              <a:ext uri="{FF2B5EF4-FFF2-40B4-BE49-F238E27FC236}">
                <a16:creationId xmlns:a16="http://schemas.microsoft.com/office/drawing/2014/main" id="{E4D960FF-7A38-408F-9C54-F0EFBAA97963}"/>
              </a:ext>
            </a:extLst>
          </p:cNvPr>
          <p:cNvGrpSpPr/>
          <p:nvPr/>
        </p:nvGrpSpPr>
        <p:grpSpPr>
          <a:xfrm>
            <a:off x="4504187" y="5073730"/>
            <a:ext cx="569790" cy="261610"/>
            <a:chOff x="892933" y="2637795"/>
            <a:chExt cx="569790" cy="261610"/>
          </a:xfrm>
        </p:grpSpPr>
        <p:sp>
          <p:nvSpPr>
            <p:cNvPr id="201" name="TextBox 200">
              <a:extLst>
                <a:ext uri="{FF2B5EF4-FFF2-40B4-BE49-F238E27FC236}">
                  <a16:creationId xmlns:a16="http://schemas.microsoft.com/office/drawing/2014/main" id="{BFB5308D-D617-4D83-8E7F-0C757E75E9F6}"/>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cxnSp>
          <p:nvCxnSpPr>
            <p:cNvPr id="202" name="Straight Connector 201">
              <a:extLst>
                <a:ext uri="{FF2B5EF4-FFF2-40B4-BE49-F238E27FC236}">
                  <a16:creationId xmlns:a16="http://schemas.microsoft.com/office/drawing/2014/main" id="{61986B50-05BD-4E28-B652-EA78DD61B6CD}"/>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cxnSp>
        <p:nvCxnSpPr>
          <p:cNvPr id="203" name="Straight Connector 202">
            <a:extLst>
              <a:ext uri="{FF2B5EF4-FFF2-40B4-BE49-F238E27FC236}">
                <a16:creationId xmlns:a16="http://schemas.microsoft.com/office/drawing/2014/main" id="{330D741C-F891-43F4-9A5B-D2C754D4AA3F}"/>
              </a:ext>
            </a:extLst>
          </p:cNvPr>
          <p:cNvCxnSpPr/>
          <p:nvPr/>
        </p:nvCxnSpPr>
        <p:spPr>
          <a:xfrm>
            <a:off x="6756216" y="5210885"/>
            <a:ext cx="0" cy="69245"/>
          </a:xfrm>
          <a:prstGeom prst="line">
            <a:avLst/>
          </a:prstGeom>
          <a:noFill/>
          <a:ln w="19050" cap="flat" cmpd="sng" algn="ctr">
            <a:solidFill>
              <a:sysClr val="windowText" lastClr="000000">
                <a:lumMod val="75000"/>
                <a:lumOff val="25000"/>
              </a:sysClr>
            </a:solidFill>
            <a:prstDash val="solid"/>
          </a:ln>
          <a:effectLst/>
        </p:spPr>
      </p:cxnSp>
      <p:cxnSp>
        <p:nvCxnSpPr>
          <p:cNvPr id="204" name="Straight Connector 203">
            <a:extLst>
              <a:ext uri="{FF2B5EF4-FFF2-40B4-BE49-F238E27FC236}">
                <a16:creationId xmlns:a16="http://schemas.microsoft.com/office/drawing/2014/main" id="{D282EB4C-F534-4A57-A382-185871107658}"/>
              </a:ext>
            </a:extLst>
          </p:cNvPr>
          <p:cNvCxnSpPr/>
          <p:nvPr/>
        </p:nvCxnSpPr>
        <p:spPr>
          <a:xfrm>
            <a:off x="5624329" y="5210885"/>
            <a:ext cx="0" cy="69245"/>
          </a:xfrm>
          <a:prstGeom prst="line">
            <a:avLst/>
          </a:prstGeom>
          <a:noFill/>
          <a:ln w="19050" cap="flat" cmpd="sng" algn="ctr">
            <a:solidFill>
              <a:sysClr val="windowText" lastClr="000000">
                <a:lumMod val="75000"/>
                <a:lumOff val="25000"/>
              </a:sysClr>
            </a:solidFill>
            <a:prstDash val="solid"/>
          </a:ln>
          <a:effectLst/>
        </p:spPr>
      </p:cxnSp>
      <p:sp>
        <p:nvSpPr>
          <p:cNvPr id="205" name="TextBox 204">
            <a:extLst>
              <a:ext uri="{FF2B5EF4-FFF2-40B4-BE49-F238E27FC236}">
                <a16:creationId xmlns:a16="http://schemas.microsoft.com/office/drawing/2014/main" id="{943D5446-2A2B-488C-86E5-A26249E09ED8}"/>
              </a:ext>
            </a:extLst>
          </p:cNvPr>
          <p:cNvSpPr txBox="1"/>
          <p:nvPr/>
        </p:nvSpPr>
        <p:spPr>
          <a:xfrm>
            <a:off x="5201263" y="5207884"/>
            <a:ext cx="846132"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One year</a:t>
            </a:r>
          </a:p>
        </p:txBody>
      </p:sp>
      <p:sp>
        <p:nvSpPr>
          <p:cNvPr id="206" name="TextBox 205">
            <a:extLst>
              <a:ext uri="{FF2B5EF4-FFF2-40B4-BE49-F238E27FC236}">
                <a16:creationId xmlns:a16="http://schemas.microsoft.com/office/drawing/2014/main" id="{6FE198BA-3354-41E9-B2C1-F1B3575DEEEC}"/>
              </a:ext>
            </a:extLst>
          </p:cNvPr>
          <p:cNvSpPr txBox="1"/>
          <p:nvPr/>
        </p:nvSpPr>
        <p:spPr>
          <a:xfrm>
            <a:off x="6298253" y="5207884"/>
            <a:ext cx="996359"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Three year</a:t>
            </a:r>
          </a:p>
        </p:txBody>
      </p:sp>
      <p:sp>
        <p:nvSpPr>
          <p:cNvPr id="207" name="TextBox 206">
            <a:extLst>
              <a:ext uri="{FF2B5EF4-FFF2-40B4-BE49-F238E27FC236}">
                <a16:creationId xmlns:a16="http://schemas.microsoft.com/office/drawing/2014/main" id="{7796E3C4-0775-4610-99E0-C49A0B587B84}"/>
              </a:ext>
            </a:extLst>
          </p:cNvPr>
          <p:cNvSpPr txBox="1"/>
          <p:nvPr/>
        </p:nvSpPr>
        <p:spPr>
          <a:xfrm rot="16200000">
            <a:off x="3064470" y="3676548"/>
            <a:ext cx="2866159"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Subjects (%) with incident VFs</a:t>
            </a:r>
          </a:p>
        </p:txBody>
      </p:sp>
      <p:sp>
        <p:nvSpPr>
          <p:cNvPr id="208" name="Rectangle 207">
            <a:extLst>
              <a:ext uri="{FF2B5EF4-FFF2-40B4-BE49-F238E27FC236}">
                <a16:creationId xmlns:a16="http://schemas.microsoft.com/office/drawing/2014/main" id="{18667AE9-65B0-462F-BD6C-BCE40F454AA2}"/>
              </a:ext>
            </a:extLst>
          </p:cNvPr>
          <p:cNvSpPr/>
          <p:nvPr/>
        </p:nvSpPr>
        <p:spPr>
          <a:xfrm>
            <a:off x="1587500" y="5007829"/>
            <a:ext cx="259467" cy="137155"/>
          </a:xfrm>
          <a:prstGeom prst="rect">
            <a:avLst/>
          </a:prstGeom>
          <a:solidFill>
            <a:srgbClr val="A098D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09" name="Rectangle 208">
            <a:extLst>
              <a:ext uri="{FF2B5EF4-FFF2-40B4-BE49-F238E27FC236}">
                <a16:creationId xmlns:a16="http://schemas.microsoft.com/office/drawing/2014/main" id="{18251C7D-A7A5-4FEF-A849-CBEB684BD8BD}"/>
              </a:ext>
            </a:extLst>
          </p:cNvPr>
          <p:cNvSpPr/>
          <p:nvPr/>
        </p:nvSpPr>
        <p:spPr>
          <a:xfrm>
            <a:off x="1841956" y="4394117"/>
            <a:ext cx="259467" cy="750867"/>
          </a:xfrm>
          <a:prstGeom prst="rect">
            <a:avLst/>
          </a:prstGeom>
          <a:solidFill>
            <a:srgbClr val="F79B9D"/>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10" name="Rectangle 209">
            <a:extLst>
              <a:ext uri="{FF2B5EF4-FFF2-40B4-BE49-F238E27FC236}">
                <a16:creationId xmlns:a16="http://schemas.microsoft.com/office/drawing/2014/main" id="{42704626-100E-4AD1-B09C-27643C9991AD}"/>
              </a:ext>
            </a:extLst>
          </p:cNvPr>
          <p:cNvSpPr/>
          <p:nvPr/>
        </p:nvSpPr>
        <p:spPr>
          <a:xfrm>
            <a:off x="2342756" y="4748373"/>
            <a:ext cx="259467" cy="396612"/>
          </a:xfrm>
          <a:prstGeom prst="rect">
            <a:avLst/>
          </a:prstGeom>
          <a:solidFill>
            <a:srgbClr val="A098D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11" name="Rectangle 210">
            <a:extLst>
              <a:ext uri="{FF2B5EF4-FFF2-40B4-BE49-F238E27FC236}">
                <a16:creationId xmlns:a16="http://schemas.microsoft.com/office/drawing/2014/main" id="{16DC3623-BF21-43BA-A6B0-0CDABE40B461}"/>
              </a:ext>
            </a:extLst>
          </p:cNvPr>
          <p:cNvSpPr/>
          <p:nvPr/>
        </p:nvSpPr>
        <p:spPr>
          <a:xfrm>
            <a:off x="2597212" y="3606717"/>
            <a:ext cx="259467" cy="1538268"/>
          </a:xfrm>
          <a:prstGeom prst="rect">
            <a:avLst/>
          </a:prstGeom>
          <a:solidFill>
            <a:srgbClr val="F79B9D"/>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cxnSp>
        <p:nvCxnSpPr>
          <p:cNvPr id="212" name="Straight Connector 211">
            <a:extLst>
              <a:ext uri="{FF2B5EF4-FFF2-40B4-BE49-F238E27FC236}">
                <a16:creationId xmlns:a16="http://schemas.microsoft.com/office/drawing/2014/main" id="{A4F5BABD-F2B6-4FA0-83C9-213B494B2C4A}"/>
              </a:ext>
            </a:extLst>
          </p:cNvPr>
          <p:cNvCxnSpPr>
            <a:cxnSpLocks/>
          </p:cNvCxnSpPr>
          <p:nvPr/>
        </p:nvCxnSpPr>
        <p:spPr>
          <a:xfrm>
            <a:off x="1438856" y="5144984"/>
            <a:ext cx="1571044" cy="6350"/>
          </a:xfrm>
          <a:prstGeom prst="line">
            <a:avLst/>
          </a:prstGeom>
          <a:noFill/>
          <a:ln w="19050" cap="flat" cmpd="sng" algn="ctr">
            <a:solidFill>
              <a:sysClr val="windowText" lastClr="000000">
                <a:lumMod val="75000"/>
                <a:lumOff val="25000"/>
              </a:sysClr>
            </a:solidFill>
            <a:prstDash val="solid"/>
          </a:ln>
          <a:effectLst/>
        </p:spPr>
      </p:cxnSp>
      <p:sp>
        <p:nvSpPr>
          <p:cNvPr id="213" name="TextBox 212">
            <a:extLst>
              <a:ext uri="{FF2B5EF4-FFF2-40B4-BE49-F238E27FC236}">
                <a16:creationId xmlns:a16="http://schemas.microsoft.com/office/drawing/2014/main" id="{D715222A-23F6-4527-A2EC-AF26FD1EDE10}"/>
              </a:ext>
            </a:extLst>
          </p:cNvPr>
          <p:cNvSpPr txBox="1"/>
          <p:nvPr/>
        </p:nvSpPr>
        <p:spPr>
          <a:xfrm>
            <a:off x="1542600" y="3896921"/>
            <a:ext cx="633277"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(3.6-7.4)</a:t>
            </a:r>
          </a:p>
        </p:txBody>
      </p:sp>
      <p:sp>
        <p:nvSpPr>
          <p:cNvPr id="214" name="TextBox 213">
            <a:extLst>
              <a:ext uri="{FF2B5EF4-FFF2-40B4-BE49-F238E27FC236}">
                <a16:creationId xmlns:a16="http://schemas.microsoft.com/office/drawing/2014/main" id="{23AA2B34-9F43-476C-80EF-A27D3607A108}"/>
              </a:ext>
            </a:extLst>
          </p:cNvPr>
          <p:cNvSpPr txBox="1"/>
          <p:nvPr/>
        </p:nvSpPr>
        <p:spPr>
          <a:xfrm>
            <a:off x="2283085" y="3153301"/>
            <a:ext cx="67506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3.6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(2.9-4.6)</a:t>
            </a:r>
          </a:p>
        </p:txBody>
      </p:sp>
      <p:sp>
        <p:nvSpPr>
          <p:cNvPr id="215" name="TextBox 214">
            <a:extLst>
              <a:ext uri="{FF2B5EF4-FFF2-40B4-BE49-F238E27FC236}">
                <a16:creationId xmlns:a16="http://schemas.microsoft.com/office/drawing/2014/main" id="{CA8C7BDA-2567-4332-B31D-054A7F02E643}"/>
              </a:ext>
            </a:extLst>
          </p:cNvPr>
          <p:cNvSpPr txBox="1"/>
          <p:nvPr/>
        </p:nvSpPr>
        <p:spPr>
          <a:xfrm>
            <a:off x="2911994" y="4485521"/>
            <a:ext cx="1035534"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VFs at baseline:</a:t>
            </a:r>
          </a:p>
        </p:txBody>
      </p:sp>
      <p:sp>
        <p:nvSpPr>
          <p:cNvPr id="216" name="Rectangle 215">
            <a:extLst>
              <a:ext uri="{FF2B5EF4-FFF2-40B4-BE49-F238E27FC236}">
                <a16:creationId xmlns:a16="http://schemas.microsoft.com/office/drawing/2014/main" id="{FAD2016F-8FF6-4C74-BC77-92CECEDF661F}"/>
              </a:ext>
            </a:extLst>
          </p:cNvPr>
          <p:cNvSpPr/>
          <p:nvPr/>
        </p:nvSpPr>
        <p:spPr>
          <a:xfrm flipV="1">
            <a:off x="3027289" y="4763238"/>
            <a:ext cx="151240" cy="112446"/>
          </a:xfrm>
          <a:prstGeom prst="rect">
            <a:avLst/>
          </a:prstGeom>
          <a:solidFill>
            <a:srgbClr val="A098D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17" name="Rectangle 216">
            <a:extLst>
              <a:ext uri="{FF2B5EF4-FFF2-40B4-BE49-F238E27FC236}">
                <a16:creationId xmlns:a16="http://schemas.microsoft.com/office/drawing/2014/main" id="{B4BF7D50-7F4B-40AC-AAF3-4DCA5EFACC18}"/>
              </a:ext>
            </a:extLst>
          </p:cNvPr>
          <p:cNvSpPr/>
          <p:nvPr/>
        </p:nvSpPr>
        <p:spPr>
          <a:xfrm flipV="1">
            <a:off x="3027289" y="4908453"/>
            <a:ext cx="151240" cy="112446"/>
          </a:xfrm>
          <a:prstGeom prst="rect">
            <a:avLst/>
          </a:prstGeom>
          <a:solidFill>
            <a:srgbClr val="F79B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18" name="TextBox 217">
            <a:extLst>
              <a:ext uri="{FF2B5EF4-FFF2-40B4-BE49-F238E27FC236}">
                <a16:creationId xmlns:a16="http://schemas.microsoft.com/office/drawing/2014/main" id="{52AEE2DF-882C-4AFF-BE91-F4AE43AD826B}"/>
              </a:ext>
            </a:extLst>
          </p:cNvPr>
          <p:cNvSpPr txBox="1"/>
          <p:nvPr/>
        </p:nvSpPr>
        <p:spPr>
          <a:xfrm>
            <a:off x="3146127" y="4678699"/>
            <a:ext cx="390307"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a:t>
            </a:r>
          </a:p>
        </p:txBody>
      </p:sp>
      <p:sp>
        <p:nvSpPr>
          <p:cNvPr id="219" name="TextBox 218">
            <a:extLst>
              <a:ext uri="{FF2B5EF4-FFF2-40B4-BE49-F238E27FC236}">
                <a16:creationId xmlns:a16="http://schemas.microsoft.com/office/drawing/2014/main" id="{D11DD107-E3EF-49ED-AC49-D78F9462FD3F}"/>
              </a:ext>
            </a:extLst>
          </p:cNvPr>
          <p:cNvSpPr txBox="1"/>
          <p:nvPr/>
        </p:nvSpPr>
        <p:spPr>
          <a:xfrm>
            <a:off x="3146127" y="4838670"/>
            <a:ext cx="49578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Yes</a:t>
            </a:r>
          </a:p>
        </p:txBody>
      </p:sp>
      <p:sp>
        <p:nvSpPr>
          <p:cNvPr id="220" name="TextBox 219">
            <a:extLst>
              <a:ext uri="{FF2B5EF4-FFF2-40B4-BE49-F238E27FC236}">
                <a16:creationId xmlns:a16="http://schemas.microsoft.com/office/drawing/2014/main" id="{7F29DC52-6162-4BA4-9111-D01BE76E6682}"/>
              </a:ext>
            </a:extLst>
          </p:cNvPr>
          <p:cNvSpPr txBox="1"/>
          <p:nvPr/>
        </p:nvSpPr>
        <p:spPr>
          <a:xfrm>
            <a:off x="7236869" y="4329414"/>
            <a:ext cx="1429865"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VFs at baseline:</a:t>
            </a:r>
          </a:p>
        </p:txBody>
      </p:sp>
      <p:sp>
        <p:nvSpPr>
          <p:cNvPr id="221" name="Rectangle 220">
            <a:extLst>
              <a:ext uri="{FF2B5EF4-FFF2-40B4-BE49-F238E27FC236}">
                <a16:creationId xmlns:a16="http://schemas.microsoft.com/office/drawing/2014/main" id="{B3CE5437-28D9-472B-82C0-98EE6A4B6201}"/>
              </a:ext>
            </a:extLst>
          </p:cNvPr>
          <p:cNvSpPr/>
          <p:nvPr/>
        </p:nvSpPr>
        <p:spPr>
          <a:xfrm flipV="1">
            <a:off x="7341550" y="4589921"/>
            <a:ext cx="151240" cy="112446"/>
          </a:xfrm>
          <a:prstGeom prst="rect">
            <a:avLst/>
          </a:prstGeom>
          <a:solidFill>
            <a:srgbClr val="A098DA"/>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22" name="TextBox 221">
            <a:extLst>
              <a:ext uri="{FF2B5EF4-FFF2-40B4-BE49-F238E27FC236}">
                <a16:creationId xmlns:a16="http://schemas.microsoft.com/office/drawing/2014/main" id="{0B2B8CC0-9ADC-45D2-A2F9-063F4DF7FC60}"/>
              </a:ext>
            </a:extLst>
          </p:cNvPr>
          <p:cNvSpPr txBox="1"/>
          <p:nvPr/>
        </p:nvSpPr>
        <p:spPr>
          <a:xfrm>
            <a:off x="7460388" y="4505382"/>
            <a:ext cx="735234"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 VFs</a:t>
            </a:r>
          </a:p>
        </p:txBody>
      </p:sp>
      <p:sp>
        <p:nvSpPr>
          <p:cNvPr id="223" name="Rectangle 222">
            <a:extLst>
              <a:ext uri="{FF2B5EF4-FFF2-40B4-BE49-F238E27FC236}">
                <a16:creationId xmlns:a16="http://schemas.microsoft.com/office/drawing/2014/main" id="{3EE67297-CA50-4F7B-BF37-9E9081DA4013}"/>
              </a:ext>
            </a:extLst>
          </p:cNvPr>
          <p:cNvSpPr/>
          <p:nvPr/>
        </p:nvSpPr>
        <p:spPr>
          <a:xfrm flipV="1">
            <a:off x="7341550" y="4758051"/>
            <a:ext cx="151240" cy="112446"/>
          </a:xfrm>
          <a:prstGeom prst="rect">
            <a:avLst/>
          </a:prstGeom>
          <a:solidFill>
            <a:srgbClr val="55485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24" name="TextBox 223">
            <a:extLst>
              <a:ext uri="{FF2B5EF4-FFF2-40B4-BE49-F238E27FC236}">
                <a16:creationId xmlns:a16="http://schemas.microsoft.com/office/drawing/2014/main" id="{ACCB6CC8-D5AE-419D-B4E6-210A9529FFC5}"/>
              </a:ext>
            </a:extLst>
          </p:cNvPr>
          <p:cNvSpPr txBox="1"/>
          <p:nvPr/>
        </p:nvSpPr>
        <p:spPr>
          <a:xfrm>
            <a:off x="7460388" y="4673512"/>
            <a:ext cx="665387"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 VF</a:t>
            </a:r>
          </a:p>
        </p:txBody>
      </p:sp>
      <p:sp>
        <p:nvSpPr>
          <p:cNvPr id="225" name="Rectangle 224">
            <a:extLst>
              <a:ext uri="{FF2B5EF4-FFF2-40B4-BE49-F238E27FC236}">
                <a16:creationId xmlns:a16="http://schemas.microsoft.com/office/drawing/2014/main" id="{693F7157-6854-47C1-A5B1-D190A49C36C7}"/>
              </a:ext>
            </a:extLst>
          </p:cNvPr>
          <p:cNvSpPr/>
          <p:nvPr/>
        </p:nvSpPr>
        <p:spPr>
          <a:xfrm flipV="1">
            <a:off x="7341550" y="4915366"/>
            <a:ext cx="151240" cy="112446"/>
          </a:xfrm>
          <a:prstGeom prst="rect">
            <a:avLst/>
          </a:prstGeom>
          <a:solidFill>
            <a:srgbClr val="C369A9"/>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26" name="TextBox 225">
            <a:extLst>
              <a:ext uri="{FF2B5EF4-FFF2-40B4-BE49-F238E27FC236}">
                <a16:creationId xmlns:a16="http://schemas.microsoft.com/office/drawing/2014/main" id="{C11DDDCE-DB8C-4947-9DFC-6FA332781919}"/>
              </a:ext>
            </a:extLst>
          </p:cNvPr>
          <p:cNvSpPr txBox="1"/>
          <p:nvPr/>
        </p:nvSpPr>
        <p:spPr>
          <a:xfrm>
            <a:off x="7460388" y="4830827"/>
            <a:ext cx="601885"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VF</a:t>
            </a:r>
          </a:p>
        </p:txBody>
      </p:sp>
      <p:sp>
        <p:nvSpPr>
          <p:cNvPr id="227" name="TextBox 226">
            <a:extLst>
              <a:ext uri="{FF2B5EF4-FFF2-40B4-BE49-F238E27FC236}">
                <a16:creationId xmlns:a16="http://schemas.microsoft.com/office/drawing/2014/main" id="{E66D410E-7343-4F3A-B8D8-E7D4CF0D4053}"/>
              </a:ext>
            </a:extLst>
          </p:cNvPr>
          <p:cNvSpPr txBox="1"/>
          <p:nvPr/>
        </p:nvSpPr>
        <p:spPr>
          <a:xfrm>
            <a:off x="7220220" y="5021982"/>
            <a:ext cx="1738570"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 for trend &lt;0.001</a:t>
            </a:r>
          </a:p>
        </p:txBody>
      </p:sp>
      <p:sp>
        <p:nvSpPr>
          <p:cNvPr id="228" name="Rectangle 227">
            <a:extLst>
              <a:ext uri="{FF2B5EF4-FFF2-40B4-BE49-F238E27FC236}">
                <a16:creationId xmlns:a16="http://schemas.microsoft.com/office/drawing/2014/main" id="{C93F7A9B-58D7-4508-9D05-6267C88017F2}"/>
              </a:ext>
            </a:extLst>
          </p:cNvPr>
          <p:cNvSpPr/>
          <p:nvPr/>
        </p:nvSpPr>
        <p:spPr>
          <a:xfrm>
            <a:off x="5240966" y="5080682"/>
            <a:ext cx="259467" cy="130204"/>
          </a:xfrm>
          <a:prstGeom prst="rect">
            <a:avLst/>
          </a:prstGeom>
          <a:solidFill>
            <a:srgbClr val="A098D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29" name="Rectangle 228">
            <a:extLst>
              <a:ext uri="{FF2B5EF4-FFF2-40B4-BE49-F238E27FC236}">
                <a16:creationId xmlns:a16="http://schemas.microsoft.com/office/drawing/2014/main" id="{F7F3C49E-087E-4CAC-ACEA-AEFB40E53302}"/>
              </a:ext>
            </a:extLst>
          </p:cNvPr>
          <p:cNvSpPr/>
          <p:nvPr/>
        </p:nvSpPr>
        <p:spPr>
          <a:xfrm>
            <a:off x="5495422" y="4631466"/>
            <a:ext cx="259467" cy="579419"/>
          </a:xfrm>
          <a:prstGeom prst="rect">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30" name="Rectangle 229">
            <a:extLst>
              <a:ext uri="{FF2B5EF4-FFF2-40B4-BE49-F238E27FC236}">
                <a16:creationId xmlns:a16="http://schemas.microsoft.com/office/drawing/2014/main" id="{13417445-2A8E-4C1A-818C-79247EC536C5}"/>
              </a:ext>
            </a:extLst>
          </p:cNvPr>
          <p:cNvSpPr/>
          <p:nvPr/>
        </p:nvSpPr>
        <p:spPr>
          <a:xfrm>
            <a:off x="5754165" y="4202842"/>
            <a:ext cx="259467" cy="1008043"/>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31" name="TextBox 230">
            <a:extLst>
              <a:ext uri="{FF2B5EF4-FFF2-40B4-BE49-F238E27FC236}">
                <a16:creationId xmlns:a16="http://schemas.microsoft.com/office/drawing/2014/main" id="{D241CCC7-13CC-49CB-AD07-60B0F27E7781}"/>
              </a:ext>
            </a:extLst>
          </p:cNvPr>
          <p:cNvSpPr txBox="1"/>
          <p:nvPr/>
        </p:nvSpPr>
        <p:spPr>
          <a:xfrm>
            <a:off x="5001621" y="4218750"/>
            <a:ext cx="846128"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3.9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(2.4-6.2)</a:t>
            </a:r>
          </a:p>
        </p:txBody>
      </p:sp>
      <p:sp>
        <p:nvSpPr>
          <p:cNvPr id="232" name="TextBox 231">
            <a:extLst>
              <a:ext uri="{FF2B5EF4-FFF2-40B4-BE49-F238E27FC236}">
                <a16:creationId xmlns:a16="http://schemas.microsoft.com/office/drawing/2014/main" id="{33639661-EECF-486C-87CA-DB15F022817D}"/>
              </a:ext>
            </a:extLst>
          </p:cNvPr>
          <p:cNvSpPr txBox="1"/>
          <p:nvPr/>
        </p:nvSpPr>
        <p:spPr>
          <a:xfrm>
            <a:off x="5381629" y="3818664"/>
            <a:ext cx="96308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6.7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(4.4-10.1)</a:t>
            </a:r>
          </a:p>
        </p:txBody>
      </p:sp>
      <p:sp>
        <p:nvSpPr>
          <p:cNvPr id="233" name="TextBox 232">
            <a:extLst>
              <a:ext uri="{FF2B5EF4-FFF2-40B4-BE49-F238E27FC236}">
                <a16:creationId xmlns:a16="http://schemas.microsoft.com/office/drawing/2014/main" id="{A5300692-A4FA-45E2-8781-AAD8EC0161E0}"/>
              </a:ext>
            </a:extLst>
          </p:cNvPr>
          <p:cNvSpPr txBox="1"/>
          <p:nvPr/>
        </p:nvSpPr>
        <p:spPr>
          <a:xfrm>
            <a:off x="6128590" y="3472879"/>
            <a:ext cx="846128"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3.1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(2.3-4.2)</a:t>
            </a:r>
          </a:p>
        </p:txBody>
      </p:sp>
      <p:sp>
        <p:nvSpPr>
          <p:cNvPr id="234" name="TextBox 233">
            <a:extLst>
              <a:ext uri="{FF2B5EF4-FFF2-40B4-BE49-F238E27FC236}">
                <a16:creationId xmlns:a16="http://schemas.microsoft.com/office/drawing/2014/main" id="{B9360B4D-5AE2-4F84-B387-5ABE6DA2624B}"/>
              </a:ext>
            </a:extLst>
          </p:cNvPr>
          <p:cNvSpPr txBox="1"/>
          <p:nvPr/>
        </p:nvSpPr>
        <p:spPr>
          <a:xfrm>
            <a:off x="6501392" y="2993713"/>
            <a:ext cx="96308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(3.2-5.6)</a:t>
            </a:r>
          </a:p>
        </p:txBody>
      </p:sp>
      <p:sp>
        <p:nvSpPr>
          <p:cNvPr id="235" name="Rectangle 234">
            <a:extLst>
              <a:ext uri="{FF2B5EF4-FFF2-40B4-BE49-F238E27FC236}">
                <a16:creationId xmlns:a16="http://schemas.microsoft.com/office/drawing/2014/main" id="{D00A61C7-DDB2-4AE3-BEC5-0CC7686E4E88}"/>
              </a:ext>
            </a:extLst>
          </p:cNvPr>
          <p:cNvSpPr/>
          <p:nvPr/>
        </p:nvSpPr>
        <p:spPr>
          <a:xfrm>
            <a:off x="6363624" y="4814273"/>
            <a:ext cx="259467" cy="396613"/>
          </a:xfrm>
          <a:prstGeom prst="rect">
            <a:avLst/>
          </a:prstGeom>
          <a:solidFill>
            <a:srgbClr val="A098D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36" name="Rectangle 235">
            <a:extLst>
              <a:ext uri="{FF2B5EF4-FFF2-40B4-BE49-F238E27FC236}">
                <a16:creationId xmlns:a16="http://schemas.microsoft.com/office/drawing/2014/main" id="{9B85006A-5457-4872-90B1-AF7F2A6E8C63}"/>
              </a:ext>
            </a:extLst>
          </p:cNvPr>
          <p:cNvSpPr/>
          <p:nvPr/>
        </p:nvSpPr>
        <p:spPr>
          <a:xfrm>
            <a:off x="6618080" y="3877732"/>
            <a:ext cx="259467" cy="1333153"/>
          </a:xfrm>
          <a:prstGeom prst="rect">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37" name="Rectangle 236">
            <a:extLst>
              <a:ext uri="{FF2B5EF4-FFF2-40B4-BE49-F238E27FC236}">
                <a16:creationId xmlns:a16="http://schemas.microsoft.com/office/drawing/2014/main" id="{EBC7321B-BB3A-44D8-B15B-BBACC941CEE5}"/>
              </a:ext>
            </a:extLst>
          </p:cNvPr>
          <p:cNvSpPr/>
          <p:nvPr/>
        </p:nvSpPr>
        <p:spPr>
          <a:xfrm>
            <a:off x="6876823" y="3424600"/>
            <a:ext cx="259467" cy="1786285"/>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grpSp>
        <p:nvGrpSpPr>
          <p:cNvPr id="238" name="Group 237">
            <a:extLst>
              <a:ext uri="{FF2B5EF4-FFF2-40B4-BE49-F238E27FC236}">
                <a16:creationId xmlns:a16="http://schemas.microsoft.com/office/drawing/2014/main" id="{3D4AE656-B4AE-4204-911A-3DF315972064}"/>
              </a:ext>
            </a:extLst>
          </p:cNvPr>
          <p:cNvGrpSpPr/>
          <p:nvPr/>
        </p:nvGrpSpPr>
        <p:grpSpPr>
          <a:xfrm>
            <a:off x="5280812" y="3672618"/>
            <a:ext cx="634436" cy="85358"/>
            <a:chOff x="5123236" y="3851276"/>
            <a:chExt cx="634436" cy="85358"/>
          </a:xfrm>
        </p:grpSpPr>
        <p:cxnSp>
          <p:nvCxnSpPr>
            <p:cNvPr id="239" name="Straight Connector 238">
              <a:extLst>
                <a:ext uri="{FF2B5EF4-FFF2-40B4-BE49-F238E27FC236}">
                  <a16:creationId xmlns:a16="http://schemas.microsoft.com/office/drawing/2014/main" id="{484F0EB7-004D-4CA7-BEF8-74D39EFB1C98}"/>
                </a:ext>
              </a:extLst>
            </p:cNvPr>
            <p:cNvCxnSpPr/>
            <p:nvPr/>
          </p:nvCxnSpPr>
          <p:spPr>
            <a:xfrm>
              <a:off x="5123236" y="3860597"/>
              <a:ext cx="634436" cy="0"/>
            </a:xfrm>
            <a:prstGeom prst="line">
              <a:avLst/>
            </a:prstGeom>
            <a:noFill/>
            <a:ln w="19050" cap="flat" cmpd="sng" algn="ctr">
              <a:solidFill>
                <a:sysClr val="windowText" lastClr="000000">
                  <a:lumMod val="75000"/>
                  <a:lumOff val="25000"/>
                </a:sysClr>
              </a:solidFill>
              <a:prstDash val="solid"/>
            </a:ln>
            <a:effectLst/>
          </p:spPr>
        </p:cxnSp>
        <p:cxnSp>
          <p:nvCxnSpPr>
            <p:cNvPr id="240" name="Straight Connector 239">
              <a:extLst>
                <a:ext uri="{FF2B5EF4-FFF2-40B4-BE49-F238E27FC236}">
                  <a16:creationId xmlns:a16="http://schemas.microsoft.com/office/drawing/2014/main" id="{8812471B-F267-4B2F-BB2F-7D063B65305D}"/>
                </a:ext>
              </a:extLst>
            </p:cNvPr>
            <p:cNvCxnSpPr/>
            <p:nvPr/>
          </p:nvCxnSpPr>
          <p:spPr>
            <a:xfrm>
              <a:off x="5127998" y="3853454"/>
              <a:ext cx="0" cy="83180"/>
            </a:xfrm>
            <a:prstGeom prst="line">
              <a:avLst/>
            </a:prstGeom>
            <a:noFill/>
            <a:ln w="19050" cap="flat" cmpd="sng" algn="ctr">
              <a:solidFill>
                <a:sysClr val="windowText" lastClr="000000">
                  <a:lumMod val="75000"/>
                  <a:lumOff val="25000"/>
                </a:sysClr>
              </a:solidFill>
              <a:prstDash val="solid"/>
            </a:ln>
            <a:effectLst/>
          </p:spPr>
        </p:cxnSp>
        <p:cxnSp>
          <p:nvCxnSpPr>
            <p:cNvPr id="241" name="Straight Connector 240">
              <a:extLst>
                <a:ext uri="{FF2B5EF4-FFF2-40B4-BE49-F238E27FC236}">
                  <a16:creationId xmlns:a16="http://schemas.microsoft.com/office/drawing/2014/main" id="{0925E921-CFFF-472E-A648-A68BC61113C1}"/>
                </a:ext>
              </a:extLst>
            </p:cNvPr>
            <p:cNvCxnSpPr/>
            <p:nvPr/>
          </p:nvCxnSpPr>
          <p:spPr>
            <a:xfrm>
              <a:off x="5745576" y="3851276"/>
              <a:ext cx="0" cy="83180"/>
            </a:xfrm>
            <a:prstGeom prst="line">
              <a:avLst/>
            </a:prstGeom>
            <a:noFill/>
            <a:ln w="19050" cap="flat" cmpd="sng" algn="ctr">
              <a:solidFill>
                <a:sysClr val="windowText" lastClr="000000">
                  <a:lumMod val="75000"/>
                  <a:lumOff val="25000"/>
                </a:sysClr>
              </a:solidFill>
              <a:prstDash val="solid"/>
            </a:ln>
            <a:effectLst/>
          </p:spPr>
        </p:cxnSp>
      </p:grpSp>
      <p:sp>
        <p:nvSpPr>
          <p:cNvPr id="242" name="TextBox 241">
            <a:extLst>
              <a:ext uri="{FF2B5EF4-FFF2-40B4-BE49-F238E27FC236}">
                <a16:creationId xmlns:a16="http://schemas.microsoft.com/office/drawing/2014/main" id="{348063B4-7C2C-477B-88AD-CA596D721A29}"/>
              </a:ext>
            </a:extLst>
          </p:cNvPr>
          <p:cNvSpPr txBox="1"/>
          <p:nvPr/>
        </p:nvSpPr>
        <p:spPr>
          <a:xfrm>
            <a:off x="5364695" y="3514709"/>
            <a:ext cx="42054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p:txBody>
      </p:sp>
      <p:grpSp>
        <p:nvGrpSpPr>
          <p:cNvPr id="243" name="Group 242">
            <a:extLst>
              <a:ext uri="{FF2B5EF4-FFF2-40B4-BE49-F238E27FC236}">
                <a16:creationId xmlns:a16="http://schemas.microsoft.com/office/drawing/2014/main" id="{5ED382DE-D55E-47B0-8C6A-613EAB4F83E3}"/>
              </a:ext>
            </a:extLst>
          </p:cNvPr>
          <p:cNvGrpSpPr/>
          <p:nvPr/>
        </p:nvGrpSpPr>
        <p:grpSpPr>
          <a:xfrm>
            <a:off x="6438998" y="2912206"/>
            <a:ext cx="634436" cy="85358"/>
            <a:chOff x="5123236" y="3851276"/>
            <a:chExt cx="634436" cy="85358"/>
          </a:xfrm>
        </p:grpSpPr>
        <p:cxnSp>
          <p:nvCxnSpPr>
            <p:cNvPr id="244" name="Straight Connector 243">
              <a:extLst>
                <a:ext uri="{FF2B5EF4-FFF2-40B4-BE49-F238E27FC236}">
                  <a16:creationId xmlns:a16="http://schemas.microsoft.com/office/drawing/2014/main" id="{52805B0F-6152-4E38-BEA6-F509D1F43AFA}"/>
                </a:ext>
              </a:extLst>
            </p:cNvPr>
            <p:cNvCxnSpPr/>
            <p:nvPr/>
          </p:nvCxnSpPr>
          <p:spPr>
            <a:xfrm>
              <a:off x="5123236" y="3860597"/>
              <a:ext cx="634436" cy="0"/>
            </a:xfrm>
            <a:prstGeom prst="line">
              <a:avLst/>
            </a:prstGeom>
            <a:noFill/>
            <a:ln w="19050" cap="flat" cmpd="sng" algn="ctr">
              <a:solidFill>
                <a:sysClr val="windowText" lastClr="000000">
                  <a:lumMod val="75000"/>
                  <a:lumOff val="25000"/>
                </a:sysClr>
              </a:solidFill>
              <a:prstDash val="solid"/>
            </a:ln>
            <a:effectLst/>
          </p:spPr>
        </p:cxnSp>
        <p:cxnSp>
          <p:nvCxnSpPr>
            <p:cNvPr id="245" name="Straight Connector 244">
              <a:extLst>
                <a:ext uri="{FF2B5EF4-FFF2-40B4-BE49-F238E27FC236}">
                  <a16:creationId xmlns:a16="http://schemas.microsoft.com/office/drawing/2014/main" id="{8D615BD3-01F2-4C14-9A9E-B471A60137CB}"/>
                </a:ext>
              </a:extLst>
            </p:cNvPr>
            <p:cNvCxnSpPr/>
            <p:nvPr/>
          </p:nvCxnSpPr>
          <p:spPr>
            <a:xfrm>
              <a:off x="5127998" y="3853454"/>
              <a:ext cx="0" cy="83180"/>
            </a:xfrm>
            <a:prstGeom prst="line">
              <a:avLst/>
            </a:prstGeom>
            <a:noFill/>
            <a:ln w="19050" cap="flat" cmpd="sng" algn="ctr">
              <a:solidFill>
                <a:sysClr val="windowText" lastClr="000000">
                  <a:lumMod val="75000"/>
                  <a:lumOff val="25000"/>
                </a:sysClr>
              </a:solidFill>
              <a:prstDash val="solid"/>
            </a:ln>
            <a:effectLst/>
          </p:spPr>
        </p:cxnSp>
        <p:cxnSp>
          <p:nvCxnSpPr>
            <p:cNvPr id="246" name="Straight Connector 245">
              <a:extLst>
                <a:ext uri="{FF2B5EF4-FFF2-40B4-BE49-F238E27FC236}">
                  <a16:creationId xmlns:a16="http://schemas.microsoft.com/office/drawing/2014/main" id="{987BE393-F2AE-4175-B346-F4D7B3A01A1F}"/>
                </a:ext>
              </a:extLst>
            </p:cNvPr>
            <p:cNvCxnSpPr/>
            <p:nvPr/>
          </p:nvCxnSpPr>
          <p:spPr>
            <a:xfrm>
              <a:off x="5745576" y="3851276"/>
              <a:ext cx="0" cy="83180"/>
            </a:xfrm>
            <a:prstGeom prst="line">
              <a:avLst/>
            </a:prstGeom>
            <a:noFill/>
            <a:ln w="19050" cap="flat" cmpd="sng" algn="ctr">
              <a:solidFill>
                <a:sysClr val="windowText" lastClr="000000">
                  <a:lumMod val="75000"/>
                  <a:lumOff val="25000"/>
                </a:sysClr>
              </a:solidFill>
              <a:prstDash val="solid"/>
            </a:ln>
            <a:effectLst/>
          </p:spPr>
        </p:cxnSp>
      </p:grpSp>
      <p:sp>
        <p:nvSpPr>
          <p:cNvPr id="247" name="TextBox 246">
            <a:extLst>
              <a:ext uri="{FF2B5EF4-FFF2-40B4-BE49-F238E27FC236}">
                <a16:creationId xmlns:a16="http://schemas.microsoft.com/office/drawing/2014/main" id="{4A9387B4-38B7-4E24-8810-EC6E30D9383C}"/>
              </a:ext>
            </a:extLst>
          </p:cNvPr>
          <p:cNvSpPr txBox="1"/>
          <p:nvPr/>
        </p:nvSpPr>
        <p:spPr>
          <a:xfrm>
            <a:off x="6522881" y="2754297"/>
            <a:ext cx="42054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p:txBody>
      </p:sp>
      <p:cxnSp>
        <p:nvCxnSpPr>
          <p:cNvPr id="248" name="Straight Connector 247">
            <a:extLst>
              <a:ext uri="{FF2B5EF4-FFF2-40B4-BE49-F238E27FC236}">
                <a16:creationId xmlns:a16="http://schemas.microsoft.com/office/drawing/2014/main" id="{BD891F17-EF9D-46A3-A4FC-A0300EE4B7FD}"/>
              </a:ext>
            </a:extLst>
          </p:cNvPr>
          <p:cNvCxnSpPr>
            <a:cxnSpLocks/>
          </p:cNvCxnSpPr>
          <p:nvPr/>
        </p:nvCxnSpPr>
        <p:spPr>
          <a:xfrm>
            <a:off x="5050110" y="5210885"/>
            <a:ext cx="2282966" cy="0"/>
          </a:xfrm>
          <a:prstGeom prst="line">
            <a:avLst/>
          </a:prstGeom>
          <a:noFill/>
          <a:ln w="19050" cap="flat" cmpd="sng" algn="ctr">
            <a:solidFill>
              <a:sysClr val="windowText" lastClr="000000">
                <a:lumMod val="75000"/>
                <a:lumOff val="25000"/>
              </a:sysClr>
            </a:solidFill>
            <a:prstDash val="solid"/>
          </a:ln>
          <a:effectLst/>
        </p:spPr>
      </p:cxnSp>
      <p:sp>
        <p:nvSpPr>
          <p:cNvPr id="249" name="Rectangle 248">
            <a:extLst>
              <a:ext uri="{FF2B5EF4-FFF2-40B4-BE49-F238E27FC236}">
                <a16:creationId xmlns:a16="http://schemas.microsoft.com/office/drawing/2014/main" id="{3A09493D-E00B-4272-83A2-1F1AE702A918}"/>
              </a:ext>
            </a:extLst>
          </p:cNvPr>
          <p:cNvSpPr/>
          <p:nvPr/>
        </p:nvSpPr>
        <p:spPr>
          <a:xfrm>
            <a:off x="755490" y="5718050"/>
            <a:ext cx="7783158" cy="55399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Incidence of vertebral fractures (VFs) and adjusted hazard ratios within 1 and within 3 years.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ECLIPSE (Evaluation of COPD Longitudinally to Identify Predictive Surrogate Endpoints) study is a non-</a:t>
            </a:r>
            <a:r>
              <a:rPr kumimoji="0" lang="en-CA" sz="1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Verdana"/>
              </a:rPr>
              <a:t>interventional,observational</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multicenter study searching for underlying mechanisms of disease progression in conjunction with COPD.</a:t>
            </a:r>
          </a:p>
        </p:txBody>
      </p:sp>
    </p:spTree>
    <p:extLst>
      <p:ext uri="{BB962C8B-B14F-4D97-AF65-F5344CB8AC3E}">
        <p14:creationId xmlns:p14="http://schemas.microsoft.com/office/powerpoint/2010/main" val="3141326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8C2C7C6-C8FA-4988-893B-8AB79BA68962}"/>
              </a:ext>
            </a:extLst>
          </p:cNvPr>
          <p:cNvSpPr/>
          <p:nvPr/>
        </p:nvSpPr>
        <p:spPr bwMode="auto">
          <a:xfrm>
            <a:off x="751840" y="3276569"/>
            <a:ext cx="3613099" cy="540000"/>
          </a:xfrm>
          <a:prstGeom prst="rect">
            <a:avLst/>
          </a:prstGeom>
          <a:solidFill>
            <a:srgbClr val="C4D0E9"/>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Age</a:t>
            </a:r>
            <a:r>
              <a:rPr kumimoji="0" lang="en-US" sz="20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rPr>
              <a:t>5</a:t>
            </a:r>
            <a:endParaRPr kumimoji="0" lang="el-GR" sz="20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endParaRPr>
          </a:p>
        </p:txBody>
      </p:sp>
      <p:sp>
        <p:nvSpPr>
          <p:cNvPr id="30" name="Rectangle 29">
            <a:extLst>
              <a:ext uri="{FF2B5EF4-FFF2-40B4-BE49-F238E27FC236}">
                <a16:creationId xmlns:a16="http://schemas.microsoft.com/office/drawing/2014/main" id="{AB7AD41D-8BD4-408D-B3FB-4142ACBDF1D2}"/>
              </a:ext>
            </a:extLst>
          </p:cNvPr>
          <p:cNvSpPr/>
          <p:nvPr/>
        </p:nvSpPr>
        <p:spPr bwMode="auto">
          <a:xfrm>
            <a:off x="751841" y="3908220"/>
            <a:ext cx="3613098" cy="540000"/>
          </a:xfrm>
          <a:prstGeom prst="rect">
            <a:avLst/>
          </a:prstGeom>
          <a:solidFill>
            <a:srgbClr val="C4D0E9"/>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Low BMD</a:t>
            </a:r>
            <a:r>
              <a:rPr kumimoji="0" lang="en-US" sz="20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rPr>
              <a:t>5</a:t>
            </a:r>
            <a:endParaRPr kumimoji="0" lang="el-GR" sz="20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845A2B02-E42C-4074-8182-F8F164084442}"/>
              </a:ext>
            </a:extLst>
          </p:cNvPr>
          <p:cNvSpPr txBox="1"/>
          <p:nvPr/>
        </p:nvSpPr>
        <p:spPr>
          <a:xfrm>
            <a:off x="751838" y="4539871"/>
            <a:ext cx="3613099" cy="584775"/>
          </a:xfrm>
          <a:prstGeom prst="rect">
            <a:avLst/>
          </a:prstGeom>
          <a:solidFill>
            <a:srgbClr val="C4D0E9"/>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Other genetic / nonmodifiable</a:t>
            </a:r>
            <a:b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b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risk factors</a:t>
            </a:r>
            <a:r>
              <a:rPr kumimoji="0" lang="en-GB" sz="16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rPr>
              <a:t>5,6</a:t>
            </a:r>
          </a:p>
        </p:txBody>
      </p:sp>
      <p:sp>
        <p:nvSpPr>
          <p:cNvPr id="32" name="TextBox 31">
            <a:extLst>
              <a:ext uri="{FF2B5EF4-FFF2-40B4-BE49-F238E27FC236}">
                <a16:creationId xmlns:a16="http://schemas.microsoft.com/office/drawing/2014/main" id="{43F6B74E-AAF3-41B2-9341-8A80A00597DE}"/>
              </a:ext>
            </a:extLst>
          </p:cNvPr>
          <p:cNvSpPr txBox="1"/>
          <p:nvPr/>
        </p:nvSpPr>
        <p:spPr>
          <a:xfrm>
            <a:off x="751839" y="5216299"/>
            <a:ext cx="3613100" cy="584775"/>
          </a:xfrm>
          <a:prstGeom prst="rect">
            <a:avLst/>
          </a:prstGeom>
          <a:solidFill>
            <a:srgbClr val="C4D0E9"/>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Other potentially modifiable</a:t>
            </a:r>
            <a:b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b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risk factors</a:t>
            </a:r>
            <a:r>
              <a:rPr kumimoji="0" lang="en-GB" sz="16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rPr>
              <a:t>5</a:t>
            </a:r>
          </a:p>
        </p:txBody>
      </p:sp>
      <p:sp>
        <p:nvSpPr>
          <p:cNvPr id="28" name="Rectangle 27">
            <a:extLst>
              <a:ext uri="{FF2B5EF4-FFF2-40B4-BE49-F238E27FC236}">
                <a16:creationId xmlns:a16="http://schemas.microsoft.com/office/drawing/2014/main" id="{F8D0D8E1-1063-46B6-8C3B-A9D962C28F5F}"/>
              </a:ext>
            </a:extLst>
          </p:cNvPr>
          <p:cNvSpPr/>
          <p:nvPr/>
        </p:nvSpPr>
        <p:spPr bwMode="auto">
          <a:xfrm>
            <a:off x="751840" y="1519628"/>
            <a:ext cx="3613099" cy="1662031"/>
          </a:xfrm>
          <a:prstGeom prst="rect">
            <a:avLst/>
          </a:prstGeom>
          <a:solidFill>
            <a:srgbClr val="725F73"/>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8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Prior fracture</a:t>
            </a:r>
            <a:r>
              <a:rPr kumimoji="0" lang="en-GB" sz="2800" b="0" i="0" u="none" strike="noStrike" kern="0" cap="none" spc="0" normalizeH="0" baseline="30000" noProof="0" dirty="0">
                <a:ln>
                  <a:noFill/>
                </a:ln>
                <a:solidFill>
                  <a:srgbClr val="FFFFFF"/>
                </a:solidFill>
                <a:effectLst/>
                <a:uLnTx/>
                <a:uFillTx/>
                <a:latin typeface="Arial Narrow" panose="020B0606020202030204" pitchFamily="34" charset="0"/>
                <a:ea typeface="+mn-ea"/>
                <a:cs typeface="+mn-cs"/>
              </a:rPr>
              <a:t>1-5</a:t>
            </a:r>
          </a:p>
        </p:txBody>
      </p:sp>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BMD=bone mineral density; BMI=body mass index; COPD=chronic obstructive pulmonary disease; RA=rheumatoid arthritis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Bone</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2004;35:375-382. 2.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Lancet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2002;359:1929-1936. 3. Black DM,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1999;14:821-828. 4.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Eisman</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2012;27:2039-2046.  </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5. </a:t>
            </a:r>
            <a:r>
              <a:rPr kumimoji="0" lang="en-GB"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Cosman</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F, et al. </a:t>
            </a:r>
            <a:r>
              <a:rPr kumimoji="0" lang="en-GB"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GB"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 </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2014;25:2359-2381. 6. US Department of Health and Human Services. Bone health and osteoporosis: a report of the surgeon general. 2004. Rockville, MD.</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0640" y="50800"/>
            <a:ext cx="9058939" cy="997196"/>
          </a:xfrm>
        </p:spPr>
        <p:txBody>
          <a:bodyPr/>
          <a:lstStyle/>
          <a:p>
            <a:pPr algn="ctr"/>
            <a:r>
              <a:rPr lang="en-CA" sz="3600" dirty="0">
                <a:solidFill>
                  <a:srgbClr val="725F73"/>
                </a:solidFill>
                <a:latin typeface="Arial Narrow" panose="020B0606020202030204" pitchFamily="34" charset="0"/>
              </a:rPr>
              <a:t>Several Factors Contribute to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Long-Term Fracture Risk</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5" name="TextBox 24">
            <a:extLst>
              <a:ext uri="{FF2B5EF4-FFF2-40B4-BE49-F238E27FC236}">
                <a16:creationId xmlns:a16="http://schemas.microsoft.com/office/drawing/2014/main" id="{8761DC32-A60A-4873-8452-8B8BDE8F274C}"/>
              </a:ext>
            </a:extLst>
          </p:cNvPr>
          <p:cNvSpPr txBox="1"/>
          <p:nvPr/>
        </p:nvSpPr>
        <p:spPr>
          <a:xfrm rot="16200000">
            <a:off x="-1481890" y="3485008"/>
            <a:ext cx="4278188" cy="353943"/>
          </a:xfrm>
          <a:prstGeom prst="rect">
            <a:avLst/>
          </a:prstGeom>
          <a:solidFill>
            <a:srgbClr val="554856"/>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Risk Factors for Future Fracture</a:t>
            </a:r>
          </a:p>
        </p:txBody>
      </p:sp>
      <p:sp>
        <p:nvSpPr>
          <p:cNvPr id="42" name="TextBox 41">
            <a:extLst>
              <a:ext uri="{FF2B5EF4-FFF2-40B4-BE49-F238E27FC236}">
                <a16:creationId xmlns:a16="http://schemas.microsoft.com/office/drawing/2014/main" id="{6DE5E19C-B139-419F-9BA8-E602323889DE}"/>
              </a:ext>
            </a:extLst>
          </p:cNvPr>
          <p:cNvSpPr txBox="1"/>
          <p:nvPr/>
        </p:nvSpPr>
        <p:spPr>
          <a:xfrm>
            <a:off x="5937018" y="2212807"/>
            <a:ext cx="2926505" cy="1511183"/>
          </a:xfrm>
          <a:prstGeom prst="rect">
            <a:avLst/>
          </a:prstGeom>
          <a:noFill/>
        </p:spPr>
        <p:txBody>
          <a:bodyPr wrap="square" lIns="0" tIns="0" rIns="0" bIns="0" rtlCol="0">
            <a:spAutoFit/>
          </a:bodyPr>
          <a:lstStyle/>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Female sex</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Asian or white ethnicity</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Family history of hip fracture or osteoporosis</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Small frame</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Certain comorbid conditions (e.g., RA, COPD, Parkinson’s)</a:t>
            </a:r>
          </a:p>
        </p:txBody>
      </p:sp>
      <p:sp>
        <p:nvSpPr>
          <p:cNvPr id="43" name="TextBox 42">
            <a:extLst>
              <a:ext uri="{FF2B5EF4-FFF2-40B4-BE49-F238E27FC236}">
                <a16:creationId xmlns:a16="http://schemas.microsoft.com/office/drawing/2014/main" id="{2AD0664B-4398-4449-AF1E-175C90212A61}"/>
              </a:ext>
            </a:extLst>
          </p:cNvPr>
          <p:cNvSpPr txBox="1"/>
          <p:nvPr/>
        </p:nvSpPr>
        <p:spPr>
          <a:xfrm>
            <a:off x="5937019" y="3910962"/>
            <a:ext cx="3022201" cy="2208297"/>
          </a:xfrm>
          <a:prstGeom prst="rect">
            <a:avLst/>
          </a:prstGeom>
          <a:noFill/>
        </p:spPr>
        <p:txBody>
          <a:bodyPr wrap="square" lIns="0" tIns="0" rIns="0" bIns="0" rtlCol="0">
            <a:spAutoFit/>
          </a:bodyPr>
          <a:lstStyle/>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Low BMI</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Calcium/vitamin D deficiency</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Estrogen deficiency</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Inadequate physical activity </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Excessive alcohol intake</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Tobacco smoking</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Frequent falling and other </a:t>
            </a:r>
            <a:b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fall-related risk factors</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Use of certain medications </a:t>
            </a:r>
            <a:b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(e.g., glucocorticoids)</a:t>
            </a:r>
          </a:p>
        </p:txBody>
      </p:sp>
      <p:sp>
        <p:nvSpPr>
          <p:cNvPr id="47" name="TextBox 46">
            <a:extLst>
              <a:ext uri="{FF2B5EF4-FFF2-40B4-BE49-F238E27FC236}">
                <a16:creationId xmlns:a16="http://schemas.microsoft.com/office/drawing/2014/main" id="{A07C1CEC-E9BD-4B50-BF49-D5CE64816CDB}"/>
              </a:ext>
            </a:extLst>
          </p:cNvPr>
          <p:cNvSpPr txBox="1"/>
          <p:nvPr/>
        </p:nvSpPr>
        <p:spPr>
          <a:xfrm>
            <a:off x="5841323" y="1442877"/>
            <a:ext cx="3022201" cy="426271"/>
          </a:xfrm>
          <a:prstGeom prst="rect">
            <a:avLst/>
          </a:prstGeom>
          <a:noFill/>
        </p:spPr>
        <p:txBody>
          <a:bodyPr wrap="square" lIns="0" tIns="0" rIns="0" bIns="0" rtlCol="0">
            <a:spAutoFit/>
          </a:bodyPr>
          <a:lstStyle/>
          <a:p>
            <a:pPr marL="373063"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Recent fracture</a:t>
            </a:r>
          </a:p>
          <a:p>
            <a:pPr marL="373063"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Any history of fracture</a:t>
            </a:r>
          </a:p>
        </p:txBody>
      </p:sp>
      <p:cxnSp>
        <p:nvCxnSpPr>
          <p:cNvPr id="48" name="Elbow Connector 35">
            <a:extLst>
              <a:ext uri="{FF2B5EF4-FFF2-40B4-BE49-F238E27FC236}">
                <a16:creationId xmlns:a16="http://schemas.microsoft.com/office/drawing/2014/main" id="{B199F7E8-15AF-450B-BB7D-9B53A9042FF2}"/>
              </a:ext>
            </a:extLst>
          </p:cNvPr>
          <p:cNvCxnSpPr>
            <a:cxnSpLocks/>
            <a:endCxn id="50" idx="1"/>
          </p:cNvCxnSpPr>
          <p:nvPr/>
        </p:nvCxnSpPr>
        <p:spPr bwMode="auto">
          <a:xfrm flipV="1">
            <a:off x="4364939" y="1670230"/>
            <a:ext cx="1350857" cy="691047"/>
          </a:xfrm>
          <a:prstGeom prst="bentConnector3">
            <a:avLst>
              <a:gd name="adj1" fmla="val 50000"/>
            </a:avLst>
          </a:prstGeom>
          <a:solidFill>
            <a:schemeClr val="bg1"/>
          </a:solidFill>
          <a:ln w="19050" cap="flat" cmpd="sng" algn="ctr">
            <a:solidFill>
              <a:srgbClr val="725F73"/>
            </a:solidFill>
            <a:prstDash val="solid"/>
            <a:round/>
            <a:headEnd type="none" w="med" len="med"/>
            <a:tailEnd type="triangle" w="med" len="med"/>
          </a:ln>
          <a:effectLst/>
        </p:spPr>
      </p:cxnSp>
      <p:cxnSp>
        <p:nvCxnSpPr>
          <p:cNvPr id="49" name="Elbow Connector 36">
            <a:extLst>
              <a:ext uri="{FF2B5EF4-FFF2-40B4-BE49-F238E27FC236}">
                <a16:creationId xmlns:a16="http://schemas.microsoft.com/office/drawing/2014/main" id="{FA090438-25A8-4F62-8ADC-134AC3AAE9FD}"/>
              </a:ext>
            </a:extLst>
          </p:cNvPr>
          <p:cNvCxnSpPr>
            <a:cxnSpLocks/>
            <a:endCxn id="51" idx="1"/>
          </p:cNvCxnSpPr>
          <p:nvPr/>
        </p:nvCxnSpPr>
        <p:spPr bwMode="auto">
          <a:xfrm flipV="1">
            <a:off x="4364937" y="2952560"/>
            <a:ext cx="1350693" cy="1879699"/>
          </a:xfrm>
          <a:prstGeom prst="bentConnector3">
            <a:avLst>
              <a:gd name="adj1" fmla="val 50000"/>
            </a:avLst>
          </a:prstGeom>
          <a:solidFill>
            <a:schemeClr val="bg1"/>
          </a:solidFill>
          <a:ln w="19050" cap="flat" cmpd="sng" algn="ctr">
            <a:solidFill>
              <a:srgbClr val="725F73"/>
            </a:solidFill>
            <a:prstDash val="solid"/>
            <a:round/>
            <a:headEnd type="none" w="med" len="med"/>
            <a:tailEnd type="triangle" w="med" len="med"/>
          </a:ln>
          <a:effectLst/>
        </p:spPr>
      </p:cxnSp>
      <p:sp>
        <p:nvSpPr>
          <p:cNvPr id="50" name="Left Brace 49">
            <a:extLst>
              <a:ext uri="{FF2B5EF4-FFF2-40B4-BE49-F238E27FC236}">
                <a16:creationId xmlns:a16="http://schemas.microsoft.com/office/drawing/2014/main" id="{8946AFC0-41B8-4CD4-A200-3010A03A019A}"/>
              </a:ext>
            </a:extLst>
          </p:cNvPr>
          <p:cNvSpPr/>
          <p:nvPr/>
        </p:nvSpPr>
        <p:spPr bwMode="auto">
          <a:xfrm>
            <a:off x="5715796" y="1408620"/>
            <a:ext cx="145105" cy="523220"/>
          </a:xfrm>
          <a:prstGeom prst="leftBrace">
            <a:avLst>
              <a:gd name="adj1" fmla="val 0"/>
              <a:gd name="adj2" fmla="val 50000"/>
            </a:avLst>
          </a:prstGeom>
          <a:noFill/>
          <a:ln w="19050" cap="flat" cmpd="sng" algn="ctr">
            <a:solidFill>
              <a:srgbClr val="725F7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l-GR" sz="1000" b="0" i="0" u="none" strike="noStrike" kern="1200" cap="none" spc="0" normalizeH="0" baseline="0" noProof="0">
              <a:ln>
                <a:noFill/>
              </a:ln>
              <a:solidFill>
                <a:srgbClr val="000000"/>
              </a:solidFill>
              <a:effectLst/>
              <a:uLnTx/>
              <a:uFillTx/>
              <a:latin typeface="Roboto"/>
              <a:ea typeface="+mn-ea"/>
              <a:cs typeface="+mn-cs"/>
            </a:endParaRPr>
          </a:p>
        </p:txBody>
      </p:sp>
      <p:sp>
        <p:nvSpPr>
          <p:cNvPr id="51" name="Left Brace 50">
            <a:extLst>
              <a:ext uri="{FF2B5EF4-FFF2-40B4-BE49-F238E27FC236}">
                <a16:creationId xmlns:a16="http://schemas.microsoft.com/office/drawing/2014/main" id="{C8D5963F-5A73-4E48-9E88-F0C4730C90AB}"/>
              </a:ext>
            </a:extLst>
          </p:cNvPr>
          <p:cNvSpPr/>
          <p:nvPr/>
        </p:nvSpPr>
        <p:spPr bwMode="auto">
          <a:xfrm>
            <a:off x="5715630" y="2233949"/>
            <a:ext cx="135135" cy="1437222"/>
          </a:xfrm>
          <a:prstGeom prst="leftBrace">
            <a:avLst>
              <a:gd name="adj1" fmla="val 0"/>
              <a:gd name="adj2" fmla="val 50000"/>
            </a:avLst>
          </a:prstGeom>
          <a:noFill/>
          <a:ln w="19050" cap="flat" cmpd="sng" algn="ctr">
            <a:solidFill>
              <a:srgbClr val="725F7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l-GR" sz="1000" b="0" i="0" u="none" strike="noStrike" kern="1200" cap="none" spc="0" normalizeH="0" baseline="0" noProof="0">
              <a:ln>
                <a:noFill/>
              </a:ln>
              <a:solidFill>
                <a:srgbClr val="000000"/>
              </a:solidFill>
              <a:effectLst/>
              <a:uLnTx/>
              <a:uFillTx/>
              <a:latin typeface="Roboto"/>
              <a:ea typeface="+mn-ea"/>
              <a:cs typeface="+mn-cs"/>
            </a:endParaRPr>
          </a:p>
        </p:txBody>
      </p:sp>
      <p:cxnSp>
        <p:nvCxnSpPr>
          <p:cNvPr id="52" name="Elbow Connector 39">
            <a:extLst>
              <a:ext uri="{FF2B5EF4-FFF2-40B4-BE49-F238E27FC236}">
                <a16:creationId xmlns:a16="http://schemas.microsoft.com/office/drawing/2014/main" id="{8A89C1F7-C2D7-433B-A4F9-AEBFE3A4DA78}"/>
              </a:ext>
            </a:extLst>
          </p:cNvPr>
          <p:cNvCxnSpPr>
            <a:cxnSpLocks/>
            <a:endCxn id="53" idx="1"/>
          </p:cNvCxnSpPr>
          <p:nvPr/>
        </p:nvCxnSpPr>
        <p:spPr bwMode="auto">
          <a:xfrm flipV="1">
            <a:off x="4364938" y="4979827"/>
            <a:ext cx="1360828" cy="557736"/>
          </a:xfrm>
          <a:prstGeom prst="bentConnector3">
            <a:avLst>
              <a:gd name="adj1" fmla="val 50000"/>
            </a:avLst>
          </a:prstGeom>
          <a:solidFill>
            <a:schemeClr val="bg1"/>
          </a:solidFill>
          <a:ln w="19050" cap="flat" cmpd="sng" algn="ctr">
            <a:solidFill>
              <a:srgbClr val="725F73"/>
            </a:solidFill>
            <a:prstDash val="solid"/>
            <a:round/>
            <a:headEnd type="none" w="med" len="med"/>
            <a:tailEnd type="triangle" w="med" len="med"/>
          </a:ln>
          <a:effectLst/>
        </p:spPr>
      </p:cxnSp>
      <p:sp>
        <p:nvSpPr>
          <p:cNvPr id="53" name="Left Brace 52">
            <a:extLst>
              <a:ext uri="{FF2B5EF4-FFF2-40B4-BE49-F238E27FC236}">
                <a16:creationId xmlns:a16="http://schemas.microsoft.com/office/drawing/2014/main" id="{F9631178-A685-4231-B8CF-BC864E7DD094}"/>
              </a:ext>
            </a:extLst>
          </p:cNvPr>
          <p:cNvSpPr/>
          <p:nvPr/>
        </p:nvSpPr>
        <p:spPr bwMode="auto">
          <a:xfrm>
            <a:off x="5725766" y="3937095"/>
            <a:ext cx="135135" cy="2085463"/>
          </a:xfrm>
          <a:prstGeom prst="leftBrace">
            <a:avLst>
              <a:gd name="adj1" fmla="val 0"/>
              <a:gd name="adj2" fmla="val 50000"/>
            </a:avLst>
          </a:prstGeom>
          <a:noFill/>
          <a:ln w="19050" cap="flat" cmpd="sng" algn="ctr">
            <a:solidFill>
              <a:srgbClr val="725F7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l-GR" sz="10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78421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28" grpId="0" animBg="1"/>
      <p:bldP spid="42" grpId="0"/>
      <p:bldP spid="43" grpId="0"/>
      <p:bldP spid="47" grpId="0"/>
      <p:bldP spid="50" grpId="0" animBg="1"/>
      <p:bldP spid="5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a:t>
            </a: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&amp; </a:t>
            </a: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Johnell</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O. </a:t>
            </a:r>
            <a:r>
              <a:rPr kumimoji="0" lang="en-CA"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Endocrinol Invest</a:t>
            </a:r>
            <a:r>
              <a:rPr kumimoji="0" lang="en-CA"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1999;22(8):583-8.</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0479" y="263763"/>
            <a:ext cx="9058939" cy="498598"/>
          </a:xfrm>
        </p:spPr>
        <p:txBody>
          <a:bodyPr/>
          <a:lstStyle/>
          <a:p>
            <a:pPr algn="ctr"/>
            <a:r>
              <a:rPr lang="en-CA" sz="3600" dirty="0">
                <a:solidFill>
                  <a:srgbClr val="725F73"/>
                </a:solidFill>
                <a:latin typeface="Arial Narrow" panose="020B0606020202030204" pitchFamily="34" charset="0"/>
              </a:rPr>
              <a:t>Fragility Fracture Increases Risk of Hip Fracture</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41" name="Right Arrow 89">
            <a:extLst>
              <a:ext uri="{FF2B5EF4-FFF2-40B4-BE49-F238E27FC236}">
                <a16:creationId xmlns:a16="http://schemas.microsoft.com/office/drawing/2014/main" id="{6DA2B3E8-A1A3-4357-87A1-FC7805D688FA}"/>
              </a:ext>
            </a:extLst>
          </p:cNvPr>
          <p:cNvSpPr/>
          <p:nvPr/>
        </p:nvSpPr>
        <p:spPr>
          <a:xfrm rot="5400000">
            <a:off x="2134892" y="3737755"/>
            <a:ext cx="901180"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2" name="Right Arrow 88">
            <a:extLst>
              <a:ext uri="{FF2B5EF4-FFF2-40B4-BE49-F238E27FC236}">
                <a16:creationId xmlns:a16="http://schemas.microsoft.com/office/drawing/2014/main" id="{E8C2FEA2-49C7-48BB-A9A2-E53CD40FDD1B}"/>
              </a:ext>
            </a:extLst>
          </p:cNvPr>
          <p:cNvSpPr/>
          <p:nvPr/>
        </p:nvSpPr>
        <p:spPr>
          <a:xfrm rot="5400000">
            <a:off x="2941178" y="3617560"/>
            <a:ext cx="675700"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3" name="Right Arrow 87">
            <a:extLst>
              <a:ext uri="{FF2B5EF4-FFF2-40B4-BE49-F238E27FC236}">
                <a16:creationId xmlns:a16="http://schemas.microsoft.com/office/drawing/2014/main" id="{48D79CCD-6171-4EE3-A4E2-B200B5823408}"/>
              </a:ext>
            </a:extLst>
          </p:cNvPr>
          <p:cNvSpPr/>
          <p:nvPr/>
        </p:nvSpPr>
        <p:spPr>
          <a:xfrm>
            <a:off x="3485319" y="3420847"/>
            <a:ext cx="675700"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4" name="Right Arrow 86">
            <a:extLst>
              <a:ext uri="{FF2B5EF4-FFF2-40B4-BE49-F238E27FC236}">
                <a16:creationId xmlns:a16="http://schemas.microsoft.com/office/drawing/2014/main" id="{EBC4C619-96DE-4F1A-A5A6-A78ACE011F03}"/>
              </a:ext>
            </a:extLst>
          </p:cNvPr>
          <p:cNvSpPr/>
          <p:nvPr/>
        </p:nvSpPr>
        <p:spPr>
          <a:xfrm rot="2292489">
            <a:off x="1259377" y="4635186"/>
            <a:ext cx="640942"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5" name="Rectangle 44">
            <a:extLst>
              <a:ext uri="{FF2B5EF4-FFF2-40B4-BE49-F238E27FC236}">
                <a16:creationId xmlns:a16="http://schemas.microsoft.com/office/drawing/2014/main" id="{7E761228-5AE9-44C0-9A95-9F1C8C72839D}"/>
              </a:ext>
            </a:extLst>
          </p:cNvPr>
          <p:cNvSpPr/>
          <p:nvPr/>
        </p:nvSpPr>
        <p:spPr>
          <a:xfrm>
            <a:off x="989433" y="4196527"/>
            <a:ext cx="1297665" cy="501759"/>
          </a:xfrm>
          <a:prstGeom prst="rect">
            <a:avLst/>
          </a:prstGeom>
          <a:solidFill>
            <a:sysClr val="window" lastClr="FFFFFF"/>
          </a:solidFill>
          <a:ln w="38100"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0A7D083D-FBA1-4E6F-A63E-DA4411AC2BFE}"/>
              </a:ext>
            </a:extLst>
          </p:cNvPr>
          <p:cNvSpPr/>
          <p:nvPr/>
        </p:nvSpPr>
        <p:spPr>
          <a:xfrm>
            <a:off x="1000092" y="3266980"/>
            <a:ext cx="2711557" cy="558128"/>
          </a:xfrm>
          <a:prstGeom prst="rect">
            <a:avLst/>
          </a:prstGeom>
          <a:solidFill>
            <a:sysClr val="window" lastClr="FFFFFF"/>
          </a:solidFill>
          <a:ln w="38100"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7" name="Rectangle 46">
            <a:extLst>
              <a:ext uri="{FF2B5EF4-FFF2-40B4-BE49-F238E27FC236}">
                <a16:creationId xmlns:a16="http://schemas.microsoft.com/office/drawing/2014/main" id="{8DF8EB78-B562-41DA-9A2B-D8E59AD791DD}"/>
              </a:ext>
            </a:extLst>
          </p:cNvPr>
          <p:cNvSpPr/>
          <p:nvPr/>
        </p:nvSpPr>
        <p:spPr>
          <a:xfrm>
            <a:off x="2680643" y="2462999"/>
            <a:ext cx="1320653" cy="501759"/>
          </a:xfrm>
          <a:prstGeom prst="rect">
            <a:avLst/>
          </a:prstGeom>
          <a:solidFill>
            <a:sysClr val="window" lastClr="FFFFFF"/>
          </a:solidFill>
          <a:ln w="38100"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8" name="Rectangle 47">
            <a:extLst>
              <a:ext uri="{FF2B5EF4-FFF2-40B4-BE49-F238E27FC236}">
                <a16:creationId xmlns:a16="http://schemas.microsoft.com/office/drawing/2014/main" id="{26C1C805-D2CC-4FC9-9F67-7D6B230F0681}"/>
              </a:ext>
            </a:extLst>
          </p:cNvPr>
          <p:cNvSpPr/>
          <p:nvPr/>
        </p:nvSpPr>
        <p:spPr>
          <a:xfrm>
            <a:off x="7017078" y="4473595"/>
            <a:ext cx="1422665" cy="1072065"/>
          </a:xfrm>
          <a:prstGeom prst="rect">
            <a:avLst/>
          </a:prstGeom>
          <a:noFill/>
          <a:ln w="57150" cap="flat" cmpd="sng" algn="ctr">
            <a:solidFill>
              <a:srgbClr val="98AED9"/>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9" name="Freeform 57">
            <a:extLst>
              <a:ext uri="{FF2B5EF4-FFF2-40B4-BE49-F238E27FC236}">
                <a16:creationId xmlns:a16="http://schemas.microsoft.com/office/drawing/2014/main" id="{9F56F243-895A-45D0-930E-7482BC1A758F}"/>
              </a:ext>
            </a:extLst>
          </p:cNvPr>
          <p:cNvSpPr/>
          <p:nvPr/>
        </p:nvSpPr>
        <p:spPr>
          <a:xfrm>
            <a:off x="4907732" y="2139521"/>
            <a:ext cx="1336912" cy="2829191"/>
          </a:xfrm>
          <a:custGeom>
            <a:avLst/>
            <a:gdLst>
              <a:gd name="connsiteX0" fmla="*/ 24384 w 1335024"/>
              <a:gd name="connsiteY0" fmla="*/ 2798064 h 2798064"/>
              <a:gd name="connsiteX1" fmla="*/ 24384 w 1335024"/>
              <a:gd name="connsiteY1" fmla="*/ 2798064 h 2798064"/>
              <a:gd name="connsiteX2" fmla="*/ 0 w 1335024"/>
              <a:gd name="connsiteY2" fmla="*/ 0 h 2798064"/>
              <a:gd name="connsiteX3" fmla="*/ 54864 w 1335024"/>
              <a:gd name="connsiteY3" fmla="*/ 201168 h 2798064"/>
              <a:gd name="connsiteX4" fmla="*/ 121920 w 1335024"/>
              <a:gd name="connsiteY4" fmla="*/ 408432 h 2798064"/>
              <a:gd name="connsiteX5" fmla="*/ 237744 w 1335024"/>
              <a:gd name="connsiteY5" fmla="*/ 481584 h 2798064"/>
              <a:gd name="connsiteX6" fmla="*/ 353568 w 1335024"/>
              <a:gd name="connsiteY6" fmla="*/ 560832 h 2798064"/>
              <a:gd name="connsiteX7" fmla="*/ 573024 w 1335024"/>
              <a:gd name="connsiteY7" fmla="*/ 646176 h 2798064"/>
              <a:gd name="connsiteX8" fmla="*/ 774192 w 1335024"/>
              <a:gd name="connsiteY8" fmla="*/ 688848 h 2798064"/>
              <a:gd name="connsiteX9" fmla="*/ 944880 w 1335024"/>
              <a:gd name="connsiteY9" fmla="*/ 713232 h 2798064"/>
              <a:gd name="connsiteX10" fmla="*/ 1097280 w 1335024"/>
              <a:gd name="connsiteY10" fmla="*/ 652272 h 2798064"/>
              <a:gd name="connsiteX11" fmla="*/ 1328928 w 1335024"/>
              <a:gd name="connsiteY11" fmla="*/ 542544 h 2798064"/>
              <a:gd name="connsiteX12" fmla="*/ 1335024 w 1335024"/>
              <a:gd name="connsiteY12" fmla="*/ 2182368 h 2798064"/>
              <a:gd name="connsiteX13" fmla="*/ 871728 w 1335024"/>
              <a:gd name="connsiteY13" fmla="*/ 2456688 h 2798064"/>
              <a:gd name="connsiteX14" fmla="*/ 475488 w 1335024"/>
              <a:gd name="connsiteY14" fmla="*/ 2621280 h 2798064"/>
              <a:gd name="connsiteX15" fmla="*/ 24384 w 1335024"/>
              <a:gd name="connsiteY15" fmla="*/ 2798064 h 2798064"/>
              <a:gd name="connsiteX0" fmla="*/ 37339 w 1347979"/>
              <a:gd name="connsiteY0" fmla="*/ 2798064 h 2798064"/>
              <a:gd name="connsiteX1" fmla="*/ 37339 w 1347979"/>
              <a:gd name="connsiteY1" fmla="*/ 2798064 h 2798064"/>
              <a:gd name="connsiteX2" fmla="*/ 1 w 1347979"/>
              <a:gd name="connsiteY2" fmla="*/ 2745105 h 2798064"/>
              <a:gd name="connsiteX3" fmla="*/ 12955 w 1347979"/>
              <a:gd name="connsiteY3" fmla="*/ 0 h 2798064"/>
              <a:gd name="connsiteX4" fmla="*/ 67819 w 1347979"/>
              <a:gd name="connsiteY4" fmla="*/ 201168 h 2798064"/>
              <a:gd name="connsiteX5" fmla="*/ 134875 w 1347979"/>
              <a:gd name="connsiteY5" fmla="*/ 408432 h 2798064"/>
              <a:gd name="connsiteX6" fmla="*/ 250699 w 1347979"/>
              <a:gd name="connsiteY6" fmla="*/ 481584 h 2798064"/>
              <a:gd name="connsiteX7" fmla="*/ 366523 w 1347979"/>
              <a:gd name="connsiteY7" fmla="*/ 560832 h 2798064"/>
              <a:gd name="connsiteX8" fmla="*/ 585979 w 1347979"/>
              <a:gd name="connsiteY8" fmla="*/ 646176 h 2798064"/>
              <a:gd name="connsiteX9" fmla="*/ 787147 w 1347979"/>
              <a:gd name="connsiteY9" fmla="*/ 688848 h 2798064"/>
              <a:gd name="connsiteX10" fmla="*/ 957835 w 1347979"/>
              <a:gd name="connsiteY10" fmla="*/ 713232 h 2798064"/>
              <a:gd name="connsiteX11" fmla="*/ 1110235 w 1347979"/>
              <a:gd name="connsiteY11" fmla="*/ 652272 h 2798064"/>
              <a:gd name="connsiteX12" fmla="*/ 1341883 w 1347979"/>
              <a:gd name="connsiteY12" fmla="*/ 542544 h 2798064"/>
              <a:gd name="connsiteX13" fmla="*/ 1347979 w 1347979"/>
              <a:gd name="connsiteY13" fmla="*/ 2182368 h 2798064"/>
              <a:gd name="connsiteX14" fmla="*/ 884683 w 1347979"/>
              <a:gd name="connsiteY14" fmla="*/ 2456688 h 2798064"/>
              <a:gd name="connsiteX15" fmla="*/ 488443 w 1347979"/>
              <a:gd name="connsiteY15" fmla="*/ 2621280 h 2798064"/>
              <a:gd name="connsiteX16" fmla="*/ 37339 w 1347979"/>
              <a:gd name="connsiteY16" fmla="*/ 2798064 h 2798064"/>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7835 w 1347979"/>
              <a:gd name="connsiteY10" fmla="*/ 713232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55830 w 1347979"/>
              <a:gd name="connsiteY5" fmla="*/ 40081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42263 w 1348359"/>
              <a:gd name="connsiteY12" fmla="*/ 550164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34643 w 1348359"/>
              <a:gd name="connsiteY12" fmla="*/ 536829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34643"/>
              <a:gd name="connsiteY0" fmla="*/ 2815209 h 2815209"/>
              <a:gd name="connsiteX1" fmla="*/ 37719 w 1334643"/>
              <a:gd name="connsiteY1" fmla="*/ 2805684 h 2815209"/>
              <a:gd name="connsiteX2" fmla="*/ 381 w 1334643"/>
              <a:gd name="connsiteY2" fmla="*/ 2752725 h 2815209"/>
              <a:gd name="connsiteX3" fmla="*/ 0 w 1334643"/>
              <a:gd name="connsiteY3" fmla="*/ 0 h 2815209"/>
              <a:gd name="connsiteX4" fmla="*/ 68199 w 1334643"/>
              <a:gd name="connsiteY4" fmla="*/ 208788 h 2815209"/>
              <a:gd name="connsiteX5" fmla="*/ 156210 w 1334643"/>
              <a:gd name="connsiteY5" fmla="*/ 408432 h 2815209"/>
              <a:gd name="connsiteX6" fmla="*/ 251079 w 1334643"/>
              <a:gd name="connsiteY6" fmla="*/ 489204 h 2815209"/>
              <a:gd name="connsiteX7" fmla="*/ 366903 w 1334643"/>
              <a:gd name="connsiteY7" fmla="*/ 568452 h 2815209"/>
              <a:gd name="connsiteX8" fmla="*/ 586359 w 1334643"/>
              <a:gd name="connsiteY8" fmla="*/ 653796 h 2815209"/>
              <a:gd name="connsiteX9" fmla="*/ 787527 w 1334643"/>
              <a:gd name="connsiteY9" fmla="*/ 696468 h 2815209"/>
              <a:gd name="connsiteX10" fmla="*/ 950595 w 1334643"/>
              <a:gd name="connsiteY10" fmla="*/ 696087 h 2815209"/>
              <a:gd name="connsiteX11" fmla="*/ 1110615 w 1334643"/>
              <a:gd name="connsiteY11" fmla="*/ 659892 h 2815209"/>
              <a:gd name="connsiteX12" fmla="*/ 1334643 w 1334643"/>
              <a:gd name="connsiteY12" fmla="*/ 536829 h 2815209"/>
              <a:gd name="connsiteX13" fmla="*/ 1331214 w 1334643"/>
              <a:gd name="connsiteY13" fmla="*/ 2203323 h 2815209"/>
              <a:gd name="connsiteX14" fmla="*/ 885063 w 1334643"/>
              <a:gd name="connsiteY14" fmla="*/ 2464308 h 2815209"/>
              <a:gd name="connsiteX15" fmla="*/ 488823 w 1334643"/>
              <a:gd name="connsiteY15" fmla="*/ 2628900 h 2815209"/>
              <a:gd name="connsiteX16" fmla="*/ 22479 w 1334643"/>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22479 w 1335024"/>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198501 w 1335024"/>
              <a:gd name="connsiteY16" fmla="*/ 2758440 h 2815209"/>
              <a:gd name="connsiteX17" fmla="*/ 22479 w 1335024"/>
              <a:gd name="connsiteY17" fmla="*/ 2815209 h 2815209"/>
              <a:gd name="connsiteX0" fmla="*/ 24367 w 1336912"/>
              <a:gd name="connsiteY0" fmla="*/ 2815209 h 2829191"/>
              <a:gd name="connsiteX1" fmla="*/ 1507 w 1336912"/>
              <a:gd name="connsiteY1" fmla="*/ 2826639 h 2829191"/>
              <a:gd name="connsiteX2" fmla="*/ 2269 w 1336912"/>
              <a:gd name="connsiteY2" fmla="*/ 2752725 h 2829191"/>
              <a:gd name="connsiteX3" fmla="*/ 1888 w 1336912"/>
              <a:gd name="connsiteY3" fmla="*/ 0 h 2829191"/>
              <a:gd name="connsiteX4" fmla="*/ 70087 w 1336912"/>
              <a:gd name="connsiteY4" fmla="*/ 208788 h 2829191"/>
              <a:gd name="connsiteX5" fmla="*/ 158098 w 1336912"/>
              <a:gd name="connsiteY5" fmla="*/ 408432 h 2829191"/>
              <a:gd name="connsiteX6" fmla="*/ 252967 w 1336912"/>
              <a:gd name="connsiteY6" fmla="*/ 489204 h 2829191"/>
              <a:gd name="connsiteX7" fmla="*/ 368791 w 1336912"/>
              <a:gd name="connsiteY7" fmla="*/ 568452 h 2829191"/>
              <a:gd name="connsiteX8" fmla="*/ 588247 w 1336912"/>
              <a:gd name="connsiteY8" fmla="*/ 653796 h 2829191"/>
              <a:gd name="connsiteX9" fmla="*/ 789415 w 1336912"/>
              <a:gd name="connsiteY9" fmla="*/ 696468 h 2829191"/>
              <a:gd name="connsiteX10" fmla="*/ 952483 w 1336912"/>
              <a:gd name="connsiteY10" fmla="*/ 696087 h 2829191"/>
              <a:gd name="connsiteX11" fmla="*/ 1112503 w 1336912"/>
              <a:gd name="connsiteY11" fmla="*/ 659892 h 2829191"/>
              <a:gd name="connsiteX12" fmla="*/ 1336531 w 1336912"/>
              <a:gd name="connsiteY12" fmla="*/ 536829 h 2829191"/>
              <a:gd name="connsiteX13" fmla="*/ 1336912 w 1336912"/>
              <a:gd name="connsiteY13" fmla="*/ 2214753 h 2829191"/>
              <a:gd name="connsiteX14" fmla="*/ 886951 w 1336912"/>
              <a:gd name="connsiteY14" fmla="*/ 2464308 h 2829191"/>
              <a:gd name="connsiteX15" fmla="*/ 490711 w 1336912"/>
              <a:gd name="connsiteY15" fmla="*/ 2628900 h 2829191"/>
              <a:gd name="connsiteX16" fmla="*/ 200389 w 1336912"/>
              <a:gd name="connsiteY16" fmla="*/ 2758440 h 2829191"/>
              <a:gd name="connsiteX17" fmla="*/ 24367 w 1336912"/>
              <a:gd name="connsiteY17" fmla="*/ 2815209 h 282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6912" h="2829191">
                <a:moveTo>
                  <a:pt x="24367" y="2815209"/>
                </a:moveTo>
                <a:cubicBezTo>
                  <a:pt x="29447" y="2812034"/>
                  <a:pt x="5190" y="2837053"/>
                  <a:pt x="1507" y="2826639"/>
                </a:cubicBezTo>
                <a:cubicBezTo>
                  <a:pt x="-2176" y="2816225"/>
                  <a:pt x="2015" y="2772918"/>
                  <a:pt x="2269" y="2752725"/>
                </a:cubicBezTo>
                <a:lnTo>
                  <a:pt x="1888" y="0"/>
                </a:lnTo>
                <a:lnTo>
                  <a:pt x="70087" y="208788"/>
                </a:lnTo>
                <a:lnTo>
                  <a:pt x="158098" y="408432"/>
                </a:lnTo>
                <a:lnTo>
                  <a:pt x="252967" y="489204"/>
                </a:lnTo>
                <a:lnTo>
                  <a:pt x="368791" y="568452"/>
                </a:lnTo>
                <a:lnTo>
                  <a:pt x="588247" y="653796"/>
                </a:lnTo>
                <a:lnTo>
                  <a:pt x="789415" y="696468"/>
                </a:lnTo>
                <a:lnTo>
                  <a:pt x="952483" y="696087"/>
                </a:lnTo>
                <a:lnTo>
                  <a:pt x="1112503" y="659892"/>
                </a:lnTo>
                <a:lnTo>
                  <a:pt x="1336531" y="536829"/>
                </a:lnTo>
                <a:lnTo>
                  <a:pt x="1336912" y="2214753"/>
                </a:lnTo>
                <a:lnTo>
                  <a:pt x="886951" y="2464308"/>
                </a:lnTo>
                <a:lnTo>
                  <a:pt x="490711" y="2628900"/>
                </a:lnTo>
                <a:cubicBezTo>
                  <a:pt x="390762" y="2670175"/>
                  <a:pt x="300338" y="2717165"/>
                  <a:pt x="200389" y="2758440"/>
                </a:cubicBezTo>
                <a:lnTo>
                  <a:pt x="24367" y="2815209"/>
                </a:lnTo>
                <a:close/>
              </a:path>
            </a:pathLst>
          </a:cu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0" name="Freeform 56">
            <a:extLst>
              <a:ext uri="{FF2B5EF4-FFF2-40B4-BE49-F238E27FC236}">
                <a16:creationId xmlns:a16="http://schemas.microsoft.com/office/drawing/2014/main" id="{D1B5122A-5EC9-4F56-B169-AFF42015D942}"/>
              </a:ext>
            </a:extLst>
          </p:cNvPr>
          <p:cNvSpPr/>
          <p:nvPr/>
        </p:nvSpPr>
        <p:spPr>
          <a:xfrm>
            <a:off x="2547801" y="3469211"/>
            <a:ext cx="2385060" cy="2032635"/>
          </a:xfrm>
          <a:custGeom>
            <a:avLst/>
            <a:gdLst>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41910 w 2385060"/>
              <a:gd name="connsiteY13" fmla="*/ 933450 h 2030730"/>
              <a:gd name="connsiteX14" fmla="*/ 26670 w 2385060"/>
              <a:gd name="connsiteY14" fmla="*/ 1261110 h 2030730"/>
              <a:gd name="connsiteX15" fmla="*/ 72390 w 2385060"/>
              <a:gd name="connsiteY15" fmla="*/ 1432560 h 2030730"/>
              <a:gd name="connsiteX16" fmla="*/ 118110 w 2385060"/>
              <a:gd name="connsiteY16" fmla="*/ 1604010 h 2030730"/>
              <a:gd name="connsiteX17" fmla="*/ 247650 w 2385060"/>
              <a:gd name="connsiteY17" fmla="*/ 1809750 h 2030730"/>
              <a:gd name="connsiteX18" fmla="*/ 350520 w 2385060"/>
              <a:gd name="connsiteY18" fmla="*/ 1969770 h 2030730"/>
              <a:gd name="connsiteX19" fmla="*/ 735330 w 2385060"/>
              <a:gd name="connsiteY19" fmla="*/ 1878330 h 2030730"/>
              <a:gd name="connsiteX20" fmla="*/ 720090 w 2385060"/>
              <a:gd name="connsiteY20" fmla="*/ 708660 h 2030730"/>
              <a:gd name="connsiteX21" fmla="*/ 742950 w 2385060"/>
              <a:gd name="connsiteY21" fmla="*/ 895350 h 2030730"/>
              <a:gd name="connsiteX22" fmla="*/ 826770 w 2385060"/>
              <a:gd name="connsiteY22" fmla="*/ 1093470 h 2030730"/>
              <a:gd name="connsiteX23" fmla="*/ 891540 w 2385060"/>
              <a:gd name="connsiteY23" fmla="*/ 1234440 h 2030730"/>
              <a:gd name="connsiteX24" fmla="*/ 975360 w 2385060"/>
              <a:gd name="connsiteY24" fmla="*/ 1341120 h 2030730"/>
              <a:gd name="connsiteX25" fmla="*/ 1082040 w 2385060"/>
              <a:gd name="connsiteY25" fmla="*/ 1432560 h 2030730"/>
              <a:gd name="connsiteX26" fmla="*/ 1150620 w 2385060"/>
              <a:gd name="connsiteY26" fmla="*/ 1478280 h 2030730"/>
              <a:gd name="connsiteX27" fmla="*/ 1238250 w 2385060"/>
              <a:gd name="connsiteY27" fmla="*/ 1432560 h 2030730"/>
              <a:gd name="connsiteX28" fmla="*/ 1424940 w 2385060"/>
              <a:gd name="connsiteY28" fmla="*/ 1352550 h 2030730"/>
              <a:gd name="connsiteX29" fmla="*/ 1524000 w 2385060"/>
              <a:gd name="connsiteY29" fmla="*/ 1322070 h 2030730"/>
              <a:gd name="connsiteX30" fmla="*/ 1714500 w 2385060"/>
              <a:gd name="connsiteY30" fmla="*/ 1257300 h 2030730"/>
              <a:gd name="connsiteX31" fmla="*/ 1706880 w 2385060"/>
              <a:gd name="connsiteY31" fmla="*/ 0 h 2030730"/>
              <a:gd name="connsiteX32" fmla="*/ 1741170 w 2385060"/>
              <a:gd name="connsiteY32" fmla="*/ 182880 h 2030730"/>
              <a:gd name="connsiteX33" fmla="*/ 1764030 w 2385060"/>
              <a:gd name="connsiteY33" fmla="*/ 320040 h 2030730"/>
              <a:gd name="connsiteX34" fmla="*/ 1813560 w 2385060"/>
              <a:gd name="connsiteY34" fmla="*/ 426720 h 2030730"/>
              <a:gd name="connsiteX35" fmla="*/ 1874520 w 2385060"/>
              <a:gd name="connsiteY35" fmla="*/ 556260 h 2030730"/>
              <a:gd name="connsiteX36" fmla="*/ 1965960 w 2385060"/>
              <a:gd name="connsiteY36" fmla="*/ 666750 h 2030730"/>
              <a:gd name="connsiteX37" fmla="*/ 2080260 w 2385060"/>
              <a:gd name="connsiteY37" fmla="*/ 765810 h 2030730"/>
              <a:gd name="connsiteX38" fmla="*/ 2190750 w 2385060"/>
              <a:gd name="connsiteY38" fmla="*/ 838200 h 2030730"/>
              <a:gd name="connsiteX39" fmla="*/ 2308860 w 2385060"/>
              <a:gd name="connsiteY39" fmla="*/ 906780 h 2030730"/>
              <a:gd name="connsiteX40" fmla="*/ 2373630 w 2385060"/>
              <a:gd name="connsiteY40"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44780 w 2385060"/>
              <a:gd name="connsiteY15" fmla="*/ 1602105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0520 w 2385060"/>
              <a:gd name="connsiteY17" fmla="*/ 1969770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6765 w 2385060"/>
              <a:gd name="connsiteY6" fmla="*/ 190500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85060" h="2032635">
                <a:moveTo>
                  <a:pt x="2373630" y="941070"/>
                </a:moveTo>
                <a:lnTo>
                  <a:pt x="2385060" y="1482090"/>
                </a:lnTo>
                <a:lnTo>
                  <a:pt x="2137410" y="1573530"/>
                </a:lnTo>
                <a:lnTo>
                  <a:pt x="1824990" y="1649730"/>
                </a:lnTo>
                <a:lnTo>
                  <a:pt x="1459230" y="1744980"/>
                </a:lnTo>
                <a:lnTo>
                  <a:pt x="1059180" y="1859280"/>
                </a:lnTo>
                <a:lnTo>
                  <a:pt x="786765" y="1905000"/>
                </a:lnTo>
                <a:lnTo>
                  <a:pt x="480060" y="1958340"/>
                </a:lnTo>
                <a:lnTo>
                  <a:pt x="361950" y="1988820"/>
                </a:lnTo>
                <a:lnTo>
                  <a:pt x="7620" y="2032635"/>
                </a:lnTo>
                <a:lnTo>
                  <a:pt x="7620" y="1882140"/>
                </a:lnTo>
                <a:lnTo>
                  <a:pt x="0" y="1417320"/>
                </a:lnTo>
                <a:lnTo>
                  <a:pt x="19050" y="933450"/>
                </a:lnTo>
                <a:lnTo>
                  <a:pt x="26670" y="1261110"/>
                </a:lnTo>
                <a:cubicBezTo>
                  <a:pt x="41910" y="1318260"/>
                  <a:pt x="52705" y="1375728"/>
                  <a:pt x="72390" y="1432560"/>
                </a:cubicBezTo>
                <a:cubicBezTo>
                  <a:pt x="92075" y="1489392"/>
                  <a:pt x="120650" y="1545590"/>
                  <a:pt x="144780" y="1602105"/>
                </a:cubicBezTo>
                <a:lnTo>
                  <a:pt x="247650" y="1809750"/>
                </a:lnTo>
                <a:lnTo>
                  <a:pt x="356235" y="1964055"/>
                </a:lnTo>
                <a:lnTo>
                  <a:pt x="725805" y="1885950"/>
                </a:lnTo>
                <a:lnTo>
                  <a:pt x="720090" y="708660"/>
                </a:lnTo>
                <a:lnTo>
                  <a:pt x="742950" y="895350"/>
                </a:lnTo>
                <a:lnTo>
                  <a:pt x="826770" y="1093470"/>
                </a:lnTo>
                <a:lnTo>
                  <a:pt x="891540" y="1234440"/>
                </a:lnTo>
                <a:lnTo>
                  <a:pt x="975360" y="1341120"/>
                </a:lnTo>
                <a:lnTo>
                  <a:pt x="1082040" y="1432560"/>
                </a:lnTo>
                <a:lnTo>
                  <a:pt x="1150620" y="1478280"/>
                </a:lnTo>
                <a:lnTo>
                  <a:pt x="1238250" y="1432560"/>
                </a:lnTo>
                <a:lnTo>
                  <a:pt x="1424940" y="1352550"/>
                </a:lnTo>
                <a:lnTo>
                  <a:pt x="1524000" y="1322070"/>
                </a:lnTo>
                <a:lnTo>
                  <a:pt x="1714500" y="1257300"/>
                </a:lnTo>
                <a:lnTo>
                  <a:pt x="1706880" y="0"/>
                </a:lnTo>
                <a:lnTo>
                  <a:pt x="1741170" y="182880"/>
                </a:lnTo>
                <a:lnTo>
                  <a:pt x="1764030" y="320040"/>
                </a:lnTo>
                <a:lnTo>
                  <a:pt x="1813560" y="426720"/>
                </a:lnTo>
                <a:lnTo>
                  <a:pt x="1874520" y="556260"/>
                </a:lnTo>
                <a:lnTo>
                  <a:pt x="1965960" y="666750"/>
                </a:lnTo>
                <a:lnTo>
                  <a:pt x="2080260" y="765810"/>
                </a:lnTo>
                <a:lnTo>
                  <a:pt x="2190750" y="838200"/>
                </a:lnTo>
                <a:lnTo>
                  <a:pt x="2308860" y="906780"/>
                </a:lnTo>
                <a:lnTo>
                  <a:pt x="2373630" y="941070"/>
                </a:lnTo>
                <a:close/>
              </a:path>
            </a:pathLst>
          </a:cu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1" name="Freeform 54">
            <a:extLst>
              <a:ext uri="{FF2B5EF4-FFF2-40B4-BE49-F238E27FC236}">
                <a16:creationId xmlns:a16="http://schemas.microsoft.com/office/drawing/2014/main" id="{15FA2E74-DA5F-4555-80EC-3E7D7F6A51D0}"/>
              </a:ext>
            </a:extLst>
          </p:cNvPr>
          <p:cNvSpPr/>
          <p:nvPr/>
        </p:nvSpPr>
        <p:spPr>
          <a:xfrm>
            <a:off x="895531" y="4890341"/>
            <a:ext cx="1691640" cy="655320"/>
          </a:xfrm>
          <a:custGeom>
            <a:avLst/>
            <a:gdLst>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092200 w 1666240"/>
              <a:gd name="connsiteY10" fmla="*/ 492760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2997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76400"/>
              <a:gd name="connsiteY0" fmla="*/ 609600 h 655320"/>
              <a:gd name="connsiteX1" fmla="*/ 584200 w 1676400"/>
              <a:gd name="connsiteY1" fmla="*/ 655320 h 655320"/>
              <a:gd name="connsiteX2" fmla="*/ 797560 w 1676400"/>
              <a:gd name="connsiteY2" fmla="*/ 655320 h 655320"/>
              <a:gd name="connsiteX3" fmla="*/ 1031240 w 1676400"/>
              <a:gd name="connsiteY3" fmla="*/ 655320 h 655320"/>
              <a:gd name="connsiteX4" fmla="*/ 1173480 w 1676400"/>
              <a:gd name="connsiteY4" fmla="*/ 645160 h 655320"/>
              <a:gd name="connsiteX5" fmla="*/ 1518920 w 1676400"/>
              <a:gd name="connsiteY5" fmla="*/ 614680 h 655320"/>
              <a:gd name="connsiteX6" fmla="*/ 1676400 w 1676400"/>
              <a:gd name="connsiteY6" fmla="*/ 604520 h 655320"/>
              <a:gd name="connsiteX7" fmla="*/ 1495425 w 1676400"/>
              <a:gd name="connsiteY7" fmla="*/ 603885 h 655320"/>
              <a:gd name="connsiteX8" fmla="*/ 1325880 w 1676400"/>
              <a:gd name="connsiteY8" fmla="*/ 610870 h 655320"/>
              <a:gd name="connsiteX9" fmla="*/ 1183640 w 1676400"/>
              <a:gd name="connsiteY9" fmla="*/ 614680 h 655320"/>
              <a:gd name="connsiteX10" fmla="*/ 1117600 w 1676400"/>
              <a:gd name="connsiteY10" fmla="*/ 494665 h 655320"/>
              <a:gd name="connsiteX11" fmla="*/ 1071880 w 1676400"/>
              <a:gd name="connsiteY11" fmla="*/ 350520 h 655320"/>
              <a:gd name="connsiteX12" fmla="*/ 1040130 w 1676400"/>
              <a:gd name="connsiteY12" fmla="*/ 228600 h 655320"/>
              <a:gd name="connsiteX13" fmla="*/ 1021080 w 1676400"/>
              <a:gd name="connsiteY13" fmla="*/ 0 h 655320"/>
              <a:gd name="connsiteX14" fmla="*/ 1018540 w 1676400"/>
              <a:gd name="connsiteY14" fmla="*/ 446405 h 655320"/>
              <a:gd name="connsiteX15" fmla="*/ 1010920 w 1676400"/>
              <a:gd name="connsiteY15" fmla="*/ 629920 h 655320"/>
              <a:gd name="connsiteX16" fmla="*/ 660400 w 1676400"/>
              <a:gd name="connsiteY16" fmla="*/ 619760 h 655320"/>
              <a:gd name="connsiteX17" fmla="*/ 400050 w 1676400"/>
              <a:gd name="connsiteY17" fmla="*/ 629285 h 655320"/>
              <a:gd name="connsiteX18" fmla="*/ 127000 w 1676400"/>
              <a:gd name="connsiteY18" fmla="*/ 619760 h 655320"/>
              <a:gd name="connsiteX0" fmla="*/ 0 w 1691640"/>
              <a:gd name="connsiteY0" fmla="*/ 607060 h 655320"/>
              <a:gd name="connsiteX1" fmla="*/ 599440 w 1691640"/>
              <a:gd name="connsiteY1" fmla="*/ 655320 h 655320"/>
              <a:gd name="connsiteX2" fmla="*/ 812800 w 1691640"/>
              <a:gd name="connsiteY2" fmla="*/ 655320 h 655320"/>
              <a:gd name="connsiteX3" fmla="*/ 1046480 w 1691640"/>
              <a:gd name="connsiteY3" fmla="*/ 655320 h 655320"/>
              <a:gd name="connsiteX4" fmla="*/ 1188720 w 1691640"/>
              <a:gd name="connsiteY4" fmla="*/ 645160 h 655320"/>
              <a:gd name="connsiteX5" fmla="*/ 1534160 w 1691640"/>
              <a:gd name="connsiteY5" fmla="*/ 614680 h 655320"/>
              <a:gd name="connsiteX6" fmla="*/ 1691640 w 1691640"/>
              <a:gd name="connsiteY6" fmla="*/ 604520 h 655320"/>
              <a:gd name="connsiteX7" fmla="*/ 1510665 w 1691640"/>
              <a:gd name="connsiteY7" fmla="*/ 603885 h 655320"/>
              <a:gd name="connsiteX8" fmla="*/ 1341120 w 1691640"/>
              <a:gd name="connsiteY8" fmla="*/ 610870 h 655320"/>
              <a:gd name="connsiteX9" fmla="*/ 1198880 w 1691640"/>
              <a:gd name="connsiteY9" fmla="*/ 614680 h 655320"/>
              <a:gd name="connsiteX10" fmla="*/ 1132840 w 1691640"/>
              <a:gd name="connsiteY10" fmla="*/ 494665 h 655320"/>
              <a:gd name="connsiteX11" fmla="*/ 1087120 w 1691640"/>
              <a:gd name="connsiteY11" fmla="*/ 350520 h 655320"/>
              <a:gd name="connsiteX12" fmla="*/ 1055370 w 1691640"/>
              <a:gd name="connsiteY12" fmla="*/ 228600 h 655320"/>
              <a:gd name="connsiteX13" fmla="*/ 1036320 w 1691640"/>
              <a:gd name="connsiteY13" fmla="*/ 0 h 655320"/>
              <a:gd name="connsiteX14" fmla="*/ 1033780 w 1691640"/>
              <a:gd name="connsiteY14" fmla="*/ 446405 h 655320"/>
              <a:gd name="connsiteX15" fmla="*/ 1026160 w 1691640"/>
              <a:gd name="connsiteY15" fmla="*/ 629920 h 655320"/>
              <a:gd name="connsiteX16" fmla="*/ 675640 w 1691640"/>
              <a:gd name="connsiteY16" fmla="*/ 619760 h 655320"/>
              <a:gd name="connsiteX17" fmla="*/ 415290 w 1691640"/>
              <a:gd name="connsiteY17" fmla="*/ 629285 h 655320"/>
              <a:gd name="connsiteX18" fmla="*/ 142240 w 1691640"/>
              <a:gd name="connsiteY18" fmla="*/ 619760 h 65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1640" h="655320">
                <a:moveTo>
                  <a:pt x="0" y="607060"/>
                </a:moveTo>
                <a:lnTo>
                  <a:pt x="599440" y="655320"/>
                </a:lnTo>
                <a:lnTo>
                  <a:pt x="812800" y="655320"/>
                </a:lnTo>
                <a:lnTo>
                  <a:pt x="1046480" y="655320"/>
                </a:lnTo>
                <a:lnTo>
                  <a:pt x="1188720" y="645160"/>
                </a:lnTo>
                <a:lnTo>
                  <a:pt x="1534160" y="614680"/>
                </a:lnTo>
                <a:lnTo>
                  <a:pt x="1691640" y="604520"/>
                </a:lnTo>
                <a:lnTo>
                  <a:pt x="1510665" y="603885"/>
                </a:lnTo>
                <a:lnTo>
                  <a:pt x="1341120" y="610870"/>
                </a:lnTo>
                <a:lnTo>
                  <a:pt x="1198880" y="614680"/>
                </a:lnTo>
                <a:lnTo>
                  <a:pt x="1132840" y="494665"/>
                </a:lnTo>
                <a:lnTo>
                  <a:pt x="1087120" y="350520"/>
                </a:lnTo>
                <a:lnTo>
                  <a:pt x="1055370" y="228600"/>
                </a:lnTo>
                <a:lnTo>
                  <a:pt x="1036320" y="0"/>
                </a:lnTo>
                <a:cubicBezTo>
                  <a:pt x="1038013" y="145627"/>
                  <a:pt x="1032087" y="300778"/>
                  <a:pt x="1033780" y="446405"/>
                </a:cubicBezTo>
                <a:lnTo>
                  <a:pt x="1026160" y="629920"/>
                </a:lnTo>
                <a:lnTo>
                  <a:pt x="675640" y="619760"/>
                </a:lnTo>
                <a:lnTo>
                  <a:pt x="415290" y="629285"/>
                </a:lnTo>
                <a:lnTo>
                  <a:pt x="142240" y="619760"/>
                </a:lnTo>
              </a:path>
            </a:pathLst>
          </a:cu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2" name="Freeform 53">
            <a:extLst>
              <a:ext uri="{FF2B5EF4-FFF2-40B4-BE49-F238E27FC236}">
                <a16:creationId xmlns:a16="http://schemas.microsoft.com/office/drawing/2014/main" id="{C6801C08-62B6-4D7A-8A43-FB01DCCCFE54}"/>
              </a:ext>
            </a:extLst>
          </p:cNvPr>
          <p:cNvSpPr/>
          <p:nvPr/>
        </p:nvSpPr>
        <p:spPr>
          <a:xfrm>
            <a:off x="903151" y="4351861"/>
            <a:ext cx="5346700" cy="1351280"/>
          </a:xfrm>
          <a:custGeom>
            <a:avLst/>
            <a:gdLst>
              <a:gd name="connsiteX0" fmla="*/ 5379720 w 5394960"/>
              <a:gd name="connsiteY0" fmla="*/ 0 h 1346200"/>
              <a:gd name="connsiteX1" fmla="*/ 5394960 w 5394960"/>
              <a:gd name="connsiteY1" fmla="*/ 1346200 h 1346200"/>
              <a:gd name="connsiteX2" fmla="*/ 0 w 5394960"/>
              <a:gd name="connsiteY2" fmla="*/ 1341120 h 1346200"/>
              <a:gd name="connsiteX3" fmla="*/ 35560 w 5394960"/>
              <a:gd name="connsiteY3" fmla="*/ 1158240 h 1346200"/>
              <a:gd name="connsiteX4" fmla="*/ 452120 w 5394960"/>
              <a:gd name="connsiteY4" fmla="*/ 1188720 h 1346200"/>
              <a:gd name="connsiteX5" fmla="*/ 858520 w 5394960"/>
              <a:gd name="connsiteY5" fmla="*/ 1203960 h 1346200"/>
              <a:gd name="connsiteX6" fmla="*/ 1325880 w 5394960"/>
              <a:gd name="connsiteY6" fmla="*/ 1178560 h 1346200"/>
              <a:gd name="connsiteX7" fmla="*/ 1747520 w 5394960"/>
              <a:gd name="connsiteY7" fmla="*/ 1148080 h 1346200"/>
              <a:gd name="connsiteX8" fmla="*/ 2123440 w 5394960"/>
              <a:gd name="connsiteY8" fmla="*/ 1092200 h 1346200"/>
              <a:gd name="connsiteX9" fmla="*/ 2773680 w 5394960"/>
              <a:gd name="connsiteY9" fmla="*/ 960120 h 1346200"/>
              <a:gd name="connsiteX10" fmla="*/ 3708400 w 5394960"/>
              <a:gd name="connsiteY10" fmla="*/ 721360 h 1346200"/>
              <a:gd name="connsiteX11" fmla="*/ 4226560 w 5394960"/>
              <a:gd name="connsiteY11" fmla="*/ 553720 h 1346200"/>
              <a:gd name="connsiteX12" fmla="*/ 4607560 w 5394960"/>
              <a:gd name="connsiteY12" fmla="*/ 381000 h 1346200"/>
              <a:gd name="connsiteX13" fmla="*/ 4927600 w 5394960"/>
              <a:gd name="connsiteY13" fmla="*/ 233680 h 1346200"/>
              <a:gd name="connsiteX14" fmla="*/ 5181600 w 5394960"/>
              <a:gd name="connsiteY14" fmla="*/ 106680 h 1346200"/>
              <a:gd name="connsiteX15" fmla="*/ 5379720 w 5394960"/>
              <a:gd name="connsiteY15" fmla="*/ 0 h 1346200"/>
              <a:gd name="connsiteX0" fmla="*/ 5379720 w 5379720"/>
              <a:gd name="connsiteY0" fmla="*/ 0 h 1351280"/>
              <a:gd name="connsiteX1" fmla="*/ 5369560 w 5379720"/>
              <a:gd name="connsiteY1" fmla="*/ 1351280 h 1351280"/>
              <a:gd name="connsiteX2" fmla="*/ 0 w 5379720"/>
              <a:gd name="connsiteY2" fmla="*/ 1341120 h 1351280"/>
              <a:gd name="connsiteX3" fmla="*/ 35560 w 5379720"/>
              <a:gd name="connsiteY3" fmla="*/ 1158240 h 1351280"/>
              <a:gd name="connsiteX4" fmla="*/ 452120 w 5379720"/>
              <a:gd name="connsiteY4" fmla="*/ 1188720 h 1351280"/>
              <a:gd name="connsiteX5" fmla="*/ 858520 w 5379720"/>
              <a:gd name="connsiteY5" fmla="*/ 1203960 h 1351280"/>
              <a:gd name="connsiteX6" fmla="*/ 1325880 w 5379720"/>
              <a:gd name="connsiteY6" fmla="*/ 1178560 h 1351280"/>
              <a:gd name="connsiteX7" fmla="*/ 1747520 w 5379720"/>
              <a:gd name="connsiteY7" fmla="*/ 1148080 h 1351280"/>
              <a:gd name="connsiteX8" fmla="*/ 2123440 w 5379720"/>
              <a:gd name="connsiteY8" fmla="*/ 1092200 h 1351280"/>
              <a:gd name="connsiteX9" fmla="*/ 2773680 w 5379720"/>
              <a:gd name="connsiteY9" fmla="*/ 960120 h 1351280"/>
              <a:gd name="connsiteX10" fmla="*/ 3708400 w 5379720"/>
              <a:gd name="connsiteY10" fmla="*/ 721360 h 1351280"/>
              <a:gd name="connsiteX11" fmla="*/ 4226560 w 5379720"/>
              <a:gd name="connsiteY11" fmla="*/ 553720 h 1351280"/>
              <a:gd name="connsiteX12" fmla="*/ 4607560 w 5379720"/>
              <a:gd name="connsiteY12" fmla="*/ 381000 h 1351280"/>
              <a:gd name="connsiteX13" fmla="*/ 4927600 w 5379720"/>
              <a:gd name="connsiteY13" fmla="*/ 233680 h 1351280"/>
              <a:gd name="connsiteX14" fmla="*/ 5181600 w 5379720"/>
              <a:gd name="connsiteY14" fmla="*/ 106680 h 1351280"/>
              <a:gd name="connsiteX15" fmla="*/ 5379720 w 5379720"/>
              <a:gd name="connsiteY15" fmla="*/ 0 h 1351280"/>
              <a:gd name="connsiteX0" fmla="*/ 5349240 w 5349240"/>
              <a:gd name="connsiteY0" fmla="*/ 0 h 1351280"/>
              <a:gd name="connsiteX1" fmla="*/ 5339080 w 5349240"/>
              <a:gd name="connsiteY1" fmla="*/ 1351280 h 1351280"/>
              <a:gd name="connsiteX2" fmla="*/ 0 w 5349240"/>
              <a:gd name="connsiteY2" fmla="*/ 1341120 h 1351280"/>
              <a:gd name="connsiteX3" fmla="*/ 5080 w 5349240"/>
              <a:gd name="connsiteY3" fmla="*/ 1158240 h 1351280"/>
              <a:gd name="connsiteX4" fmla="*/ 421640 w 5349240"/>
              <a:gd name="connsiteY4" fmla="*/ 1188720 h 1351280"/>
              <a:gd name="connsiteX5" fmla="*/ 828040 w 5349240"/>
              <a:gd name="connsiteY5" fmla="*/ 1203960 h 1351280"/>
              <a:gd name="connsiteX6" fmla="*/ 1295400 w 5349240"/>
              <a:gd name="connsiteY6" fmla="*/ 1178560 h 1351280"/>
              <a:gd name="connsiteX7" fmla="*/ 1717040 w 5349240"/>
              <a:gd name="connsiteY7" fmla="*/ 1148080 h 1351280"/>
              <a:gd name="connsiteX8" fmla="*/ 2092960 w 5349240"/>
              <a:gd name="connsiteY8" fmla="*/ 1092200 h 1351280"/>
              <a:gd name="connsiteX9" fmla="*/ 2743200 w 5349240"/>
              <a:gd name="connsiteY9" fmla="*/ 960120 h 1351280"/>
              <a:gd name="connsiteX10" fmla="*/ 3677920 w 5349240"/>
              <a:gd name="connsiteY10" fmla="*/ 721360 h 1351280"/>
              <a:gd name="connsiteX11" fmla="*/ 4196080 w 5349240"/>
              <a:gd name="connsiteY11" fmla="*/ 553720 h 1351280"/>
              <a:gd name="connsiteX12" fmla="*/ 4577080 w 5349240"/>
              <a:gd name="connsiteY12" fmla="*/ 381000 h 1351280"/>
              <a:gd name="connsiteX13" fmla="*/ 4897120 w 5349240"/>
              <a:gd name="connsiteY13" fmla="*/ 233680 h 1351280"/>
              <a:gd name="connsiteX14" fmla="*/ 5151120 w 5349240"/>
              <a:gd name="connsiteY14" fmla="*/ 106680 h 1351280"/>
              <a:gd name="connsiteX15" fmla="*/ 5349240 w 5349240"/>
              <a:gd name="connsiteY15" fmla="*/ 0 h 1351280"/>
              <a:gd name="connsiteX0" fmla="*/ 5346700 w 5346700"/>
              <a:gd name="connsiteY0" fmla="*/ 0 h 1351280"/>
              <a:gd name="connsiteX1" fmla="*/ 5336540 w 5346700"/>
              <a:gd name="connsiteY1" fmla="*/ 1351280 h 1351280"/>
              <a:gd name="connsiteX2" fmla="*/ 0 w 5346700"/>
              <a:gd name="connsiteY2" fmla="*/ 1351280 h 1351280"/>
              <a:gd name="connsiteX3" fmla="*/ 2540 w 5346700"/>
              <a:gd name="connsiteY3" fmla="*/ 1158240 h 1351280"/>
              <a:gd name="connsiteX4" fmla="*/ 419100 w 5346700"/>
              <a:gd name="connsiteY4" fmla="*/ 1188720 h 1351280"/>
              <a:gd name="connsiteX5" fmla="*/ 825500 w 5346700"/>
              <a:gd name="connsiteY5" fmla="*/ 1203960 h 1351280"/>
              <a:gd name="connsiteX6" fmla="*/ 1292860 w 5346700"/>
              <a:gd name="connsiteY6" fmla="*/ 1178560 h 1351280"/>
              <a:gd name="connsiteX7" fmla="*/ 1714500 w 5346700"/>
              <a:gd name="connsiteY7" fmla="*/ 1148080 h 1351280"/>
              <a:gd name="connsiteX8" fmla="*/ 2090420 w 5346700"/>
              <a:gd name="connsiteY8" fmla="*/ 1092200 h 1351280"/>
              <a:gd name="connsiteX9" fmla="*/ 2740660 w 5346700"/>
              <a:gd name="connsiteY9" fmla="*/ 960120 h 1351280"/>
              <a:gd name="connsiteX10" fmla="*/ 3675380 w 5346700"/>
              <a:gd name="connsiteY10" fmla="*/ 721360 h 1351280"/>
              <a:gd name="connsiteX11" fmla="*/ 4193540 w 5346700"/>
              <a:gd name="connsiteY11" fmla="*/ 553720 h 1351280"/>
              <a:gd name="connsiteX12" fmla="*/ 4574540 w 5346700"/>
              <a:gd name="connsiteY12" fmla="*/ 381000 h 1351280"/>
              <a:gd name="connsiteX13" fmla="*/ 4894580 w 5346700"/>
              <a:gd name="connsiteY13" fmla="*/ 233680 h 1351280"/>
              <a:gd name="connsiteX14" fmla="*/ 5148580 w 5346700"/>
              <a:gd name="connsiteY14" fmla="*/ 106680 h 1351280"/>
              <a:gd name="connsiteX15" fmla="*/ 5346700 w 5346700"/>
              <a:gd name="connsiteY15"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46700" h="1351280">
                <a:moveTo>
                  <a:pt x="5346700" y="0"/>
                </a:moveTo>
                <a:cubicBezTo>
                  <a:pt x="5343313" y="450427"/>
                  <a:pt x="5339927" y="900853"/>
                  <a:pt x="5336540" y="1351280"/>
                </a:cubicBezTo>
                <a:lnTo>
                  <a:pt x="0" y="1351280"/>
                </a:lnTo>
                <a:cubicBezTo>
                  <a:pt x="847" y="1286933"/>
                  <a:pt x="1693" y="1222587"/>
                  <a:pt x="2540" y="1158240"/>
                </a:cubicBezTo>
                <a:lnTo>
                  <a:pt x="419100" y="1188720"/>
                </a:lnTo>
                <a:lnTo>
                  <a:pt x="825500" y="1203960"/>
                </a:lnTo>
                <a:lnTo>
                  <a:pt x="1292860" y="1178560"/>
                </a:lnTo>
                <a:lnTo>
                  <a:pt x="1714500" y="1148080"/>
                </a:lnTo>
                <a:lnTo>
                  <a:pt x="2090420" y="1092200"/>
                </a:lnTo>
                <a:lnTo>
                  <a:pt x="2740660" y="960120"/>
                </a:lnTo>
                <a:lnTo>
                  <a:pt x="3675380" y="721360"/>
                </a:lnTo>
                <a:lnTo>
                  <a:pt x="4193540" y="553720"/>
                </a:lnTo>
                <a:lnTo>
                  <a:pt x="4574540" y="381000"/>
                </a:lnTo>
                <a:lnTo>
                  <a:pt x="4894580" y="233680"/>
                </a:lnTo>
                <a:lnTo>
                  <a:pt x="5148580" y="106680"/>
                </a:lnTo>
                <a:lnTo>
                  <a:pt x="5346700" y="0"/>
                </a:lnTo>
                <a:close/>
              </a:path>
            </a:pathLst>
          </a:custGeom>
          <a:solidFill>
            <a:srgbClr val="98AED9"/>
          </a:solidFill>
          <a:ln w="9525" cap="flat" cmpd="sng" algn="ctr">
            <a:solidFill>
              <a:srgbClr val="98AED9"/>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3" name="TextBox 52">
            <a:extLst>
              <a:ext uri="{FF2B5EF4-FFF2-40B4-BE49-F238E27FC236}">
                <a16:creationId xmlns:a16="http://schemas.microsoft.com/office/drawing/2014/main" id="{52AC2059-C8B1-4D70-9898-27F8B6DBA912}"/>
              </a:ext>
            </a:extLst>
          </p:cNvPr>
          <p:cNvSpPr txBox="1"/>
          <p:nvPr/>
        </p:nvSpPr>
        <p:spPr>
          <a:xfrm>
            <a:off x="815267"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50</a:t>
            </a:r>
          </a:p>
        </p:txBody>
      </p:sp>
      <p:sp>
        <p:nvSpPr>
          <p:cNvPr id="54" name="TextBox 53">
            <a:extLst>
              <a:ext uri="{FF2B5EF4-FFF2-40B4-BE49-F238E27FC236}">
                <a16:creationId xmlns:a16="http://schemas.microsoft.com/office/drawing/2014/main" id="{D5A5B1CC-7D97-4435-8084-A39FD12E927F}"/>
              </a:ext>
            </a:extLst>
          </p:cNvPr>
          <p:cNvSpPr txBox="1"/>
          <p:nvPr/>
        </p:nvSpPr>
        <p:spPr>
          <a:xfrm>
            <a:off x="2058851"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a:t>
            </a:r>
          </a:p>
        </p:txBody>
      </p:sp>
      <p:sp>
        <p:nvSpPr>
          <p:cNvPr id="55" name="TextBox 54">
            <a:extLst>
              <a:ext uri="{FF2B5EF4-FFF2-40B4-BE49-F238E27FC236}">
                <a16:creationId xmlns:a16="http://schemas.microsoft.com/office/drawing/2014/main" id="{2AA1A4C9-1295-4D0A-90F4-C748E1982967}"/>
              </a:ext>
            </a:extLst>
          </p:cNvPr>
          <p:cNvSpPr txBox="1"/>
          <p:nvPr/>
        </p:nvSpPr>
        <p:spPr>
          <a:xfrm>
            <a:off x="3302435"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70</a:t>
            </a:r>
          </a:p>
        </p:txBody>
      </p:sp>
      <p:sp>
        <p:nvSpPr>
          <p:cNvPr id="56" name="TextBox 55">
            <a:extLst>
              <a:ext uri="{FF2B5EF4-FFF2-40B4-BE49-F238E27FC236}">
                <a16:creationId xmlns:a16="http://schemas.microsoft.com/office/drawing/2014/main" id="{492D7EF3-E1AD-48AE-89A0-5888AE507893}"/>
              </a:ext>
            </a:extLst>
          </p:cNvPr>
          <p:cNvSpPr txBox="1"/>
          <p:nvPr/>
        </p:nvSpPr>
        <p:spPr>
          <a:xfrm>
            <a:off x="4546019"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p:txBody>
      </p:sp>
      <p:sp>
        <p:nvSpPr>
          <p:cNvPr id="57" name="TextBox 56">
            <a:extLst>
              <a:ext uri="{FF2B5EF4-FFF2-40B4-BE49-F238E27FC236}">
                <a16:creationId xmlns:a16="http://schemas.microsoft.com/office/drawing/2014/main" id="{91F49186-6F49-49AE-9576-CD6A4583B903}"/>
              </a:ext>
            </a:extLst>
          </p:cNvPr>
          <p:cNvSpPr txBox="1"/>
          <p:nvPr/>
        </p:nvSpPr>
        <p:spPr>
          <a:xfrm>
            <a:off x="5739050"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90</a:t>
            </a:r>
          </a:p>
        </p:txBody>
      </p:sp>
      <p:sp>
        <p:nvSpPr>
          <p:cNvPr id="58" name="TextBox 57">
            <a:extLst>
              <a:ext uri="{FF2B5EF4-FFF2-40B4-BE49-F238E27FC236}">
                <a16:creationId xmlns:a16="http://schemas.microsoft.com/office/drawing/2014/main" id="{79742FA6-80AB-44CC-9A39-19BA3F6BA483}"/>
              </a:ext>
            </a:extLst>
          </p:cNvPr>
          <p:cNvSpPr txBox="1"/>
          <p:nvPr/>
        </p:nvSpPr>
        <p:spPr>
          <a:xfrm>
            <a:off x="6196250" y="5721762"/>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a:t>
            </a:r>
          </a:p>
        </p:txBody>
      </p:sp>
      <p:sp>
        <p:nvSpPr>
          <p:cNvPr id="59" name="Rectangle 9">
            <a:extLst>
              <a:ext uri="{FF2B5EF4-FFF2-40B4-BE49-F238E27FC236}">
                <a16:creationId xmlns:a16="http://schemas.microsoft.com/office/drawing/2014/main" id="{E6277457-9791-4647-9EC1-662B4CFBE375}"/>
              </a:ext>
            </a:extLst>
          </p:cNvPr>
          <p:cNvSpPr>
            <a:spLocks noChangeArrowheads="1"/>
          </p:cNvSpPr>
          <p:nvPr/>
        </p:nvSpPr>
        <p:spPr bwMode="auto">
          <a:xfrm>
            <a:off x="856300" y="2108316"/>
            <a:ext cx="1171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CA" altLang="en-US" sz="2000" b="1" i="0" u="none" strike="noStrike" kern="0" cap="none" spc="0" normalizeH="0" baseline="0" noProof="0" dirty="0">
                <a:ln>
                  <a:noFill/>
                </a:ln>
                <a:solidFill>
                  <a:srgbClr val="323232"/>
                </a:solidFill>
                <a:effectLst/>
                <a:uLnTx/>
                <a:uFillTx/>
                <a:latin typeface="Arial Narrow" panose="020B0606020202030204" pitchFamily="34" charset="0"/>
                <a:ea typeface="ヒラギノ角ゴ Pro W3" charset="-128"/>
                <a:cs typeface="+mn-cs"/>
              </a:rPr>
              <a:t>Morbidity</a:t>
            </a:r>
            <a:endParaRPr kumimoji="0" lang="en-CA" altLang="en-US" sz="2000" b="0" i="0" u="none" strike="noStrike" kern="0" cap="none" spc="0" normalizeH="0" baseline="0" noProof="0" dirty="0">
              <a:ln>
                <a:noFill/>
              </a:ln>
              <a:solidFill>
                <a:srgbClr val="323232"/>
              </a:solidFill>
              <a:effectLst/>
              <a:uLnTx/>
              <a:uFillTx/>
              <a:latin typeface="Arial Narrow" panose="020B0606020202030204" pitchFamily="34" charset="0"/>
              <a:ea typeface="ヒラギノ角ゴ Pro W3" charset="-128"/>
              <a:cs typeface="+mn-cs"/>
            </a:endParaRPr>
          </a:p>
        </p:txBody>
      </p:sp>
      <p:sp>
        <p:nvSpPr>
          <p:cNvPr id="60" name="TextBox 59">
            <a:extLst>
              <a:ext uri="{FF2B5EF4-FFF2-40B4-BE49-F238E27FC236}">
                <a16:creationId xmlns:a16="http://schemas.microsoft.com/office/drawing/2014/main" id="{A9D22C28-33E5-4A0F-968E-9F88AB6F2BCA}"/>
              </a:ext>
            </a:extLst>
          </p:cNvPr>
          <p:cNvSpPr txBox="1"/>
          <p:nvPr/>
        </p:nvSpPr>
        <p:spPr>
          <a:xfrm>
            <a:off x="2712066" y="2529868"/>
            <a:ext cx="16256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Hip fracture</a:t>
            </a:r>
          </a:p>
        </p:txBody>
      </p:sp>
      <p:sp>
        <p:nvSpPr>
          <p:cNvPr id="61" name="TextBox 60">
            <a:extLst>
              <a:ext uri="{FF2B5EF4-FFF2-40B4-BE49-F238E27FC236}">
                <a16:creationId xmlns:a16="http://schemas.microsoft.com/office/drawing/2014/main" id="{731288B2-6D1A-44C3-8E0E-0BFA627122CC}"/>
              </a:ext>
            </a:extLst>
          </p:cNvPr>
          <p:cNvSpPr txBox="1"/>
          <p:nvPr/>
        </p:nvSpPr>
        <p:spPr>
          <a:xfrm>
            <a:off x="1054390" y="3257781"/>
            <a:ext cx="265726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Fragility fractures: wrist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humerus</a:t>
            </a: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 pelvis, vertebrae</a:t>
            </a:r>
            <a:endParaRPr kumimoji="0" lang="en-US" sz="14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62" name="TextBox 61">
            <a:extLst>
              <a:ext uri="{FF2B5EF4-FFF2-40B4-BE49-F238E27FC236}">
                <a16:creationId xmlns:a16="http://schemas.microsoft.com/office/drawing/2014/main" id="{542593C2-3B6F-487C-9C70-AF87705912D5}"/>
              </a:ext>
            </a:extLst>
          </p:cNvPr>
          <p:cNvSpPr txBox="1"/>
          <p:nvPr/>
        </p:nvSpPr>
        <p:spPr>
          <a:xfrm>
            <a:off x="931553" y="4283231"/>
            <a:ext cx="148899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Wrist fracture</a:t>
            </a:r>
          </a:p>
        </p:txBody>
      </p:sp>
      <p:sp>
        <p:nvSpPr>
          <p:cNvPr id="63" name="Left-Right Arrow 72">
            <a:extLst>
              <a:ext uri="{FF2B5EF4-FFF2-40B4-BE49-F238E27FC236}">
                <a16:creationId xmlns:a16="http://schemas.microsoft.com/office/drawing/2014/main" id="{81160768-32FC-44F5-ADD4-D9DD786E371C}"/>
              </a:ext>
            </a:extLst>
          </p:cNvPr>
          <p:cNvSpPr/>
          <p:nvPr/>
        </p:nvSpPr>
        <p:spPr>
          <a:xfrm rot="16200000">
            <a:off x="5931837" y="4740232"/>
            <a:ext cx="1403255" cy="512402"/>
          </a:xfrm>
          <a:prstGeom prst="leftRightArrow">
            <a:avLst/>
          </a:prstGeom>
          <a:solidFill>
            <a:srgbClr val="98AED9"/>
          </a:solidFill>
          <a:ln w="9525" cap="flat" cmpd="sng" algn="ctr">
            <a:solidFill>
              <a:srgbClr val="98AED9"/>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4" name="TextBox 63">
            <a:extLst>
              <a:ext uri="{FF2B5EF4-FFF2-40B4-BE49-F238E27FC236}">
                <a16:creationId xmlns:a16="http://schemas.microsoft.com/office/drawing/2014/main" id="{BD9079C2-135B-4796-9F0F-1CA82E8B2648}"/>
              </a:ext>
            </a:extLst>
          </p:cNvPr>
          <p:cNvSpPr txBox="1"/>
          <p:nvPr/>
        </p:nvSpPr>
        <p:spPr>
          <a:xfrm>
            <a:off x="7042066" y="4594334"/>
            <a:ext cx="14226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Morbidity attributable to ageing alone</a:t>
            </a:r>
          </a:p>
        </p:txBody>
      </p:sp>
      <p:sp>
        <p:nvSpPr>
          <p:cNvPr id="65" name="Left-Right Arrow 74">
            <a:extLst>
              <a:ext uri="{FF2B5EF4-FFF2-40B4-BE49-F238E27FC236}">
                <a16:creationId xmlns:a16="http://schemas.microsoft.com/office/drawing/2014/main" id="{AB524B00-7555-4133-B221-37300814AD36}"/>
              </a:ext>
            </a:extLst>
          </p:cNvPr>
          <p:cNvSpPr/>
          <p:nvPr/>
        </p:nvSpPr>
        <p:spPr>
          <a:xfrm rot="16200000">
            <a:off x="5846065" y="3216820"/>
            <a:ext cx="1574800" cy="512402"/>
          </a:xfrm>
          <a:prstGeom prst="leftRightArrow">
            <a:avLst/>
          </a:prstGeom>
          <a:solidFill>
            <a:srgbClr val="F58B8E"/>
          </a:solidFill>
          <a:ln w="9525" cap="flat" cmpd="sng" algn="ctr">
            <a:solidFill>
              <a:srgbClr val="F58B8E"/>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6" name="Rectangle 65">
            <a:extLst>
              <a:ext uri="{FF2B5EF4-FFF2-40B4-BE49-F238E27FC236}">
                <a16:creationId xmlns:a16="http://schemas.microsoft.com/office/drawing/2014/main" id="{0891689B-2254-4ED3-91EC-75F10309A7A3}"/>
              </a:ext>
            </a:extLst>
          </p:cNvPr>
          <p:cNvSpPr/>
          <p:nvPr/>
        </p:nvSpPr>
        <p:spPr>
          <a:xfrm>
            <a:off x="903151" y="2075260"/>
            <a:ext cx="5346700" cy="3615182"/>
          </a:xfrm>
          <a:prstGeom prst="rect">
            <a:avLst/>
          </a:prstGeom>
          <a:noFill/>
          <a:ln w="28575" cap="flat" cmpd="sng" algn="ctr">
            <a:solidFill>
              <a:sysClr val="windowText" lastClr="000000">
                <a:lumMod val="75000"/>
                <a:lumOff val="2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7" name="Rectangle 66">
            <a:extLst>
              <a:ext uri="{FF2B5EF4-FFF2-40B4-BE49-F238E27FC236}">
                <a16:creationId xmlns:a16="http://schemas.microsoft.com/office/drawing/2014/main" id="{7C64D24B-CF17-4570-A5FB-233CF92FFDB1}"/>
              </a:ext>
            </a:extLst>
          </p:cNvPr>
          <p:cNvSpPr/>
          <p:nvPr/>
        </p:nvSpPr>
        <p:spPr>
          <a:xfrm>
            <a:off x="7017078" y="2882929"/>
            <a:ext cx="1422665" cy="1243453"/>
          </a:xfrm>
          <a:prstGeom prst="rect">
            <a:avLst/>
          </a:prstGeom>
          <a:solidFill>
            <a:sysClr val="window" lastClr="FFFFFF"/>
          </a:solidFill>
          <a:ln w="57150"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8" name="TextBox 67">
            <a:extLst>
              <a:ext uri="{FF2B5EF4-FFF2-40B4-BE49-F238E27FC236}">
                <a16:creationId xmlns:a16="http://schemas.microsoft.com/office/drawing/2014/main" id="{85AC8D32-AD4A-4D3A-AFF7-F58BF1A83A63}"/>
              </a:ext>
            </a:extLst>
          </p:cNvPr>
          <p:cNvSpPr txBox="1"/>
          <p:nvPr/>
        </p:nvSpPr>
        <p:spPr>
          <a:xfrm>
            <a:off x="7042066" y="2959710"/>
            <a:ext cx="142266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Excess morbidity associated with fracture event</a:t>
            </a:r>
          </a:p>
        </p:txBody>
      </p:sp>
      <p:sp>
        <p:nvSpPr>
          <p:cNvPr id="69" name="Right Arrow 83">
            <a:extLst>
              <a:ext uri="{FF2B5EF4-FFF2-40B4-BE49-F238E27FC236}">
                <a16:creationId xmlns:a16="http://schemas.microsoft.com/office/drawing/2014/main" id="{E06017AD-2FEE-44B1-A79A-549CD8689BE6}"/>
              </a:ext>
            </a:extLst>
          </p:cNvPr>
          <p:cNvSpPr/>
          <p:nvPr/>
        </p:nvSpPr>
        <p:spPr>
          <a:xfrm>
            <a:off x="4001296" y="2520814"/>
            <a:ext cx="811799"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10297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9" grpId="0" animBg="1"/>
      <p:bldP spid="50" grpId="0" animBg="1"/>
      <p:bldP spid="51" grpId="0" animBg="1"/>
      <p:bldP spid="60" grpId="0"/>
      <p:bldP spid="61" grpId="0"/>
      <p:bldP spid="62" grpId="0"/>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Davison, S.K., et al. </a:t>
            </a:r>
            <a:r>
              <a:rPr kumimoji="0" 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Semin</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Arthritis Rheum</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2006;36:22-31.;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Mosekilde</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Technol Health Care</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1998;6:287-297.; Seeman, E.,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2010;25:1886-1894. Image courtesy of David Dempster.</a:t>
            </a:r>
          </a:p>
        </p:txBody>
      </p:sp>
      <p:sp>
        <p:nvSpPr>
          <p:cNvPr id="440" name="Rectangle 439"/>
          <p:cNvSpPr/>
          <p:nvPr/>
        </p:nvSpPr>
        <p:spPr>
          <a:xfrm>
            <a:off x="0" y="1"/>
            <a:ext cx="9144000" cy="1363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63798" y="142539"/>
            <a:ext cx="9058939" cy="1052596"/>
          </a:xfrm>
        </p:spPr>
        <p:txBody>
          <a:bodyPr/>
          <a:lstStyle/>
          <a:p>
            <a:pPr algn="ctr"/>
            <a:r>
              <a:rPr lang="en-CA" sz="4000" dirty="0">
                <a:solidFill>
                  <a:srgbClr val="725F73"/>
                </a:solidFill>
                <a:latin typeface="Arial Narrow" panose="020B0606020202030204" pitchFamily="34" charset="0"/>
              </a:rPr>
              <a:t>AGE: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The Impact of Aging and Osteoporosis on Bone</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78" name="Chevron 15">
            <a:extLst>
              <a:ext uri="{FF2B5EF4-FFF2-40B4-BE49-F238E27FC236}">
                <a16:creationId xmlns:a16="http://schemas.microsoft.com/office/drawing/2014/main" id="{7A548D81-B677-4AA5-9F74-29EB0D825FAE}"/>
              </a:ext>
            </a:extLst>
          </p:cNvPr>
          <p:cNvSpPr/>
          <p:nvPr/>
        </p:nvSpPr>
        <p:spPr>
          <a:xfrm>
            <a:off x="571051" y="1931437"/>
            <a:ext cx="3629608" cy="3722439"/>
          </a:xfrm>
          <a:prstGeom prst="chevron">
            <a:avLst/>
          </a:prstGeom>
          <a:gradFill rotWithShape="1">
            <a:gsLst>
              <a:gs pos="0">
                <a:srgbClr val="7693CC"/>
              </a:gs>
              <a:gs pos="100000">
                <a:srgbClr val="C8B7B7"/>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79" name="Chevron 16">
            <a:extLst>
              <a:ext uri="{FF2B5EF4-FFF2-40B4-BE49-F238E27FC236}">
                <a16:creationId xmlns:a16="http://schemas.microsoft.com/office/drawing/2014/main" id="{DDFD42C2-F7BD-423B-BF28-AFAB797E2E26}"/>
              </a:ext>
            </a:extLst>
          </p:cNvPr>
          <p:cNvSpPr/>
          <p:nvPr/>
        </p:nvSpPr>
        <p:spPr>
          <a:xfrm>
            <a:off x="2844800" y="1931437"/>
            <a:ext cx="3629608" cy="3722439"/>
          </a:xfrm>
          <a:prstGeom prst="chevron">
            <a:avLst/>
          </a:prstGeom>
          <a:gradFill rotWithShape="1">
            <a:gsLst>
              <a:gs pos="0">
                <a:srgbClr val="7693CC"/>
              </a:gs>
              <a:gs pos="100000">
                <a:srgbClr val="C8B7B7"/>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80" name="Chevron 17">
            <a:extLst>
              <a:ext uri="{FF2B5EF4-FFF2-40B4-BE49-F238E27FC236}">
                <a16:creationId xmlns:a16="http://schemas.microsoft.com/office/drawing/2014/main" id="{9F7AD984-C2E7-448D-8EE4-F1B123DDD1CD}"/>
              </a:ext>
            </a:extLst>
          </p:cNvPr>
          <p:cNvSpPr/>
          <p:nvPr/>
        </p:nvSpPr>
        <p:spPr>
          <a:xfrm>
            <a:off x="5085985" y="1931437"/>
            <a:ext cx="3629608" cy="3722439"/>
          </a:xfrm>
          <a:prstGeom prst="chevron">
            <a:avLst/>
          </a:prstGeom>
          <a:gradFill rotWithShape="1">
            <a:gsLst>
              <a:gs pos="0">
                <a:srgbClr val="725F73"/>
              </a:gs>
              <a:gs pos="100000">
                <a:srgbClr val="C4D0E9"/>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81" name="Rectangle 80">
            <a:extLst>
              <a:ext uri="{FF2B5EF4-FFF2-40B4-BE49-F238E27FC236}">
                <a16:creationId xmlns:a16="http://schemas.microsoft.com/office/drawing/2014/main" id="{2FAFC528-44A7-4C27-824B-61FA6AC7F511}"/>
              </a:ext>
            </a:extLst>
          </p:cNvPr>
          <p:cNvSpPr/>
          <p:nvPr/>
        </p:nvSpPr>
        <p:spPr>
          <a:xfrm>
            <a:off x="450953" y="1749413"/>
            <a:ext cx="8275273" cy="4055023"/>
          </a:xfrm>
          <a:prstGeom prst="rect">
            <a:avLst/>
          </a:prstGeom>
          <a:solidFill>
            <a:schemeClr val="bg1">
              <a:lumMod val="95000"/>
              <a:alpha val="3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pic>
        <p:nvPicPr>
          <p:cNvPr id="82" name="Picture 81" descr="bone_1a.jpg">
            <a:extLst>
              <a:ext uri="{FF2B5EF4-FFF2-40B4-BE49-F238E27FC236}">
                <a16:creationId xmlns:a16="http://schemas.microsoft.com/office/drawing/2014/main" id="{CCDB1609-17F5-4E32-B489-2E709F56706F}"/>
              </a:ext>
            </a:extLst>
          </p:cNvPr>
          <p:cNvPicPr>
            <a:picLocks noChangeAspect="1"/>
          </p:cNvPicPr>
          <p:nvPr/>
        </p:nvPicPr>
        <p:blipFill>
          <a:blip r:embed="rId3">
            <a:grayscl/>
          </a:blip>
          <a:stretch>
            <a:fillRect/>
          </a:stretch>
        </p:blipFill>
        <p:spPr>
          <a:xfrm>
            <a:off x="998683" y="2469079"/>
            <a:ext cx="1593367" cy="1447800"/>
          </a:xfrm>
          <a:prstGeom prst="rect">
            <a:avLst/>
          </a:prstGeom>
        </p:spPr>
      </p:pic>
      <p:pic>
        <p:nvPicPr>
          <p:cNvPr id="83" name="Picture 82" descr="bone_1b.jpg">
            <a:extLst>
              <a:ext uri="{FF2B5EF4-FFF2-40B4-BE49-F238E27FC236}">
                <a16:creationId xmlns:a16="http://schemas.microsoft.com/office/drawing/2014/main" id="{DF695F4F-6C2C-4BDA-A2F2-F6B7413B2C5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170440" y="2474980"/>
            <a:ext cx="1589433" cy="1435997"/>
          </a:xfrm>
          <a:prstGeom prst="rect">
            <a:avLst/>
          </a:prstGeom>
        </p:spPr>
      </p:pic>
      <p:pic>
        <p:nvPicPr>
          <p:cNvPr id="84" name="Picture 83" descr="bone_2a.jpg">
            <a:extLst>
              <a:ext uri="{FF2B5EF4-FFF2-40B4-BE49-F238E27FC236}">
                <a16:creationId xmlns:a16="http://schemas.microsoft.com/office/drawing/2014/main" id="{432AAA4B-1AB5-469A-A619-65A066FEF437}"/>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000167" y="4066415"/>
            <a:ext cx="1589433" cy="1428129"/>
          </a:xfrm>
          <a:prstGeom prst="rect">
            <a:avLst/>
          </a:prstGeom>
        </p:spPr>
      </p:pic>
      <p:pic>
        <p:nvPicPr>
          <p:cNvPr id="85" name="Picture 84" descr="bone_2b.jpg">
            <a:extLst>
              <a:ext uri="{FF2B5EF4-FFF2-40B4-BE49-F238E27FC236}">
                <a16:creationId xmlns:a16="http://schemas.microsoft.com/office/drawing/2014/main" id="{51B10974-836F-4271-AE1F-97573B7956C8}"/>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139967" y="4066415"/>
            <a:ext cx="1577630" cy="1428129"/>
          </a:xfrm>
          <a:prstGeom prst="rect">
            <a:avLst/>
          </a:prstGeom>
        </p:spPr>
      </p:pic>
      <p:sp>
        <p:nvSpPr>
          <p:cNvPr id="86" name="TextBox 85">
            <a:extLst>
              <a:ext uri="{FF2B5EF4-FFF2-40B4-BE49-F238E27FC236}">
                <a16:creationId xmlns:a16="http://schemas.microsoft.com/office/drawing/2014/main" id="{8EAE9A60-E3FE-4D4B-97EC-C311C6FB7509}"/>
              </a:ext>
            </a:extLst>
          </p:cNvPr>
          <p:cNvSpPr txBox="1"/>
          <p:nvPr/>
        </p:nvSpPr>
        <p:spPr>
          <a:xfrm>
            <a:off x="949379" y="2007414"/>
            <a:ext cx="159188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Young</a:t>
            </a:r>
          </a:p>
        </p:txBody>
      </p:sp>
      <p:sp>
        <p:nvSpPr>
          <p:cNvPr id="87" name="TextBox 86">
            <a:extLst>
              <a:ext uri="{FF2B5EF4-FFF2-40B4-BE49-F238E27FC236}">
                <a16:creationId xmlns:a16="http://schemas.microsoft.com/office/drawing/2014/main" id="{A72D0BCE-9C1A-4011-9377-DB7E0868EF4D}"/>
              </a:ext>
            </a:extLst>
          </p:cNvPr>
          <p:cNvSpPr txBox="1"/>
          <p:nvPr/>
        </p:nvSpPr>
        <p:spPr>
          <a:xfrm>
            <a:off x="6072736" y="2033205"/>
            <a:ext cx="17848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Elderly/OP</a:t>
            </a:r>
          </a:p>
        </p:txBody>
      </p:sp>
      <p:sp>
        <p:nvSpPr>
          <p:cNvPr id="88" name="TextBox 87">
            <a:extLst>
              <a:ext uri="{FF2B5EF4-FFF2-40B4-BE49-F238E27FC236}">
                <a16:creationId xmlns:a16="http://schemas.microsoft.com/office/drawing/2014/main" id="{9839A541-0E9A-4E16-8E9A-2B8FC22A010E}"/>
              </a:ext>
            </a:extLst>
          </p:cNvPr>
          <p:cNvSpPr txBox="1"/>
          <p:nvPr/>
        </p:nvSpPr>
        <p:spPr>
          <a:xfrm>
            <a:off x="2742159" y="2494870"/>
            <a:ext cx="3293534" cy="989587"/>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457200" rtl="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Trabecular thickness decreases with age </a:t>
            </a:r>
          </a:p>
          <a:p>
            <a:pPr marL="0" marR="0" lvl="0" indent="0" algn="l" defTabSz="457200" rtl="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04DFC4EE-322F-4705-A8FC-3017C0AE9C1C}"/>
              </a:ext>
            </a:extLst>
          </p:cNvPr>
          <p:cNvSpPr txBox="1"/>
          <p:nvPr/>
        </p:nvSpPr>
        <p:spPr>
          <a:xfrm>
            <a:off x="2784492" y="3450869"/>
            <a:ext cx="3225801" cy="989587"/>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457200" rtl="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Cortical porosity increases with age</a:t>
            </a:r>
          </a:p>
          <a:p>
            <a:pPr marL="0" marR="0" lvl="0" indent="0" algn="l" defTabSz="457200" rtl="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55825057-C2D2-4B85-B7CC-E233B3B3C9B9}"/>
              </a:ext>
            </a:extLst>
          </p:cNvPr>
          <p:cNvSpPr txBox="1"/>
          <p:nvPr/>
        </p:nvSpPr>
        <p:spPr>
          <a:xfrm>
            <a:off x="2767559" y="4389193"/>
            <a:ext cx="3242733" cy="977191"/>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457200" rtl="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The result is a decrease in bone strength</a:t>
            </a:r>
          </a:p>
          <a:p>
            <a:pPr marL="0" marR="0" lvl="0" indent="0" algn="l" defTabSz="457200" rtl="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Tree>
    <p:extLst>
      <p:ext uri="{BB962C8B-B14F-4D97-AF65-F5344CB8AC3E}">
        <p14:creationId xmlns:p14="http://schemas.microsoft.com/office/powerpoint/2010/main" val="3913565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Papaioannou</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 et al. </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CMAJ</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2010;182:1864-1873.; 2. Steering Group Communications Feb 9th 2012.</a:t>
            </a:r>
          </a:p>
        </p:txBody>
      </p:sp>
      <p:sp>
        <p:nvSpPr>
          <p:cNvPr id="440" name="Rectangle 439"/>
          <p:cNvSpPr/>
          <p:nvPr/>
        </p:nvSpPr>
        <p:spPr>
          <a:xfrm>
            <a:off x="0" y="2"/>
            <a:ext cx="9144000" cy="1121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64237"/>
            <a:ext cx="9058939" cy="1052596"/>
          </a:xfrm>
        </p:spPr>
        <p:txBody>
          <a:bodyPr/>
          <a:lstStyle/>
          <a:p>
            <a:pPr algn="ctr"/>
            <a:r>
              <a:rPr lang="en-CA" sz="4000" dirty="0">
                <a:solidFill>
                  <a:srgbClr val="725F73"/>
                </a:solidFill>
                <a:latin typeface="Arial Narrow" panose="020B0606020202030204" pitchFamily="34" charset="0"/>
              </a:rPr>
              <a:t>When to do a BMD</a:t>
            </a:r>
            <a:r>
              <a:rPr lang="en-CA" sz="4000" baseline="30000" dirty="0">
                <a:solidFill>
                  <a:srgbClr val="725F73"/>
                </a:solidFill>
                <a:latin typeface="Arial Narrow" panose="020B0606020202030204" pitchFamily="34" charset="0"/>
              </a:rPr>
              <a:t>1</a:t>
            </a:r>
            <a:br>
              <a:rPr lang="en-CA" sz="4000" baseline="30000" dirty="0">
                <a:solidFill>
                  <a:srgbClr val="725F73"/>
                </a:solidFill>
                <a:latin typeface="Arial Narrow" panose="020B0606020202030204" pitchFamily="34" charset="0"/>
              </a:rPr>
            </a:br>
            <a:r>
              <a:rPr lang="en-CA" sz="3600" dirty="0">
                <a:solidFill>
                  <a:srgbClr val="7693CC"/>
                </a:solidFill>
                <a:latin typeface="Arial Narrow" panose="020B0606020202030204" pitchFamily="34" charset="0"/>
              </a:rPr>
              <a:t>In Women and Men</a:t>
            </a:r>
            <a:endParaRPr lang="en-US" sz="36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aphicFrame>
        <p:nvGraphicFramePr>
          <p:cNvPr id="109" name="Content Placeholder 8">
            <a:extLst>
              <a:ext uri="{FF2B5EF4-FFF2-40B4-BE49-F238E27FC236}">
                <a16:creationId xmlns:a16="http://schemas.microsoft.com/office/drawing/2014/main" id="{D49A8EEB-1FD1-411A-AFC0-3CCA09B04A2C}"/>
              </a:ext>
            </a:extLst>
          </p:cNvPr>
          <p:cNvGraphicFramePr>
            <a:graphicFrameLocks/>
          </p:cNvGraphicFramePr>
          <p:nvPr>
            <p:extLst/>
          </p:nvPr>
        </p:nvGraphicFramePr>
        <p:xfrm>
          <a:off x="304800" y="1406676"/>
          <a:ext cx="8667749" cy="2560320"/>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2284360">
                  <a:extLst>
                    <a:ext uri="{9D8B030D-6E8A-4147-A177-3AD203B41FA5}">
                      <a16:colId xmlns:a16="http://schemas.microsoft.com/office/drawing/2014/main" val="20000"/>
                    </a:ext>
                  </a:extLst>
                </a:gridCol>
                <a:gridCol w="3789170">
                  <a:extLst>
                    <a:ext uri="{9D8B030D-6E8A-4147-A177-3AD203B41FA5}">
                      <a16:colId xmlns:a16="http://schemas.microsoft.com/office/drawing/2014/main" val="20001"/>
                    </a:ext>
                  </a:extLst>
                </a:gridCol>
                <a:gridCol w="2594219">
                  <a:extLst>
                    <a:ext uri="{9D8B030D-6E8A-4147-A177-3AD203B41FA5}">
                      <a16:colId xmlns:a16="http://schemas.microsoft.com/office/drawing/2014/main" val="20002"/>
                    </a:ext>
                  </a:extLst>
                </a:gridCol>
              </a:tblGrid>
              <a:tr h="548640">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 65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50-64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&lt;50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extLst>
                  <a:ext uri="{0D108BD9-81ED-4DB2-BD59-A6C34878D82A}">
                    <a16:rowId xmlns:a16="http://schemas.microsoft.com/office/drawing/2014/main" val="10000"/>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0" marR="0" lvl="0" indent="0" algn="l" defTabSz="914400" rtl="0" eaLnBrk="1" fontAlgn="base" latinLnBrk="0" hangingPunct="1">
                        <a:lnSpc>
                          <a:spcPct val="100000"/>
                        </a:lnSpc>
                        <a:spcBef>
                          <a:spcPct val="0"/>
                        </a:spcBef>
                        <a:spcAft>
                          <a:spcPct val="0"/>
                        </a:spcAft>
                        <a:buClr>
                          <a:srgbClr val="C68FD5"/>
                        </a:buClr>
                        <a:buSzPct val="80000"/>
                        <a:buFont typeface="Wingdings" pitchFamily="2" charset="2"/>
                        <a:buNone/>
                        <a:tabLst>
                          <a:tab pos="95250" algn="l"/>
                        </a:tabLst>
                      </a:pPr>
                      <a:r>
                        <a:rPr lang="en-US" sz="1400" b="1" kern="1200" dirty="0">
                          <a:latin typeface="Arial Narrow" panose="020B0606020202030204" pitchFamily="34" charset="0"/>
                        </a:rPr>
                        <a:t>Everyone</a:t>
                      </a:r>
                      <a:endParaRPr lang="en-US" sz="1400" b="1" kern="1200" dirty="0">
                        <a:solidFill>
                          <a:schemeClr val="tx1"/>
                        </a:solidFill>
                        <a:latin typeface="Arial Narrow" panose="020B0606020202030204" pitchFamily="34" charset="0"/>
                        <a:ea typeface="+mn-ea"/>
                        <a:cs typeface="Helvetica" panose="020B0604020202020204" pitchFamily="34" charset="0"/>
                      </a:endParaRPr>
                    </a:p>
                  </a:txBody>
                  <a:tcPr horzOverflow="overflow">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450000" indent="-450000">
                        <a:buFont typeface="Wingdings" pitchFamily="2" charset="2"/>
                        <a:buNone/>
                        <a:defRPr/>
                      </a:pPr>
                      <a:r>
                        <a:rPr kumimoji="0" lang="en-CA" sz="1400" b="1" u="none" strike="noStrike" cap="none" normalizeH="0" baseline="0" dirty="0">
                          <a:ln>
                            <a:noFill/>
                          </a:ln>
                          <a:effectLst/>
                          <a:latin typeface="Arial Narrow" panose="020B0606020202030204" pitchFamily="34" charset="0"/>
                        </a:rPr>
                        <a:t>One or more risk factors for fracture:</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Fragility fracture after age 40</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Parental hip fracture</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Vertebral fracture or osteopenia identified on radiography</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Medication with high risk of bone loss (i.e. steroids)</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Smoking, alcohol (≥3/d)</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Disorders associated with osteoporosis (i.e. RA)</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Low weight or major weight loss</a:t>
                      </a:r>
                      <a:endParaRPr kumimoji="0" lang="en-CA" sz="140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horzOverflow="overflow">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285750" lvl="0" indent="-285750" algn="l" defTabSz="685800" rtl="0" eaLnBrk="1" latinLnBrk="0" hangingPunct="1">
                        <a:buClr>
                          <a:srgbClr val="554856"/>
                        </a:buClr>
                        <a:buFont typeface="Wingdings" panose="05000000000000000000" pitchFamily="2" charset="2"/>
                        <a:buChar char="§"/>
                        <a:defRPr/>
                      </a:pPr>
                      <a:r>
                        <a:rPr kumimoji="0" lang="en-CA" sz="1400" u="none" strike="noStrike" kern="1200" cap="none" normalizeH="0" baseline="0" dirty="0">
                          <a:ln>
                            <a:noFill/>
                          </a:ln>
                          <a:solidFill>
                            <a:schemeClr val="dk1"/>
                          </a:solidFill>
                          <a:effectLst/>
                          <a:latin typeface="Arial Narrow" panose="020B0606020202030204" pitchFamily="34" charset="0"/>
                          <a:ea typeface="+mn-ea"/>
                          <a:cs typeface="+mn-cs"/>
                        </a:rPr>
                        <a:t>2°causes of osteoporosis (i.e. malabsorption)</a:t>
                      </a:r>
                    </a:p>
                    <a:p>
                      <a:pPr marL="285750" lvl="0" indent="-285750" algn="l" defTabSz="685800" rtl="0" eaLnBrk="1" latinLnBrk="0" hangingPunct="1">
                        <a:buClr>
                          <a:srgbClr val="554856"/>
                        </a:buClr>
                        <a:buFont typeface="Wingdings" panose="05000000000000000000" pitchFamily="2" charset="2"/>
                        <a:buChar char="§"/>
                        <a:defRPr/>
                      </a:pPr>
                      <a:endParaRPr kumimoji="0" lang="en-CA" sz="1400" u="none" strike="noStrike" kern="1200" cap="none" normalizeH="0" baseline="0" dirty="0">
                        <a:ln>
                          <a:noFill/>
                        </a:ln>
                        <a:solidFill>
                          <a:schemeClr val="dk1"/>
                        </a:solidFill>
                        <a:effectLst/>
                        <a:latin typeface="Arial Narrow" panose="020B0606020202030204" pitchFamily="34" charset="0"/>
                        <a:ea typeface="+mn-ea"/>
                        <a:cs typeface="+mn-cs"/>
                      </a:endParaRPr>
                    </a:p>
                    <a:p>
                      <a:pPr marL="285750" lvl="0" indent="-285750" algn="l" defTabSz="685800" rtl="0" eaLnBrk="1" latinLnBrk="0" hangingPunct="1">
                        <a:buClr>
                          <a:srgbClr val="554856"/>
                        </a:buClr>
                        <a:buFont typeface="Wingdings" panose="05000000000000000000" pitchFamily="2" charset="2"/>
                        <a:buChar char="§"/>
                        <a:defRPr/>
                      </a:pPr>
                      <a:r>
                        <a:rPr kumimoji="0" lang="en-CA" sz="1400" u="none" strike="noStrike" kern="1200" cap="none" normalizeH="0" baseline="0" dirty="0">
                          <a:ln>
                            <a:noFill/>
                          </a:ln>
                          <a:solidFill>
                            <a:schemeClr val="dk1"/>
                          </a:solidFill>
                          <a:effectLst/>
                          <a:latin typeface="Arial Narrow" panose="020B0606020202030204" pitchFamily="34" charset="0"/>
                          <a:ea typeface="+mn-ea"/>
                          <a:cs typeface="+mn-cs"/>
                        </a:rPr>
                        <a:t>Prior fragility fracture</a:t>
                      </a:r>
                    </a:p>
                    <a:p>
                      <a:pPr marL="285750" lvl="0" indent="-285750" algn="l" defTabSz="685800" rtl="0" eaLnBrk="1" latinLnBrk="0" hangingPunct="1">
                        <a:buClr>
                          <a:srgbClr val="554856"/>
                        </a:buClr>
                        <a:buFont typeface="Wingdings" panose="05000000000000000000" pitchFamily="2" charset="2"/>
                        <a:buChar char="§"/>
                        <a:defRPr/>
                      </a:pPr>
                      <a:endParaRPr kumimoji="0" lang="en-CA" sz="1400" u="none" strike="noStrike" kern="1200" cap="none" normalizeH="0" baseline="0" dirty="0">
                        <a:ln>
                          <a:noFill/>
                        </a:ln>
                        <a:solidFill>
                          <a:schemeClr val="dk1"/>
                        </a:solidFill>
                        <a:effectLst/>
                        <a:latin typeface="Arial Narrow" panose="020B0606020202030204" pitchFamily="34" charset="0"/>
                        <a:ea typeface="+mn-ea"/>
                        <a:cs typeface="+mn-cs"/>
                      </a:endParaRPr>
                    </a:p>
                    <a:p>
                      <a:pPr marL="285750" lvl="0" indent="-285750" algn="l" defTabSz="685800" rtl="0" eaLnBrk="1" latinLnBrk="0" hangingPunct="1">
                        <a:buClr>
                          <a:srgbClr val="554856"/>
                        </a:buClr>
                        <a:buFont typeface="Wingdings" panose="05000000000000000000" pitchFamily="2" charset="2"/>
                        <a:buChar char="§"/>
                        <a:defRPr/>
                      </a:pPr>
                      <a:r>
                        <a:rPr kumimoji="0" lang="en-CA" sz="1400" u="none" strike="noStrike" kern="1200" cap="none" normalizeH="0" baseline="0" dirty="0">
                          <a:ln>
                            <a:noFill/>
                          </a:ln>
                          <a:solidFill>
                            <a:schemeClr val="dk1"/>
                          </a:solidFill>
                          <a:effectLst/>
                          <a:latin typeface="Arial Narrow" panose="020B0606020202030204" pitchFamily="34" charset="0"/>
                          <a:ea typeface="+mn-ea"/>
                          <a:cs typeface="+mn-cs"/>
                        </a:rPr>
                        <a:t>Medication with high risk of bone loss</a:t>
                      </a:r>
                    </a:p>
                  </a:txBody>
                  <a:tcPr horzOverflow="overflow">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extLst>
                  <a:ext uri="{0D108BD9-81ED-4DB2-BD59-A6C34878D82A}">
                    <a16:rowId xmlns:a16="http://schemas.microsoft.com/office/drawing/2014/main" val="10001"/>
                  </a:ext>
                </a:extLst>
              </a:tr>
            </a:tbl>
          </a:graphicData>
        </a:graphic>
      </p:graphicFrame>
      <p:grpSp>
        <p:nvGrpSpPr>
          <p:cNvPr id="2" name="Group 1">
            <a:extLst>
              <a:ext uri="{FF2B5EF4-FFF2-40B4-BE49-F238E27FC236}">
                <a16:creationId xmlns:a16="http://schemas.microsoft.com/office/drawing/2014/main" id="{44B8DB17-94B7-4AD5-BF2A-F41C8F60B590}"/>
              </a:ext>
            </a:extLst>
          </p:cNvPr>
          <p:cNvGrpSpPr/>
          <p:nvPr/>
        </p:nvGrpSpPr>
        <p:grpSpPr>
          <a:xfrm>
            <a:off x="0" y="4678851"/>
            <a:ext cx="9144000" cy="1308133"/>
            <a:chOff x="-2" y="4649826"/>
            <a:chExt cx="9144000" cy="1308133"/>
          </a:xfrm>
        </p:grpSpPr>
        <p:sp>
          <p:nvSpPr>
            <p:cNvPr id="111" name="Rectangle 110">
              <a:extLst>
                <a:ext uri="{FF2B5EF4-FFF2-40B4-BE49-F238E27FC236}">
                  <a16:creationId xmlns:a16="http://schemas.microsoft.com/office/drawing/2014/main" id="{96F2CE47-2780-4E87-BCB3-D480A07F5AE2}"/>
                </a:ext>
              </a:extLst>
            </p:cNvPr>
            <p:cNvSpPr/>
            <p:nvPr/>
          </p:nvSpPr>
          <p:spPr>
            <a:xfrm>
              <a:off x="-2" y="4649826"/>
              <a:ext cx="9144000" cy="1308133"/>
            </a:xfrm>
            <a:prstGeom prst="rect">
              <a:avLst/>
            </a:prstGeom>
            <a:solidFill>
              <a:srgbClr val="E9EEF7"/>
            </a:solidFill>
            <a:ln w="28575" cap="flat" cmpd="sng" algn="ctr">
              <a:solidFill>
                <a:srgbClr val="554856"/>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 name="Rectangle 111">
              <a:extLst>
                <a:ext uri="{FF2B5EF4-FFF2-40B4-BE49-F238E27FC236}">
                  <a16:creationId xmlns:a16="http://schemas.microsoft.com/office/drawing/2014/main" id="{D53E4153-EE87-4BA3-A3A7-1432510C1FCE}"/>
                </a:ext>
              </a:extLst>
            </p:cNvPr>
            <p:cNvSpPr/>
            <p:nvPr/>
          </p:nvSpPr>
          <p:spPr>
            <a:xfrm>
              <a:off x="160865" y="4727812"/>
              <a:ext cx="8822267" cy="1107996"/>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200" b="1" i="0" u="none" strike="noStrike" kern="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Clinical Note: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200" b="0" i="0" u="none" strike="noStrike" kern="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If you are ordering unrelated imaging (e.g. chest x-ray) for your patient, consider adding “rule out vertebral fracture” on the order</a:t>
              </a:r>
              <a:r>
                <a:rPr kumimoji="0" lang="en-CA" sz="2200" b="0" i="0" u="none" strike="noStrike" kern="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mn-cs"/>
                </a:rPr>
                <a:t>2</a:t>
              </a:r>
            </a:p>
          </p:txBody>
        </p:sp>
        <p:sp>
          <p:nvSpPr>
            <p:cNvPr id="116" name="Freeform 55">
              <a:extLst>
                <a:ext uri="{FF2B5EF4-FFF2-40B4-BE49-F238E27FC236}">
                  <a16:creationId xmlns:a16="http://schemas.microsoft.com/office/drawing/2014/main" id="{850785B4-E38B-4697-BB62-4D7FF775476C}"/>
                </a:ext>
              </a:extLst>
            </p:cNvPr>
            <p:cNvSpPr>
              <a:spLocks noEditPoints="1"/>
            </p:cNvSpPr>
            <p:nvPr/>
          </p:nvSpPr>
          <p:spPr bwMode="auto">
            <a:xfrm>
              <a:off x="3416937" y="4749078"/>
              <a:ext cx="400151" cy="371478"/>
            </a:xfrm>
            <a:custGeom>
              <a:avLst/>
              <a:gdLst>
                <a:gd name="T0" fmla="*/ 1038 w 3242"/>
                <a:gd name="T1" fmla="*/ 2161 h 3336"/>
                <a:gd name="T2" fmla="*/ 1738 w 3242"/>
                <a:gd name="T3" fmla="*/ 2052 h 3336"/>
                <a:gd name="T4" fmla="*/ 1677 w 3242"/>
                <a:gd name="T5" fmla="*/ 436 h 3336"/>
                <a:gd name="T6" fmla="*/ 1809 w 3242"/>
                <a:gd name="T7" fmla="*/ 893 h 3336"/>
                <a:gd name="T8" fmla="*/ 1677 w 3242"/>
                <a:gd name="T9" fmla="*/ 436 h 3336"/>
                <a:gd name="T10" fmla="*/ 271 w 3242"/>
                <a:gd name="T11" fmla="*/ 3065 h 3336"/>
                <a:gd name="T12" fmla="*/ 2299 w 3242"/>
                <a:gd name="T13" fmla="*/ 1653 h 3336"/>
                <a:gd name="T14" fmla="*/ 2011 w 3242"/>
                <a:gd name="T15" fmla="*/ 1946 h 3336"/>
                <a:gd name="T16" fmla="*/ 1817 w 3242"/>
                <a:gd name="T17" fmla="*/ 2133 h 3336"/>
                <a:gd name="T18" fmla="*/ 2011 w 3242"/>
                <a:gd name="T19" fmla="*/ 2372 h 3336"/>
                <a:gd name="T20" fmla="*/ 559 w 3242"/>
                <a:gd name="T21" fmla="*/ 2508 h 3336"/>
                <a:gd name="T22" fmla="*/ 838 w 3242"/>
                <a:gd name="T23" fmla="*/ 2372 h 3336"/>
                <a:gd name="T24" fmla="*/ 559 w 3242"/>
                <a:gd name="T25" fmla="*/ 1946 h 3336"/>
                <a:gd name="T26" fmla="*/ 1069 w 3242"/>
                <a:gd name="T27" fmla="*/ 1811 h 3336"/>
                <a:gd name="T28" fmla="*/ 1315 w 3242"/>
                <a:gd name="T29" fmla="*/ 1385 h 3336"/>
                <a:gd name="T30" fmla="*/ 559 w 3242"/>
                <a:gd name="T31" fmla="*/ 1248 h 3336"/>
                <a:gd name="T32" fmla="*/ 1604 w 3242"/>
                <a:gd name="T33" fmla="*/ 1096 h 3336"/>
                <a:gd name="T34" fmla="*/ 1475 w 3242"/>
                <a:gd name="T35" fmla="*/ 271 h 3336"/>
                <a:gd name="T36" fmla="*/ 0 w 3242"/>
                <a:gd name="T37" fmla="*/ 0 h 3336"/>
                <a:gd name="T38" fmla="*/ 2158 w 3242"/>
                <a:gd name="T39" fmla="*/ 544 h 3336"/>
                <a:gd name="T40" fmla="*/ 2563 w 3242"/>
                <a:gd name="T41" fmla="*/ 145 h 3336"/>
                <a:gd name="T42" fmla="*/ 2612 w 3242"/>
                <a:gd name="T43" fmla="*/ 112 h 3336"/>
                <a:gd name="T44" fmla="*/ 2663 w 3242"/>
                <a:gd name="T45" fmla="*/ 93 h 3336"/>
                <a:gd name="T46" fmla="*/ 2712 w 3242"/>
                <a:gd name="T47" fmla="*/ 87 h 3336"/>
                <a:gd name="T48" fmla="*/ 2757 w 3242"/>
                <a:gd name="T49" fmla="*/ 96 h 3336"/>
                <a:gd name="T50" fmla="*/ 2793 w 3242"/>
                <a:gd name="T51" fmla="*/ 120 h 3336"/>
                <a:gd name="T52" fmla="*/ 3224 w 3242"/>
                <a:gd name="T53" fmla="*/ 557 h 3336"/>
                <a:gd name="T54" fmla="*/ 3240 w 3242"/>
                <a:gd name="T55" fmla="*/ 603 h 3336"/>
                <a:gd name="T56" fmla="*/ 3239 w 3242"/>
                <a:gd name="T57" fmla="*/ 655 h 3336"/>
                <a:gd name="T58" fmla="*/ 3221 w 3242"/>
                <a:gd name="T59" fmla="*/ 712 h 3336"/>
                <a:gd name="T60" fmla="*/ 3187 w 3242"/>
                <a:gd name="T61" fmla="*/ 766 h 3336"/>
                <a:gd name="T62" fmla="*/ 2570 w 3242"/>
                <a:gd name="T63" fmla="*/ 1384 h 3336"/>
                <a:gd name="T64" fmla="*/ 0 w 3242"/>
                <a:gd name="T65" fmla="*/ 3336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2" h="3336">
                  <a:moveTo>
                    <a:pt x="1274" y="1586"/>
                  </a:moveTo>
                  <a:lnTo>
                    <a:pt x="1038" y="2161"/>
                  </a:lnTo>
                  <a:lnTo>
                    <a:pt x="1163" y="2285"/>
                  </a:lnTo>
                  <a:lnTo>
                    <a:pt x="1738" y="2052"/>
                  </a:lnTo>
                  <a:lnTo>
                    <a:pt x="1274" y="1586"/>
                  </a:lnTo>
                  <a:close/>
                  <a:moveTo>
                    <a:pt x="1677" y="436"/>
                  </a:moveTo>
                  <a:lnTo>
                    <a:pt x="1677" y="893"/>
                  </a:lnTo>
                  <a:lnTo>
                    <a:pt x="1809" y="893"/>
                  </a:lnTo>
                  <a:lnTo>
                    <a:pt x="1965" y="735"/>
                  </a:lnTo>
                  <a:lnTo>
                    <a:pt x="1677" y="436"/>
                  </a:lnTo>
                  <a:close/>
                  <a:moveTo>
                    <a:pt x="271" y="271"/>
                  </a:moveTo>
                  <a:lnTo>
                    <a:pt x="271" y="3065"/>
                  </a:lnTo>
                  <a:lnTo>
                    <a:pt x="2299" y="3065"/>
                  </a:lnTo>
                  <a:lnTo>
                    <a:pt x="2299" y="1653"/>
                  </a:lnTo>
                  <a:lnTo>
                    <a:pt x="2011" y="1940"/>
                  </a:lnTo>
                  <a:lnTo>
                    <a:pt x="2011" y="1946"/>
                  </a:lnTo>
                  <a:lnTo>
                    <a:pt x="2005" y="1946"/>
                  </a:lnTo>
                  <a:lnTo>
                    <a:pt x="1817" y="2133"/>
                  </a:lnTo>
                  <a:lnTo>
                    <a:pt x="1228" y="2372"/>
                  </a:lnTo>
                  <a:lnTo>
                    <a:pt x="2011" y="2372"/>
                  </a:lnTo>
                  <a:lnTo>
                    <a:pt x="2011" y="2508"/>
                  </a:lnTo>
                  <a:lnTo>
                    <a:pt x="559" y="2508"/>
                  </a:lnTo>
                  <a:lnTo>
                    <a:pt x="559" y="2372"/>
                  </a:lnTo>
                  <a:lnTo>
                    <a:pt x="838" y="2372"/>
                  </a:lnTo>
                  <a:lnTo>
                    <a:pt x="1013" y="1946"/>
                  </a:lnTo>
                  <a:lnTo>
                    <a:pt x="559" y="1946"/>
                  </a:lnTo>
                  <a:lnTo>
                    <a:pt x="559" y="1811"/>
                  </a:lnTo>
                  <a:lnTo>
                    <a:pt x="1069" y="1811"/>
                  </a:lnTo>
                  <a:lnTo>
                    <a:pt x="1192" y="1506"/>
                  </a:lnTo>
                  <a:lnTo>
                    <a:pt x="1315" y="1385"/>
                  </a:lnTo>
                  <a:lnTo>
                    <a:pt x="559" y="1385"/>
                  </a:lnTo>
                  <a:lnTo>
                    <a:pt x="559" y="1248"/>
                  </a:lnTo>
                  <a:lnTo>
                    <a:pt x="1451" y="1248"/>
                  </a:lnTo>
                  <a:lnTo>
                    <a:pt x="1604" y="1096"/>
                  </a:lnTo>
                  <a:lnTo>
                    <a:pt x="1475" y="1096"/>
                  </a:lnTo>
                  <a:lnTo>
                    <a:pt x="1475" y="271"/>
                  </a:lnTo>
                  <a:lnTo>
                    <a:pt x="271" y="271"/>
                  </a:lnTo>
                  <a:close/>
                  <a:moveTo>
                    <a:pt x="0" y="0"/>
                  </a:moveTo>
                  <a:lnTo>
                    <a:pt x="1634" y="0"/>
                  </a:lnTo>
                  <a:lnTo>
                    <a:pt x="2158" y="544"/>
                  </a:lnTo>
                  <a:lnTo>
                    <a:pt x="2539" y="165"/>
                  </a:lnTo>
                  <a:lnTo>
                    <a:pt x="2563" y="145"/>
                  </a:lnTo>
                  <a:lnTo>
                    <a:pt x="2587" y="126"/>
                  </a:lnTo>
                  <a:lnTo>
                    <a:pt x="2612" y="112"/>
                  </a:lnTo>
                  <a:lnTo>
                    <a:pt x="2637" y="100"/>
                  </a:lnTo>
                  <a:lnTo>
                    <a:pt x="2663" y="93"/>
                  </a:lnTo>
                  <a:lnTo>
                    <a:pt x="2688" y="88"/>
                  </a:lnTo>
                  <a:lnTo>
                    <a:pt x="2712" y="87"/>
                  </a:lnTo>
                  <a:lnTo>
                    <a:pt x="2736" y="90"/>
                  </a:lnTo>
                  <a:lnTo>
                    <a:pt x="2757" y="96"/>
                  </a:lnTo>
                  <a:lnTo>
                    <a:pt x="2776" y="106"/>
                  </a:lnTo>
                  <a:lnTo>
                    <a:pt x="2793" y="120"/>
                  </a:lnTo>
                  <a:lnTo>
                    <a:pt x="3209" y="538"/>
                  </a:lnTo>
                  <a:lnTo>
                    <a:pt x="3224" y="557"/>
                  </a:lnTo>
                  <a:lnTo>
                    <a:pt x="3234" y="578"/>
                  </a:lnTo>
                  <a:lnTo>
                    <a:pt x="3240" y="603"/>
                  </a:lnTo>
                  <a:lnTo>
                    <a:pt x="3242" y="628"/>
                  </a:lnTo>
                  <a:lnTo>
                    <a:pt x="3239" y="655"/>
                  </a:lnTo>
                  <a:lnTo>
                    <a:pt x="3232" y="683"/>
                  </a:lnTo>
                  <a:lnTo>
                    <a:pt x="3221" y="712"/>
                  </a:lnTo>
                  <a:lnTo>
                    <a:pt x="3206" y="739"/>
                  </a:lnTo>
                  <a:lnTo>
                    <a:pt x="3187" y="766"/>
                  </a:lnTo>
                  <a:lnTo>
                    <a:pt x="3164" y="792"/>
                  </a:lnTo>
                  <a:lnTo>
                    <a:pt x="2570" y="1384"/>
                  </a:lnTo>
                  <a:lnTo>
                    <a:pt x="2570" y="3336"/>
                  </a:lnTo>
                  <a:lnTo>
                    <a:pt x="0" y="3336"/>
                  </a:lnTo>
                  <a:lnTo>
                    <a:pt x="0" y="0"/>
                  </a:lnTo>
                  <a:close/>
                </a:path>
              </a:pathLst>
            </a:custGeom>
            <a:solidFill>
              <a:srgbClr val="55485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1597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a:t>
            </a:r>
            <a:r>
              <a:rPr kumimoji="0" lang="en-GB"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Siris</a:t>
            </a:r>
            <a:r>
              <a:rPr kumimoji="0" lang="en-GB"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E.S., et al. </a:t>
            </a:r>
            <a:r>
              <a:rPr kumimoji="0" lang="en-GB"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JAMA</a:t>
            </a:r>
            <a:r>
              <a:rPr kumimoji="0" lang="en-GB"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2001;286:2815-22. </a:t>
            </a:r>
          </a:p>
        </p:txBody>
      </p:sp>
      <p:sp>
        <p:nvSpPr>
          <p:cNvPr id="440" name="Rectangle 439"/>
          <p:cNvSpPr/>
          <p:nvPr/>
        </p:nvSpPr>
        <p:spPr>
          <a:xfrm>
            <a:off x="0" y="1"/>
            <a:ext cx="9144000" cy="1363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59119" y="224446"/>
            <a:ext cx="9058939" cy="941796"/>
          </a:xfrm>
        </p:spPr>
        <p:txBody>
          <a:bodyPr/>
          <a:lstStyle/>
          <a:p>
            <a:pPr algn="ctr"/>
            <a:r>
              <a:rPr lang="en-CA" sz="3600" dirty="0">
                <a:solidFill>
                  <a:srgbClr val="725F73"/>
                </a:solidFill>
                <a:latin typeface="Arial Narrow" panose="020B0606020202030204" pitchFamily="34" charset="0"/>
              </a:rPr>
              <a:t>BMD Alone is Not an Indicator of Fracture Risk</a:t>
            </a:r>
            <a:br>
              <a:rPr lang="en-CA" sz="3600" dirty="0">
                <a:solidFill>
                  <a:srgbClr val="725F73"/>
                </a:solidFill>
                <a:latin typeface="Arial Narrow" panose="020B0606020202030204" pitchFamily="34" charset="0"/>
              </a:rPr>
            </a:br>
            <a:r>
              <a:rPr lang="en-CA" sz="3200" dirty="0">
                <a:solidFill>
                  <a:srgbClr val="7693CC"/>
                </a:solidFill>
                <a:latin typeface="Arial Narrow" panose="020B0606020202030204" pitchFamily="34" charset="0"/>
              </a:rPr>
              <a:t>BMD vs. Osteoporotic Fracture Rates/Number</a:t>
            </a:r>
            <a:endParaRPr lang="en-US" sz="3200"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123" name="Group 95">
            <a:extLst>
              <a:ext uri="{FF2B5EF4-FFF2-40B4-BE49-F238E27FC236}">
                <a16:creationId xmlns:a16="http://schemas.microsoft.com/office/drawing/2014/main" id="{C90D5156-1FA5-431E-9EBF-B0C303B9D4A0}"/>
              </a:ext>
            </a:extLst>
          </p:cNvPr>
          <p:cNvGrpSpPr>
            <a:grpSpLocks noChangeAspect="1"/>
          </p:cNvGrpSpPr>
          <p:nvPr/>
        </p:nvGrpSpPr>
        <p:grpSpPr bwMode="auto">
          <a:xfrm>
            <a:off x="1704975" y="2327629"/>
            <a:ext cx="5789613" cy="3016250"/>
            <a:chOff x="871" y="1439"/>
            <a:chExt cx="4082" cy="2127"/>
          </a:xfrm>
          <a:solidFill>
            <a:srgbClr val="A098DA"/>
          </a:solidFill>
        </p:grpSpPr>
        <p:sp>
          <p:nvSpPr>
            <p:cNvPr id="124" name="Rectangle 100">
              <a:extLst>
                <a:ext uri="{FF2B5EF4-FFF2-40B4-BE49-F238E27FC236}">
                  <a16:creationId xmlns:a16="http://schemas.microsoft.com/office/drawing/2014/main" id="{CA43A3EF-C83A-444C-9FA4-F5020ADCD755}"/>
                </a:ext>
              </a:extLst>
            </p:cNvPr>
            <p:cNvSpPr>
              <a:spLocks noChangeArrowheads="1"/>
            </p:cNvSpPr>
            <p:nvPr/>
          </p:nvSpPr>
          <p:spPr bwMode="blackWhite">
            <a:xfrm>
              <a:off x="1018" y="1457"/>
              <a:ext cx="159" cy="137"/>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25" name="Text Box 101">
              <a:extLst>
                <a:ext uri="{FF2B5EF4-FFF2-40B4-BE49-F238E27FC236}">
                  <a16:creationId xmlns:a16="http://schemas.microsoft.com/office/drawing/2014/main" id="{574DB43F-EB9D-4C24-9017-95582DFC03DC}"/>
                </a:ext>
              </a:extLst>
            </p:cNvPr>
            <p:cNvSpPr txBox="1">
              <a:spLocks noChangeArrowheads="1"/>
            </p:cNvSpPr>
            <p:nvPr/>
          </p:nvSpPr>
          <p:spPr bwMode="auto">
            <a:xfrm>
              <a:off x="1318" y="1439"/>
              <a:ext cx="723" cy="174"/>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CA" altLang="en-US" sz="1600" b="0"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anose="020B0600070205080204" pitchFamily="34" charset="-128"/>
                  <a:cs typeface="+mn-cs"/>
                </a:rPr>
                <a:t>Fracture Rate</a:t>
              </a:r>
            </a:p>
          </p:txBody>
        </p:sp>
        <p:sp>
          <p:nvSpPr>
            <p:cNvPr id="126" name="Rectangle 10">
              <a:extLst>
                <a:ext uri="{FF2B5EF4-FFF2-40B4-BE49-F238E27FC236}">
                  <a16:creationId xmlns:a16="http://schemas.microsoft.com/office/drawing/2014/main" id="{A5F5CD72-E7AD-4168-9194-566285B017E0}"/>
                </a:ext>
              </a:extLst>
            </p:cNvPr>
            <p:cNvSpPr>
              <a:spLocks noChangeArrowheads="1"/>
            </p:cNvSpPr>
            <p:nvPr/>
          </p:nvSpPr>
          <p:spPr bwMode="blackWhite">
            <a:xfrm>
              <a:off x="4749" y="1908"/>
              <a:ext cx="204" cy="1658"/>
            </a:xfrm>
            <a:prstGeom prst="rect">
              <a:avLst/>
            </a:prstGeom>
            <a:grp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27" name="Rectangle 13">
              <a:extLst>
                <a:ext uri="{FF2B5EF4-FFF2-40B4-BE49-F238E27FC236}">
                  <a16:creationId xmlns:a16="http://schemas.microsoft.com/office/drawing/2014/main" id="{C4D820D7-0467-4CAF-B0F8-EE3F74C26EB5}"/>
                </a:ext>
              </a:extLst>
            </p:cNvPr>
            <p:cNvSpPr>
              <a:spLocks noChangeArrowheads="1"/>
            </p:cNvSpPr>
            <p:nvPr/>
          </p:nvSpPr>
          <p:spPr bwMode="blackWhite">
            <a:xfrm>
              <a:off x="4363" y="1989"/>
              <a:ext cx="204" cy="1577"/>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28" name="Rectangle 16">
              <a:extLst>
                <a:ext uri="{FF2B5EF4-FFF2-40B4-BE49-F238E27FC236}">
                  <a16:creationId xmlns:a16="http://schemas.microsoft.com/office/drawing/2014/main" id="{BBF1CF51-E737-4056-9448-B5B960D87145}"/>
                </a:ext>
              </a:extLst>
            </p:cNvPr>
            <p:cNvSpPr>
              <a:spLocks noChangeArrowheads="1"/>
            </p:cNvSpPr>
            <p:nvPr/>
          </p:nvSpPr>
          <p:spPr bwMode="blackWhite">
            <a:xfrm>
              <a:off x="3978" y="2312"/>
              <a:ext cx="204" cy="1254"/>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29" name="Rectangle 19">
              <a:extLst>
                <a:ext uri="{FF2B5EF4-FFF2-40B4-BE49-F238E27FC236}">
                  <a16:creationId xmlns:a16="http://schemas.microsoft.com/office/drawing/2014/main" id="{59D38840-CFC6-4982-BB6B-9C8A794F27EE}"/>
                </a:ext>
              </a:extLst>
            </p:cNvPr>
            <p:cNvSpPr>
              <a:spLocks noChangeArrowheads="1"/>
            </p:cNvSpPr>
            <p:nvPr/>
          </p:nvSpPr>
          <p:spPr bwMode="blackWhite">
            <a:xfrm>
              <a:off x="3570" y="2676"/>
              <a:ext cx="206" cy="890"/>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0" name="Rectangle 22">
              <a:extLst>
                <a:ext uri="{FF2B5EF4-FFF2-40B4-BE49-F238E27FC236}">
                  <a16:creationId xmlns:a16="http://schemas.microsoft.com/office/drawing/2014/main" id="{3B6330B9-371F-4C39-BB13-A624452E2BAA}"/>
                </a:ext>
              </a:extLst>
            </p:cNvPr>
            <p:cNvSpPr>
              <a:spLocks noChangeArrowheads="1"/>
            </p:cNvSpPr>
            <p:nvPr/>
          </p:nvSpPr>
          <p:spPr bwMode="blackWhite">
            <a:xfrm>
              <a:off x="3185" y="2919"/>
              <a:ext cx="206" cy="647"/>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1" name="Rectangle 25">
              <a:extLst>
                <a:ext uri="{FF2B5EF4-FFF2-40B4-BE49-F238E27FC236}">
                  <a16:creationId xmlns:a16="http://schemas.microsoft.com/office/drawing/2014/main" id="{77973DEF-7940-4A73-BC00-4F0CEBC0C72F}"/>
                </a:ext>
              </a:extLst>
            </p:cNvPr>
            <p:cNvSpPr>
              <a:spLocks noChangeArrowheads="1"/>
            </p:cNvSpPr>
            <p:nvPr/>
          </p:nvSpPr>
          <p:spPr bwMode="blackWhite">
            <a:xfrm>
              <a:off x="2798" y="3081"/>
              <a:ext cx="204" cy="485"/>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2" name="Rectangle 28">
              <a:extLst>
                <a:ext uri="{FF2B5EF4-FFF2-40B4-BE49-F238E27FC236}">
                  <a16:creationId xmlns:a16="http://schemas.microsoft.com/office/drawing/2014/main" id="{B9BA96A9-7849-4401-B707-AD7D84B38A97}"/>
                </a:ext>
              </a:extLst>
            </p:cNvPr>
            <p:cNvSpPr>
              <a:spLocks noChangeArrowheads="1"/>
            </p:cNvSpPr>
            <p:nvPr/>
          </p:nvSpPr>
          <p:spPr bwMode="blackWhite">
            <a:xfrm>
              <a:off x="2413" y="3202"/>
              <a:ext cx="204" cy="364"/>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3" name="Rectangle 31">
              <a:extLst>
                <a:ext uri="{FF2B5EF4-FFF2-40B4-BE49-F238E27FC236}">
                  <a16:creationId xmlns:a16="http://schemas.microsoft.com/office/drawing/2014/main" id="{D220801E-E6E1-4457-B281-C6D3C0E6CFD7}"/>
                </a:ext>
              </a:extLst>
            </p:cNvPr>
            <p:cNvSpPr>
              <a:spLocks noChangeArrowheads="1"/>
            </p:cNvSpPr>
            <p:nvPr/>
          </p:nvSpPr>
          <p:spPr bwMode="blackWhite">
            <a:xfrm>
              <a:off x="2027" y="3283"/>
              <a:ext cx="204" cy="283"/>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4" name="Rectangle 34">
              <a:extLst>
                <a:ext uri="{FF2B5EF4-FFF2-40B4-BE49-F238E27FC236}">
                  <a16:creationId xmlns:a16="http://schemas.microsoft.com/office/drawing/2014/main" id="{78F486C3-15AE-4278-AE13-34BDBE022A1D}"/>
                </a:ext>
              </a:extLst>
            </p:cNvPr>
            <p:cNvSpPr>
              <a:spLocks noChangeArrowheads="1"/>
            </p:cNvSpPr>
            <p:nvPr/>
          </p:nvSpPr>
          <p:spPr bwMode="blackWhite">
            <a:xfrm>
              <a:off x="1642" y="3323"/>
              <a:ext cx="204" cy="243"/>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5" name="Rectangle 37">
              <a:extLst>
                <a:ext uri="{FF2B5EF4-FFF2-40B4-BE49-F238E27FC236}">
                  <a16:creationId xmlns:a16="http://schemas.microsoft.com/office/drawing/2014/main" id="{22A90334-54B3-463B-9711-B8929E0E4439}"/>
                </a:ext>
              </a:extLst>
            </p:cNvPr>
            <p:cNvSpPr>
              <a:spLocks noChangeArrowheads="1"/>
            </p:cNvSpPr>
            <p:nvPr/>
          </p:nvSpPr>
          <p:spPr bwMode="blackWhite">
            <a:xfrm>
              <a:off x="1256" y="3364"/>
              <a:ext cx="204" cy="202"/>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6" name="Rectangle 40">
              <a:extLst>
                <a:ext uri="{FF2B5EF4-FFF2-40B4-BE49-F238E27FC236}">
                  <a16:creationId xmlns:a16="http://schemas.microsoft.com/office/drawing/2014/main" id="{4EA58731-87FE-4240-8A6D-FD6FF88E4D23}"/>
                </a:ext>
              </a:extLst>
            </p:cNvPr>
            <p:cNvSpPr>
              <a:spLocks noChangeArrowheads="1"/>
            </p:cNvSpPr>
            <p:nvPr/>
          </p:nvSpPr>
          <p:spPr bwMode="blackWhite">
            <a:xfrm>
              <a:off x="871" y="3404"/>
              <a:ext cx="204" cy="162"/>
            </a:xfrm>
            <a:prstGeom prst="rect">
              <a:avLst/>
            </a:prstGeom>
            <a:grpFill/>
            <a:ln w="19050"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grpSp>
      <p:grpSp>
        <p:nvGrpSpPr>
          <p:cNvPr id="137" name="Group 100">
            <a:extLst>
              <a:ext uri="{FF2B5EF4-FFF2-40B4-BE49-F238E27FC236}">
                <a16:creationId xmlns:a16="http://schemas.microsoft.com/office/drawing/2014/main" id="{9B3EDF9F-9E23-4A77-A5F7-3B6448A1017B}"/>
              </a:ext>
            </a:extLst>
          </p:cNvPr>
          <p:cNvGrpSpPr>
            <a:grpSpLocks noChangeAspect="1"/>
          </p:cNvGrpSpPr>
          <p:nvPr/>
        </p:nvGrpSpPr>
        <p:grpSpPr bwMode="auto">
          <a:xfrm>
            <a:off x="600331" y="1946629"/>
            <a:ext cx="874457" cy="3513156"/>
            <a:chOff x="327627" y="1925638"/>
            <a:chExt cx="959837" cy="3854276"/>
          </a:xfrm>
        </p:grpSpPr>
        <p:grpSp>
          <p:nvGrpSpPr>
            <p:cNvPr id="138" name="Group 96">
              <a:extLst>
                <a:ext uri="{FF2B5EF4-FFF2-40B4-BE49-F238E27FC236}">
                  <a16:creationId xmlns:a16="http://schemas.microsoft.com/office/drawing/2014/main" id="{F3A536A7-696C-4106-9B97-9ED6274BB47A}"/>
                </a:ext>
              </a:extLst>
            </p:cNvPr>
            <p:cNvGrpSpPr>
              <a:grpSpLocks/>
            </p:cNvGrpSpPr>
            <p:nvPr/>
          </p:nvGrpSpPr>
          <p:grpSpPr bwMode="auto">
            <a:xfrm>
              <a:off x="327627" y="1925638"/>
              <a:ext cx="959837" cy="3854276"/>
              <a:chOff x="327627" y="1925638"/>
              <a:chExt cx="959837" cy="3854276"/>
            </a:xfrm>
          </p:grpSpPr>
          <p:sp>
            <p:nvSpPr>
              <p:cNvPr id="140" name="Text Box 61">
                <a:extLst>
                  <a:ext uri="{FF2B5EF4-FFF2-40B4-BE49-F238E27FC236}">
                    <a16:creationId xmlns:a16="http://schemas.microsoft.com/office/drawing/2014/main" id="{D888F688-C706-400D-989B-26DF830857DB}"/>
                  </a:ext>
                </a:extLst>
              </p:cNvPr>
              <p:cNvSpPr txBox="1">
                <a:spLocks noChangeArrowheads="1"/>
              </p:cNvSpPr>
              <p:nvPr/>
            </p:nvSpPr>
            <p:spPr bwMode="blackWhite">
              <a:xfrm rot="16200000">
                <a:off x="-1015389" y="3798696"/>
                <a:ext cx="2956293" cy="27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600" b="0"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anose="020B0600070205080204" pitchFamily="34" charset="-128"/>
                    <a:cs typeface="+mn-cs"/>
                  </a:rPr>
                  <a:t>Fracture rate per 1000 person-years</a:t>
                </a:r>
              </a:p>
            </p:txBody>
          </p:sp>
          <p:sp>
            <p:nvSpPr>
              <p:cNvPr id="141" name="Text Box 44">
                <a:extLst>
                  <a:ext uri="{FF2B5EF4-FFF2-40B4-BE49-F238E27FC236}">
                    <a16:creationId xmlns:a16="http://schemas.microsoft.com/office/drawing/2014/main" id="{11E66BB9-4CD5-449C-A806-7CBD7EE98D43}"/>
                  </a:ext>
                </a:extLst>
              </p:cNvPr>
              <p:cNvSpPr txBox="1">
                <a:spLocks noChangeArrowheads="1"/>
              </p:cNvSpPr>
              <p:nvPr/>
            </p:nvSpPr>
            <p:spPr bwMode="blackWhite">
              <a:xfrm>
                <a:off x="963531" y="1925638"/>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60</a:t>
                </a:r>
              </a:p>
            </p:txBody>
          </p:sp>
          <p:sp>
            <p:nvSpPr>
              <p:cNvPr id="142" name="Text Box 45">
                <a:extLst>
                  <a:ext uri="{FF2B5EF4-FFF2-40B4-BE49-F238E27FC236}">
                    <a16:creationId xmlns:a16="http://schemas.microsoft.com/office/drawing/2014/main" id="{3E52AB5B-0E5E-4916-810E-60842814519A}"/>
                  </a:ext>
                </a:extLst>
              </p:cNvPr>
              <p:cNvSpPr txBox="1">
                <a:spLocks noChangeArrowheads="1"/>
              </p:cNvSpPr>
              <p:nvPr/>
            </p:nvSpPr>
            <p:spPr bwMode="blackWhite">
              <a:xfrm>
                <a:off x="963531" y="2528888"/>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50</a:t>
                </a:r>
              </a:p>
            </p:txBody>
          </p:sp>
          <p:sp>
            <p:nvSpPr>
              <p:cNvPr id="143" name="Text Box 46">
                <a:extLst>
                  <a:ext uri="{FF2B5EF4-FFF2-40B4-BE49-F238E27FC236}">
                    <a16:creationId xmlns:a16="http://schemas.microsoft.com/office/drawing/2014/main" id="{5CA1809E-A0EA-45A9-A4D0-A528B97E2C93}"/>
                  </a:ext>
                </a:extLst>
              </p:cNvPr>
              <p:cNvSpPr txBox="1">
                <a:spLocks noChangeArrowheads="1"/>
              </p:cNvSpPr>
              <p:nvPr/>
            </p:nvSpPr>
            <p:spPr bwMode="blackWhite">
              <a:xfrm>
                <a:off x="963531" y="3135313"/>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40</a:t>
                </a:r>
              </a:p>
            </p:txBody>
          </p:sp>
          <p:sp>
            <p:nvSpPr>
              <p:cNvPr id="144" name="Text Box 47">
                <a:extLst>
                  <a:ext uri="{FF2B5EF4-FFF2-40B4-BE49-F238E27FC236}">
                    <a16:creationId xmlns:a16="http://schemas.microsoft.com/office/drawing/2014/main" id="{75A3991B-6901-4581-8A9A-CC935856F080}"/>
                  </a:ext>
                </a:extLst>
              </p:cNvPr>
              <p:cNvSpPr txBox="1">
                <a:spLocks noChangeArrowheads="1"/>
              </p:cNvSpPr>
              <p:nvPr/>
            </p:nvSpPr>
            <p:spPr bwMode="blackWhite">
              <a:xfrm>
                <a:off x="963531" y="3735388"/>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30</a:t>
                </a:r>
              </a:p>
            </p:txBody>
          </p:sp>
          <p:sp>
            <p:nvSpPr>
              <p:cNvPr id="145" name="Text Box 48">
                <a:extLst>
                  <a:ext uri="{FF2B5EF4-FFF2-40B4-BE49-F238E27FC236}">
                    <a16:creationId xmlns:a16="http://schemas.microsoft.com/office/drawing/2014/main" id="{F60071A8-5E1B-4503-975E-F8CFA0EF3D9D}"/>
                  </a:ext>
                </a:extLst>
              </p:cNvPr>
              <p:cNvSpPr txBox="1">
                <a:spLocks noChangeArrowheads="1"/>
              </p:cNvSpPr>
              <p:nvPr/>
            </p:nvSpPr>
            <p:spPr bwMode="blackWhite">
              <a:xfrm>
                <a:off x="963531" y="4338638"/>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20</a:t>
                </a:r>
              </a:p>
            </p:txBody>
          </p:sp>
          <p:sp>
            <p:nvSpPr>
              <p:cNvPr id="146" name="Text Box 49">
                <a:extLst>
                  <a:ext uri="{FF2B5EF4-FFF2-40B4-BE49-F238E27FC236}">
                    <a16:creationId xmlns:a16="http://schemas.microsoft.com/office/drawing/2014/main" id="{F66BD0C7-5214-4008-A127-3EFBE33F9622}"/>
                  </a:ext>
                </a:extLst>
              </p:cNvPr>
              <p:cNvSpPr txBox="1">
                <a:spLocks noChangeArrowheads="1"/>
              </p:cNvSpPr>
              <p:nvPr/>
            </p:nvSpPr>
            <p:spPr bwMode="blackWhite">
              <a:xfrm>
                <a:off x="963531" y="4940301"/>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10</a:t>
                </a:r>
              </a:p>
            </p:txBody>
          </p:sp>
          <p:sp>
            <p:nvSpPr>
              <p:cNvPr id="147" name="Text Box 50">
                <a:extLst>
                  <a:ext uri="{FF2B5EF4-FFF2-40B4-BE49-F238E27FC236}">
                    <a16:creationId xmlns:a16="http://schemas.microsoft.com/office/drawing/2014/main" id="{0B7ADAEC-7828-4DF2-BF76-4322EDE9662C}"/>
                  </a:ext>
                </a:extLst>
              </p:cNvPr>
              <p:cNvSpPr txBox="1">
                <a:spLocks noChangeArrowheads="1"/>
              </p:cNvSpPr>
              <p:nvPr/>
            </p:nvSpPr>
            <p:spPr bwMode="blackWhite">
              <a:xfrm>
                <a:off x="1053264" y="5543551"/>
                <a:ext cx="89736"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0</a:t>
                </a:r>
              </a:p>
            </p:txBody>
          </p:sp>
          <p:sp>
            <p:nvSpPr>
              <p:cNvPr id="148" name="Line 7">
                <a:extLst>
                  <a:ext uri="{FF2B5EF4-FFF2-40B4-BE49-F238E27FC236}">
                    <a16:creationId xmlns:a16="http://schemas.microsoft.com/office/drawing/2014/main" id="{91EB5DB6-7EEE-4DC3-8359-0ED3E97C0B29}"/>
                  </a:ext>
                </a:extLst>
              </p:cNvPr>
              <p:cNvSpPr>
                <a:spLocks noChangeShapeType="1"/>
              </p:cNvSpPr>
              <p:nvPr/>
            </p:nvSpPr>
            <p:spPr bwMode="blackWhite">
              <a:xfrm>
                <a:off x="1284286" y="2009458"/>
                <a:ext cx="0" cy="365040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49" name="Line 79">
                <a:extLst>
                  <a:ext uri="{FF2B5EF4-FFF2-40B4-BE49-F238E27FC236}">
                    <a16:creationId xmlns:a16="http://schemas.microsoft.com/office/drawing/2014/main" id="{B1422331-5909-47A5-9684-AB2D94CB7212}"/>
                  </a:ext>
                </a:extLst>
              </p:cNvPr>
              <p:cNvSpPr>
                <a:spLocks noChangeShapeType="1"/>
              </p:cNvSpPr>
              <p:nvPr/>
            </p:nvSpPr>
            <p:spPr bwMode="blackWhite">
              <a:xfrm flipH="1">
                <a:off x="1184189" y="2025650"/>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50" name="Line 80">
                <a:extLst>
                  <a:ext uri="{FF2B5EF4-FFF2-40B4-BE49-F238E27FC236}">
                    <a16:creationId xmlns:a16="http://schemas.microsoft.com/office/drawing/2014/main" id="{FF76F71E-A632-43B7-B5C7-04E3E5965AD9}"/>
                  </a:ext>
                </a:extLst>
              </p:cNvPr>
              <p:cNvSpPr>
                <a:spLocks noChangeShapeType="1"/>
              </p:cNvSpPr>
              <p:nvPr/>
            </p:nvSpPr>
            <p:spPr bwMode="blackWhite">
              <a:xfrm flipH="1">
                <a:off x="1196900" y="2633663"/>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51" name="Line 81">
                <a:extLst>
                  <a:ext uri="{FF2B5EF4-FFF2-40B4-BE49-F238E27FC236}">
                    <a16:creationId xmlns:a16="http://schemas.microsoft.com/office/drawing/2014/main" id="{C3DD8B20-20A1-4B79-AC49-B889425741F3}"/>
                  </a:ext>
                </a:extLst>
              </p:cNvPr>
              <p:cNvSpPr>
                <a:spLocks noChangeShapeType="1"/>
              </p:cNvSpPr>
              <p:nvPr/>
            </p:nvSpPr>
            <p:spPr bwMode="blackWhite">
              <a:xfrm flipH="1">
                <a:off x="1196900" y="3236913"/>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52" name="Line 82">
                <a:extLst>
                  <a:ext uri="{FF2B5EF4-FFF2-40B4-BE49-F238E27FC236}">
                    <a16:creationId xmlns:a16="http://schemas.microsoft.com/office/drawing/2014/main" id="{F049E504-23F8-4385-B6BE-C4856711051D}"/>
                  </a:ext>
                </a:extLst>
              </p:cNvPr>
              <p:cNvSpPr>
                <a:spLocks noChangeShapeType="1"/>
              </p:cNvSpPr>
              <p:nvPr/>
            </p:nvSpPr>
            <p:spPr bwMode="blackWhite">
              <a:xfrm flipH="1">
                <a:off x="1196900" y="3840163"/>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53" name="Line 83">
                <a:extLst>
                  <a:ext uri="{FF2B5EF4-FFF2-40B4-BE49-F238E27FC236}">
                    <a16:creationId xmlns:a16="http://schemas.microsoft.com/office/drawing/2014/main" id="{E97C22E2-647C-4531-99DF-7BA5E7CC0C95}"/>
                  </a:ext>
                </a:extLst>
              </p:cNvPr>
              <p:cNvSpPr>
                <a:spLocks noChangeShapeType="1"/>
              </p:cNvSpPr>
              <p:nvPr/>
            </p:nvSpPr>
            <p:spPr bwMode="blackWhite">
              <a:xfrm flipH="1">
                <a:off x="1196900" y="4441826"/>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54" name="Line 84">
                <a:extLst>
                  <a:ext uri="{FF2B5EF4-FFF2-40B4-BE49-F238E27FC236}">
                    <a16:creationId xmlns:a16="http://schemas.microsoft.com/office/drawing/2014/main" id="{C3CEE874-8A4B-4FA2-90E2-78B41EC37687}"/>
                  </a:ext>
                </a:extLst>
              </p:cNvPr>
              <p:cNvSpPr>
                <a:spLocks noChangeShapeType="1"/>
              </p:cNvSpPr>
              <p:nvPr/>
            </p:nvSpPr>
            <p:spPr bwMode="blackWhite">
              <a:xfrm flipH="1">
                <a:off x="1196900" y="5045076"/>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grpSp>
        <p:sp>
          <p:nvSpPr>
            <p:cNvPr id="139" name="Line 85">
              <a:extLst>
                <a:ext uri="{FF2B5EF4-FFF2-40B4-BE49-F238E27FC236}">
                  <a16:creationId xmlns:a16="http://schemas.microsoft.com/office/drawing/2014/main" id="{00094D5D-389D-4FB1-8FA0-7F940B0216A9}"/>
                </a:ext>
              </a:extLst>
            </p:cNvPr>
            <p:cNvSpPr>
              <a:spLocks noChangeShapeType="1"/>
            </p:cNvSpPr>
            <p:nvPr/>
          </p:nvSpPr>
          <p:spPr bwMode="blackWhite">
            <a:xfrm flipH="1">
              <a:off x="1196900" y="5654676"/>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grpSp>
      <p:grpSp>
        <p:nvGrpSpPr>
          <p:cNvPr id="155" name="Group 98">
            <a:extLst>
              <a:ext uri="{FF2B5EF4-FFF2-40B4-BE49-F238E27FC236}">
                <a16:creationId xmlns:a16="http://schemas.microsoft.com/office/drawing/2014/main" id="{DDDFD636-50FE-43B1-9F49-FA1F906FC54B}"/>
              </a:ext>
            </a:extLst>
          </p:cNvPr>
          <p:cNvGrpSpPr>
            <a:grpSpLocks noChangeAspect="1"/>
          </p:cNvGrpSpPr>
          <p:nvPr/>
        </p:nvGrpSpPr>
        <p:grpSpPr bwMode="auto">
          <a:xfrm>
            <a:off x="1484313" y="5339116"/>
            <a:ext cx="6086475" cy="746293"/>
            <a:chOff x="1284289" y="5654675"/>
            <a:chExt cx="6743700" cy="826828"/>
          </a:xfrm>
        </p:grpSpPr>
        <p:sp>
          <p:nvSpPr>
            <p:cNvPr id="156" name="Text Box 6">
              <a:extLst>
                <a:ext uri="{FF2B5EF4-FFF2-40B4-BE49-F238E27FC236}">
                  <a16:creationId xmlns:a16="http://schemas.microsoft.com/office/drawing/2014/main" id="{96773169-D757-49C8-B256-824D3920ABA3}"/>
                </a:ext>
              </a:extLst>
            </p:cNvPr>
            <p:cNvSpPr txBox="1">
              <a:spLocks noChangeArrowheads="1"/>
            </p:cNvSpPr>
            <p:nvPr/>
          </p:nvSpPr>
          <p:spPr bwMode="blackWhite">
            <a:xfrm>
              <a:off x="4049145" y="6208712"/>
              <a:ext cx="1191761" cy="27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BMD T-scores</a:t>
              </a:r>
            </a:p>
          </p:txBody>
        </p:sp>
        <p:sp>
          <p:nvSpPr>
            <p:cNvPr id="157" name="Text Box 63">
              <a:extLst>
                <a:ext uri="{FF2B5EF4-FFF2-40B4-BE49-F238E27FC236}">
                  <a16:creationId xmlns:a16="http://schemas.microsoft.com/office/drawing/2014/main" id="{E3EF17A3-646C-41E9-B0FD-66B7DE5223AE}"/>
                </a:ext>
              </a:extLst>
            </p:cNvPr>
            <p:cNvSpPr txBox="1">
              <a:spLocks noChangeArrowheads="1"/>
            </p:cNvSpPr>
            <p:nvPr/>
          </p:nvSpPr>
          <p:spPr bwMode="blackWhite">
            <a:xfrm>
              <a:off x="1446584" y="5702301"/>
              <a:ext cx="277071" cy="20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anose="020B0600070205080204" pitchFamily="34" charset="-128"/>
                  <a:cs typeface="+mn-cs"/>
                </a:rPr>
                <a:t>&gt;1.0</a:t>
              </a:r>
            </a:p>
          </p:txBody>
        </p:sp>
        <p:sp>
          <p:nvSpPr>
            <p:cNvPr id="158" name="Text Box 64">
              <a:extLst>
                <a:ext uri="{FF2B5EF4-FFF2-40B4-BE49-F238E27FC236}">
                  <a16:creationId xmlns:a16="http://schemas.microsoft.com/office/drawing/2014/main" id="{81531041-39AD-49B0-A919-4513F1A4A132}"/>
                </a:ext>
              </a:extLst>
            </p:cNvPr>
            <p:cNvSpPr txBox="1">
              <a:spLocks noChangeArrowheads="1"/>
            </p:cNvSpPr>
            <p:nvPr/>
          </p:nvSpPr>
          <p:spPr bwMode="blackWhite">
            <a:xfrm>
              <a:off x="1999838" y="5702301"/>
              <a:ext cx="351668"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1.0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to 0.5</a:t>
              </a:r>
            </a:p>
          </p:txBody>
        </p:sp>
        <p:sp>
          <p:nvSpPr>
            <p:cNvPr id="159" name="Text Box 65">
              <a:extLst>
                <a:ext uri="{FF2B5EF4-FFF2-40B4-BE49-F238E27FC236}">
                  <a16:creationId xmlns:a16="http://schemas.microsoft.com/office/drawing/2014/main" id="{DBE345D0-B92D-4A29-9F09-FF7874D115BE}"/>
                </a:ext>
              </a:extLst>
            </p:cNvPr>
            <p:cNvSpPr txBox="1">
              <a:spLocks noChangeArrowheads="1"/>
            </p:cNvSpPr>
            <p:nvPr/>
          </p:nvSpPr>
          <p:spPr bwMode="blackWhite">
            <a:xfrm>
              <a:off x="2625312" y="5702301"/>
              <a:ext cx="351668"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0.5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to 0.0</a:t>
              </a:r>
            </a:p>
          </p:txBody>
        </p:sp>
        <p:sp>
          <p:nvSpPr>
            <p:cNvPr id="160" name="Text Box 66">
              <a:extLst>
                <a:ext uri="{FF2B5EF4-FFF2-40B4-BE49-F238E27FC236}">
                  <a16:creationId xmlns:a16="http://schemas.microsoft.com/office/drawing/2014/main" id="{2867B023-E881-4068-838F-EFBD0934C1E1}"/>
                </a:ext>
              </a:extLst>
            </p:cNvPr>
            <p:cNvSpPr txBox="1">
              <a:spLocks noChangeArrowheads="1"/>
            </p:cNvSpPr>
            <p:nvPr/>
          </p:nvSpPr>
          <p:spPr bwMode="blackWhite">
            <a:xfrm>
              <a:off x="3193456"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0.0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to –0.5</a:t>
              </a:r>
            </a:p>
          </p:txBody>
        </p:sp>
        <p:sp>
          <p:nvSpPr>
            <p:cNvPr id="161" name="Text Box 67">
              <a:extLst>
                <a:ext uri="{FF2B5EF4-FFF2-40B4-BE49-F238E27FC236}">
                  <a16:creationId xmlns:a16="http://schemas.microsoft.com/office/drawing/2014/main" id="{7DA99CF3-FC6F-41BB-A4E6-948E50FC302E}"/>
                </a:ext>
              </a:extLst>
            </p:cNvPr>
            <p:cNvSpPr txBox="1">
              <a:spLocks noChangeArrowheads="1"/>
            </p:cNvSpPr>
            <p:nvPr/>
          </p:nvSpPr>
          <p:spPr bwMode="blackWhite">
            <a:xfrm>
              <a:off x="3818137"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–0.5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to –1.0</a:t>
              </a:r>
            </a:p>
          </p:txBody>
        </p:sp>
        <p:sp>
          <p:nvSpPr>
            <p:cNvPr id="162" name="Text Box 68">
              <a:extLst>
                <a:ext uri="{FF2B5EF4-FFF2-40B4-BE49-F238E27FC236}">
                  <a16:creationId xmlns:a16="http://schemas.microsoft.com/office/drawing/2014/main" id="{AD834954-6E76-431B-B4F8-6D1519FC42B2}"/>
                </a:ext>
              </a:extLst>
            </p:cNvPr>
            <p:cNvSpPr txBox="1">
              <a:spLocks noChangeArrowheads="1"/>
            </p:cNvSpPr>
            <p:nvPr/>
          </p:nvSpPr>
          <p:spPr bwMode="blackWhite">
            <a:xfrm>
              <a:off x="4422975"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–1.0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to –1.5</a:t>
              </a:r>
            </a:p>
          </p:txBody>
        </p:sp>
        <p:sp>
          <p:nvSpPr>
            <p:cNvPr id="163" name="Text Box 69">
              <a:extLst>
                <a:ext uri="{FF2B5EF4-FFF2-40B4-BE49-F238E27FC236}">
                  <a16:creationId xmlns:a16="http://schemas.microsoft.com/office/drawing/2014/main" id="{EBB5A2DA-EF6B-4710-8CFF-4A4AB5A5E7F1}"/>
                </a:ext>
              </a:extLst>
            </p:cNvPr>
            <p:cNvSpPr txBox="1">
              <a:spLocks noChangeArrowheads="1"/>
            </p:cNvSpPr>
            <p:nvPr/>
          </p:nvSpPr>
          <p:spPr bwMode="blackWhite">
            <a:xfrm>
              <a:off x="5027812"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–1.5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to –2.0</a:t>
              </a:r>
            </a:p>
          </p:txBody>
        </p:sp>
        <p:sp>
          <p:nvSpPr>
            <p:cNvPr id="164" name="Text Box 70">
              <a:extLst>
                <a:ext uri="{FF2B5EF4-FFF2-40B4-BE49-F238E27FC236}">
                  <a16:creationId xmlns:a16="http://schemas.microsoft.com/office/drawing/2014/main" id="{1F85E5C0-4C5D-42B1-AF91-7C6D3E10C701}"/>
                </a:ext>
              </a:extLst>
            </p:cNvPr>
            <p:cNvSpPr txBox="1">
              <a:spLocks noChangeArrowheads="1"/>
            </p:cNvSpPr>
            <p:nvPr/>
          </p:nvSpPr>
          <p:spPr bwMode="blackWhite">
            <a:xfrm>
              <a:off x="5656462"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–2.0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to –2.5</a:t>
              </a:r>
            </a:p>
          </p:txBody>
        </p:sp>
        <p:sp>
          <p:nvSpPr>
            <p:cNvPr id="165" name="Text Box 71">
              <a:extLst>
                <a:ext uri="{FF2B5EF4-FFF2-40B4-BE49-F238E27FC236}">
                  <a16:creationId xmlns:a16="http://schemas.microsoft.com/office/drawing/2014/main" id="{8BC21EC1-6771-4131-86C9-0E894F560462}"/>
                </a:ext>
              </a:extLst>
            </p:cNvPr>
            <p:cNvSpPr txBox="1">
              <a:spLocks noChangeArrowheads="1"/>
            </p:cNvSpPr>
            <p:nvPr/>
          </p:nvSpPr>
          <p:spPr bwMode="blackWhite">
            <a:xfrm>
              <a:off x="6294637"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–2.5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to –3.0</a:t>
              </a:r>
            </a:p>
          </p:txBody>
        </p:sp>
        <p:sp>
          <p:nvSpPr>
            <p:cNvPr id="166" name="Text Box 72">
              <a:extLst>
                <a:ext uri="{FF2B5EF4-FFF2-40B4-BE49-F238E27FC236}">
                  <a16:creationId xmlns:a16="http://schemas.microsoft.com/office/drawing/2014/main" id="{DB2B4BBC-4A69-4F17-9C4A-D1A1054585C1}"/>
                </a:ext>
              </a:extLst>
            </p:cNvPr>
            <p:cNvSpPr txBox="1">
              <a:spLocks noChangeArrowheads="1"/>
            </p:cNvSpPr>
            <p:nvPr/>
          </p:nvSpPr>
          <p:spPr bwMode="blackWhite">
            <a:xfrm>
              <a:off x="6885187"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–3.0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to –3.5</a:t>
              </a:r>
            </a:p>
          </p:txBody>
        </p:sp>
        <p:sp>
          <p:nvSpPr>
            <p:cNvPr id="167" name="Text Box 73">
              <a:extLst>
                <a:ext uri="{FF2B5EF4-FFF2-40B4-BE49-F238E27FC236}">
                  <a16:creationId xmlns:a16="http://schemas.microsoft.com/office/drawing/2014/main" id="{7AFB2C6A-2040-4904-A891-ED9B9ADA2745}"/>
                </a:ext>
              </a:extLst>
            </p:cNvPr>
            <p:cNvSpPr txBox="1">
              <a:spLocks noChangeArrowheads="1"/>
            </p:cNvSpPr>
            <p:nvPr/>
          </p:nvSpPr>
          <p:spPr bwMode="blackWhite">
            <a:xfrm>
              <a:off x="7549061" y="5702301"/>
              <a:ext cx="394294" cy="20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&lt; –3.5</a:t>
              </a:r>
            </a:p>
          </p:txBody>
        </p:sp>
        <p:sp>
          <p:nvSpPr>
            <p:cNvPr id="168" name="Line 43">
              <a:extLst>
                <a:ext uri="{FF2B5EF4-FFF2-40B4-BE49-F238E27FC236}">
                  <a16:creationId xmlns:a16="http://schemas.microsoft.com/office/drawing/2014/main" id="{28CAE068-626F-4AB8-AFC4-48B0BA09ACE1}"/>
                </a:ext>
              </a:extLst>
            </p:cNvPr>
            <p:cNvSpPr>
              <a:spLocks noChangeShapeType="1"/>
            </p:cNvSpPr>
            <p:nvPr/>
          </p:nvSpPr>
          <p:spPr bwMode="blackWhite">
            <a:xfrm>
              <a:off x="1284289" y="5654675"/>
              <a:ext cx="674370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grpSp>
      <p:grpSp>
        <p:nvGrpSpPr>
          <p:cNvPr id="169" name="Group 97">
            <a:extLst>
              <a:ext uri="{FF2B5EF4-FFF2-40B4-BE49-F238E27FC236}">
                <a16:creationId xmlns:a16="http://schemas.microsoft.com/office/drawing/2014/main" id="{337E244E-9812-49ED-8840-353724ABBA36}"/>
              </a:ext>
            </a:extLst>
          </p:cNvPr>
          <p:cNvGrpSpPr>
            <a:grpSpLocks noChangeAspect="1"/>
          </p:cNvGrpSpPr>
          <p:nvPr/>
        </p:nvGrpSpPr>
        <p:grpSpPr bwMode="auto">
          <a:xfrm>
            <a:off x="7570791" y="2022829"/>
            <a:ext cx="754956" cy="3417643"/>
            <a:chOff x="8023226" y="1881188"/>
            <a:chExt cx="861150" cy="3901990"/>
          </a:xfrm>
        </p:grpSpPr>
        <p:sp>
          <p:nvSpPr>
            <p:cNvPr id="170" name="Text Box 62">
              <a:extLst>
                <a:ext uri="{FF2B5EF4-FFF2-40B4-BE49-F238E27FC236}">
                  <a16:creationId xmlns:a16="http://schemas.microsoft.com/office/drawing/2014/main" id="{94AC1A18-6BA3-47C7-9C69-B701108A31D7}"/>
                </a:ext>
              </a:extLst>
            </p:cNvPr>
            <p:cNvSpPr txBox="1">
              <a:spLocks noChangeArrowheads="1"/>
            </p:cNvSpPr>
            <p:nvPr/>
          </p:nvSpPr>
          <p:spPr bwMode="blackWhite">
            <a:xfrm rot="16200000">
              <a:off x="8030179" y="3599724"/>
              <a:ext cx="1427540" cy="28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No. of  Fractures</a:t>
              </a:r>
            </a:p>
          </p:txBody>
        </p:sp>
        <p:sp>
          <p:nvSpPr>
            <p:cNvPr id="171" name="Text Box 51">
              <a:extLst>
                <a:ext uri="{FF2B5EF4-FFF2-40B4-BE49-F238E27FC236}">
                  <a16:creationId xmlns:a16="http://schemas.microsoft.com/office/drawing/2014/main" id="{E35EBADB-BAE7-420B-BC27-87AC638B6F7D}"/>
                </a:ext>
              </a:extLst>
            </p:cNvPr>
            <p:cNvSpPr txBox="1">
              <a:spLocks noChangeArrowheads="1"/>
            </p:cNvSpPr>
            <p:nvPr/>
          </p:nvSpPr>
          <p:spPr bwMode="blackWhite">
            <a:xfrm>
              <a:off x="8208784" y="1881188"/>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450</a:t>
              </a:r>
            </a:p>
          </p:txBody>
        </p:sp>
        <p:sp>
          <p:nvSpPr>
            <p:cNvPr id="172" name="Text Box 52">
              <a:extLst>
                <a:ext uri="{FF2B5EF4-FFF2-40B4-BE49-F238E27FC236}">
                  <a16:creationId xmlns:a16="http://schemas.microsoft.com/office/drawing/2014/main" id="{F07D9977-08E1-43E4-A263-93FFEE3C9468}"/>
                </a:ext>
              </a:extLst>
            </p:cNvPr>
            <p:cNvSpPr txBox="1">
              <a:spLocks noChangeArrowheads="1"/>
            </p:cNvSpPr>
            <p:nvPr/>
          </p:nvSpPr>
          <p:spPr bwMode="blackWhite">
            <a:xfrm>
              <a:off x="8208784" y="2724152"/>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350</a:t>
              </a:r>
            </a:p>
          </p:txBody>
        </p:sp>
        <p:sp>
          <p:nvSpPr>
            <p:cNvPr id="173" name="Text Box 53">
              <a:extLst>
                <a:ext uri="{FF2B5EF4-FFF2-40B4-BE49-F238E27FC236}">
                  <a16:creationId xmlns:a16="http://schemas.microsoft.com/office/drawing/2014/main" id="{90D70517-FDBE-4852-90A1-EABD8C591C6A}"/>
                </a:ext>
              </a:extLst>
            </p:cNvPr>
            <p:cNvSpPr txBox="1">
              <a:spLocks noChangeArrowheads="1"/>
            </p:cNvSpPr>
            <p:nvPr/>
          </p:nvSpPr>
          <p:spPr bwMode="blackWhite">
            <a:xfrm>
              <a:off x="8208784" y="3128963"/>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300</a:t>
              </a:r>
            </a:p>
          </p:txBody>
        </p:sp>
        <p:sp>
          <p:nvSpPr>
            <p:cNvPr id="174" name="Text Box 54">
              <a:extLst>
                <a:ext uri="{FF2B5EF4-FFF2-40B4-BE49-F238E27FC236}">
                  <a16:creationId xmlns:a16="http://schemas.microsoft.com/office/drawing/2014/main" id="{73EFEADF-F5B1-4E94-9193-8AA6E3F47A63}"/>
                </a:ext>
              </a:extLst>
            </p:cNvPr>
            <p:cNvSpPr txBox="1">
              <a:spLocks noChangeArrowheads="1"/>
            </p:cNvSpPr>
            <p:nvPr/>
          </p:nvSpPr>
          <p:spPr bwMode="blackWhite">
            <a:xfrm>
              <a:off x="8208784" y="3530601"/>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250</a:t>
              </a:r>
            </a:p>
          </p:txBody>
        </p:sp>
        <p:sp>
          <p:nvSpPr>
            <p:cNvPr id="175" name="Text Box 55">
              <a:extLst>
                <a:ext uri="{FF2B5EF4-FFF2-40B4-BE49-F238E27FC236}">
                  <a16:creationId xmlns:a16="http://schemas.microsoft.com/office/drawing/2014/main" id="{41704C8A-590F-4B81-AED0-44D7C4DD5592}"/>
                </a:ext>
              </a:extLst>
            </p:cNvPr>
            <p:cNvSpPr txBox="1">
              <a:spLocks noChangeArrowheads="1"/>
            </p:cNvSpPr>
            <p:nvPr/>
          </p:nvSpPr>
          <p:spPr bwMode="blackWhite">
            <a:xfrm>
              <a:off x="8208784" y="3933826"/>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200</a:t>
              </a:r>
            </a:p>
          </p:txBody>
        </p:sp>
        <p:sp>
          <p:nvSpPr>
            <p:cNvPr id="176" name="Text Box 56">
              <a:extLst>
                <a:ext uri="{FF2B5EF4-FFF2-40B4-BE49-F238E27FC236}">
                  <a16:creationId xmlns:a16="http://schemas.microsoft.com/office/drawing/2014/main" id="{4D3C1E2B-AEED-4CD9-8E54-203ED57A29C5}"/>
                </a:ext>
              </a:extLst>
            </p:cNvPr>
            <p:cNvSpPr txBox="1">
              <a:spLocks noChangeArrowheads="1"/>
            </p:cNvSpPr>
            <p:nvPr/>
          </p:nvSpPr>
          <p:spPr bwMode="blackWhite">
            <a:xfrm>
              <a:off x="8208784" y="4735513"/>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100</a:t>
              </a:r>
            </a:p>
          </p:txBody>
        </p:sp>
        <p:sp>
          <p:nvSpPr>
            <p:cNvPr id="177" name="Text Box 57">
              <a:extLst>
                <a:ext uri="{FF2B5EF4-FFF2-40B4-BE49-F238E27FC236}">
                  <a16:creationId xmlns:a16="http://schemas.microsoft.com/office/drawing/2014/main" id="{F3C1EDAC-333D-4E7B-A6C4-BD0707ED6AC6}"/>
                </a:ext>
              </a:extLst>
            </p:cNvPr>
            <p:cNvSpPr txBox="1">
              <a:spLocks noChangeArrowheads="1"/>
            </p:cNvSpPr>
            <p:nvPr/>
          </p:nvSpPr>
          <p:spPr bwMode="blackWhite">
            <a:xfrm>
              <a:off x="8203612" y="5537201"/>
              <a:ext cx="93253"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0</a:t>
              </a:r>
            </a:p>
          </p:txBody>
        </p:sp>
        <p:sp>
          <p:nvSpPr>
            <p:cNvPr id="178" name="Text Box 58">
              <a:extLst>
                <a:ext uri="{FF2B5EF4-FFF2-40B4-BE49-F238E27FC236}">
                  <a16:creationId xmlns:a16="http://schemas.microsoft.com/office/drawing/2014/main" id="{4C46BE92-4045-480C-9B33-AC326518C950}"/>
                </a:ext>
              </a:extLst>
            </p:cNvPr>
            <p:cNvSpPr txBox="1">
              <a:spLocks noChangeArrowheads="1"/>
            </p:cNvSpPr>
            <p:nvPr/>
          </p:nvSpPr>
          <p:spPr bwMode="blackWhite">
            <a:xfrm>
              <a:off x="8208784" y="4337051"/>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150</a:t>
              </a:r>
            </a:p>
          </p:txBody>
        </p:sp>
        <p:sp>
          <p:nvSpPr>
            <p:cNvPr id="179" name="Text Box 59">
              <a:extLst>
                <a:ext uri="{FF2B5EF4-FFF2-40B4-BE49-F238E27FC236}">
                  <a16:creationId xmlns:a16="http://schemas.microsoft.com/office/drawing/2014/main" id="{CC1C2AA3-DEC4-44FE-812E-22A93E270E76}"/>
                </a:ext>
              </a:extLst>
            </p:cNvPr>
            <p:cNvSpPr txBox="1">
              <a:spLocks noChangeArrowheads="1"/>
            </p:cNvSpPr>
            <p:nvPr/>
          </p:nvSpPr>
          <p:spPr bwMode="blackWhite">
            <a:xfrm>
              <a:off x="8206199" y="5141913"/>
              <a:ext cx="186505"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50</a:t>
              </a:r>
            </a:p>
          </p:txBody>
        </p:sp>
        <p:sp>
          <p:nvSpPr>
            <p:cNvPr id="180" name="Text Box 60">
              <a:extLst>
                <a:ext uri="{FF2B5EF4-FFF2-40B4-BE49-F238E27FC236}">
                  <a16:creationId xmlns:a16="http://schemas.microsoft.com/office/drawing/2014/main" id="{BAA0018A-B9D3-4A9E-B35A-9E0CB9539673}"/>
                </a:ext>
              </a:extLst>
            </p:cNvPr>
            <p:cNvSpPr txBox="1">
              <a:spLocks noChangeArrowheads="1"/>
            </p:cNvSpPr>
            <p:nvPr/>
          </p:nvSpPr>
          <p:spPr bwMode="blackWhite">
            <a:xfrm>
              <a:off x="8208784" y="2320926"/>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400</a:t>
              </a:r>
            </a:p>
          </p:txBody>
        </p:sp>
        <p:sp>
          <p:nvSpPr>
            <p:cNvPr id="181" name="Line 8">
              <a:extLst>
                <a:ext uri="{FF2B5EF4-FFF2-40B4-BE49-F238E27FC236}">
                  <a16:creationId xmlns:a16="http://schemas.microsoft.com/office/drawing/2014/main" id="{7D257E94-780A-4FA8-A4DE-1A25BD566C33}"/>
                </a:ext>
              </a:extLst>
            </p:cNvPr>
            <p:cNvSpPr>
              <a:spLocks noChangeShapeType="1"/>
            </p:cNvSpPr>
            <p:nvPr/>
          </p:nvSpPr>
          <p:spPr bwMode="blackWhite">
            <a:xfrm>
              <a:off x="8027989" y="1995488"/>
              <a:ext cx="0" cy="36591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82" name="Line 86">
              <a:extLst>
                <a:ext uri="{FF2B5EF4-FFF2-40B4-BE49-F238E27FC236}">
                  <a16:creationId xmlns:a16="http://schemas.microsoft.com/office/drawing/2014/main" id="{62A325A0-D241-4DAB-B2C0-35A0675C2CCB}"/>
                </a:ext>
              </a:extLst>
            </p:cNvPr>
            <p:cNvSpPr>
              <a:spLocks noChangeShapeType="1"/>
            </p:cNvSpPr>
            <p:nvPr/>
          </p:nvSpPr>
          <p:spPr bwMode="blackWhite">
            <a:xfrm flipH="1">
              <a:off x="8023226" y="1989138"/>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83" name="Line 87">
              <a:extLst>
                <a:ext uri="{FF2B5EF4-FFF2-40B4-BE49-F238E27FC236}">
                  <a16:creationId xmlns:a16="http://schemas.microsoft.com/office/drawing/2014/main" id="{52A4F4C3-BCD9-4222-9A80-500264A84BDB}"/>
                </a:ext>
              </a:extLst>
            </p:cNvPr>
            <p:cNvSpPr>
              <a:spLocks noChangeShapeType="1"/>
            </p:cNvSpPr>
            <p:nvPr/>
          </p:nvSpPr>
          <p:spPr bwMode="blackWhite">
            <a:xfrm flipH="1">
              <a:off x="8023226" y="2432050"/>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84" name="Line 88">
              <a:extLst>
                <a:ext uri="{FF2B5EF4-FFF2-40B4-BE49-F238E27FC236}">
                  <a16:creationId xmlns:a16="http://schemas.microsoft.com/office/drawing/2014/main" id="{47DEEE8C-8CE2-4CF9-9DDD-6E9D3A581925}"/>
                </a:ext>
              </a:extLst>
            </p:cNvPr>
            <p:cNvSpPr>
              <a:spLocks noChangeShapeType="1"/>
            </p:cNvSpPr>
            <p:nvPr/>
          </p:nvSpPr>
          <p:spPr bwMode="blackWhite">
            <a:xfrm flipH="1">
              <a:off x="8023226" y="2833688"/>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85" name="Line 89">
              <a:extLst>
                <a:ext uri="{FF2B5EF4-FFF2-40B4-BE49-F238E27FC236}">
                  <a16:creationId xmlns:a16="http://schemas.microsoft.com/office/drawing/2014/main" id="{8AB60C51-17EB-4E2C-B66C-31A8AB04AB55}"/>
                </a:ext>
              </a:extLst>
            </p:cNvPr>
            <p:cNvSpPr>
              <a:spLocks noChangeShapeType="1"/>
            </p:cNvSpPr>
            <p:nvPr/>
          </p:nvSpPr>
          <p:spPr bwMode="blackWhite">
            <a:xfrm flipH="1">
              <a:off x="8023226" y="3236913"/>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86" name="Line 90">
              <a:extLst>
                <a:ext uri="{FF2B5EF4-FFF2-40B4-BE49-F238E27FC236}">
                  <a16:creationId xmlns:a16="http://schemas.microsoft.com/office/drawing/2014/main" id="{7A2E52A9-A918-47C3-AD05-60A24AE792A1}"/>
                </a:ext>
              </a:extLst>
            </p:cNvPr>
            <p:cNvSpPr>
              <a:spLocks noChangeShapeType="1"/>
            </p:cNvSpPr>
            <p:nvPr/>
          </p:nvSpPr>
          <p:spPr bwMode="blackWhite">
            <a:xfrm flipH="1">
              <a:off x="8023226" y="3638550"/>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87" name="Line 91">
              <a:extLst>
                <a:ext uri="{FF2B5EF4-FFF2-40B4-BE49-F238E27FC236}">
                  <a16:creationId xmlns:a16="http://schemas.microsoft.com/office/drawing/2014/main" id="{D3D38A41-C58C-4373-8090-07FFF35FE817}"/>
                </a:ext>
              </a:extLst>
            </p:cNvPr>
            <p:cNvSpPr>
              <a:spLocks noChangeShapeType="1"/>
            </p:cNvSpPr>
            <p:nvPr/>
          </p:nvSpPr>
          <p:spPr bwMode="blackWhite">
            <a:xfrm flipH="1">
              <a:off x="8023226" y="4040189"/>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88" name="Line 92">
              <a:extLst>
                <a:ext uri="{FF2B5EF4-FFF2-40B4-BE49-F238E27FC236}">
                  <a16:creationId xmlns:a16="http://schemas.microsoft.com/office/drawing/2014/main" id="{199FB9D1-F64E-4D57-B92E-D832F71941FB}"/>
                </a:ext>
              </a:extLst>
            </p:cNvPr>
            <p:cNvSpPr>
              <a:spLocks noChangeShapeType="1"/>
            </p:cNvSpPr>
            <p:nvPr/>
          </p:nvSpPr>
          <p:spPr bwMode="blackWhite">
            <a:xfrm flipH="1">
              <a:off x="8023226" y="4441826"/>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89" name="Line 93">
              <a:extLst>
                <a:ext uri="{FF2B5EF4-FFF2-40B4-BE49-F238E27FC236}">
                  <a16:creationId xmlns:a16="http://schemas.microsoft.com/office/drawing/2014/main" id="{D4550F74-CA1B-4D0E-A6A8-87330729052E}"/>
                </a:ext>
              </a:extLst>
            </p:cNvPr>
            <p:cNvSpPr>
              <a:spLocks noChangeShapeType="1"/>
            </p:cNvSpPr>
            <p:nvPr/>
          </p:nvSpPr>
          <p:spPr bwMode="blackWhite">
            <a:xfrm flipH="1">
              <a:off x="8023226" y="4843464"/>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90" name="Line 94">
              <a:extLst>
                <a:ext uri="{FF2B5EF4-FFF2-40B4-BE49-F238E27FC236}">
                  <a16:creationId xmlns:a16="http://schemas.microsoft.com/office/drawing/2014/main" id="{804109AB-FD77-4CCF-85EA-004B196C885F}"/>
                </a:ext>
              </a:extLst>
            </p:cNvPr>
            <p:cNvSpPr>
              <a:spLocks noChangeShapeType="1"/>
            </p:cNvSpPr>
            <p:nvPr/>
          </p:nvSpPr>
          <p:spPr bwMode="blackWhite">
            <a:xfrm flipH="1">
              <a:off x="8023226" y="5245101"/>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191" name="Line 95">
              <a:extLst>
                <a:ext uri="{FF2B5EF4-FFF2-40B4-BE49-F238E27FC236}">
                  <a16:creationId xmlns:a16="http://schemas.microsoft.com/office/drawing/2014/main" id="{7E8E6E0D-815F-4B33-BD7F-48CD7F3A3F6B}"/>
                </a:ext>
              </a:extLst>
            </p:cNvPr>
            <p:cNvSpPr>
              <a:spLocks noChangeShapeType="1"/>
            </p:cNvSpPr>
            <p:nvPr/>
          </p:nvSpPr>
          <p:spPr bwMode="blackWhite">
            <a:xfrm flipH="1">
              <a:off x="8023226" y="5648326"/>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grpSp>
      <p:sp>
        <p:nvSpPr>
          <p:cNvPr id="193" name="Rectangle 11">
            <a:extLst>
              <a:ext uri="{FF2B5EF4-FFF2-40B4-BE49-F238E27FC236}">
                <a16:creationId xmlns:a16="http://schemas.microsoft.com/office/drawing/2014/main" id="{6BFAD91D-545D-408E-9E0E-2EC9201BDB55}"/>
              </a:ext>
            </a:extLst>
          </p:cNvPr>
          <p:cNvSpPr>
            <a:spLocks noChangeAspect="1" noChangeArrowheads="1"/>
          </p:cNvSpPr>
          <p:nvPr/>
        </p:nvSpPr>
        <p:spPr bwMode="blackWhite">
          <a:xfrm>
            <a:off x="7265988" y="4835879"/>
            <a:ext cx="200025" cy="477838"/>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94" name="Rectangle 14">
            <a:extLst>
              <a:ext uri="{FF2B5EF4-FFF2-40B4-BE49-F238E27FC236}">
                <a16:creationId xmlns:a16="http://schemas.microsoft.com/office/drawing/2014/main" id="{18F0F895-12BA-45B3-A05A-07867D22F5E0}"/>
              </a:ext>
            </a:extLst>
          </p:cNvPr>
          <p:cNvSpPr>
            <a:spLocks noChangeAspect="1" noChangeArrowheads="1"/>
          </p:cNvSpPr>
          <p:nvPr/>
        </p:nvSpPr>
        <p:spPr bwMode="blackWhite">
          <a:xfrm>
            <a:off x="6691313" y="4491392"/>
            <a:ext cx="196850" cy="823912"/>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95" name="Rectangle 17">
            <a:extLst>
              <a:ext uri="{FF2B5EF4-FFF2-40B4-BE49-F238E27FC236}">
                <a16:creationId xmlns:a16="http://schemas.microsoft.com/office/drawing/2014/main" id="{6FE98458-4DBD-409A-BB8F-9F64A0487D1A}"/>
              </a:ext>
            </a:extLst>
          </p:cNvPr>
          <p:cNvSpPr>
            <a:spLocks noChangeAspect="1" noChangeArrowheads="1"/>
          </p:cNvSpPr>
          <p:nvPr/>
        </p:nvSpPr>
        <p:spPr bwMode="blackWhite">
          <a:xfrm>
            <a:off x="6157913" y="3623029"/>
            <a:ext cx="195262" cy="1692275"/>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96" name="Rectangle 20">
            <a:extLst>
              <a:ext uri="{FF2B5EF4-FFF2-40B4-BE49-F238E27FC236}">
                <a16:creationId xmlns:a16="http://schemas.microsoft.com/office/drawing/2014/main" id="{42E6A05D-2264-4EAF-8ECC-9E241FD59061}"/>
              </a:ext>
            </a:extLst>
          </p:cNvPr>
          <p:cNvSpPr>
            <a:spLocks noChangeAspect="1" noChangeArrowheads="1"/>
          </p:cNvSpPr>
          <p:nvPr/>
        </p:nvSpPr>
        <p:spPr bwMode="blackWhite">
          <a:xfrm>
            <a:off x="5589588" y="2814992"/>
            <a:ext cx="196850" cy="2509837"/>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97" name="Rectangle 23">
            <a:extLst>
              <a:ext uri="{FF2B5EF4-FFF2-40B4-BE49-F238E27FC236}">
                <a16:creationId xmlns:a16="http://schemas.microsoft.com/office/drawing/2014/main" id="{9CE12DEB-13F1-4702-B925-C134A9CF8AD9}"/>
              </a:ext>
            </a:extLst>
          </p:cNvPr>
          <p:cNvSpPr>
            <a:spLocks noChangeAspect="1" noChangeArrowheads="1"/>
          </p:cNvSpPr>
          <p:nvPr/>
        </p:nvSpPr>
        <p:spPr bwMode="blackWhite">
          <a:xfrm>
            <a:off x="5056188" y="2327629"/>
            <a:ext cx="198437" cy="3005138"/>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98" name="Rectangle 26">
            <a:extLst>
              <a:ext uri="{FF2B5EF4-FFF2-40B4-BE49-F238E27FC236}">
                <a16:creationId xmlns:a16="http://schemas.microsoft.com/office/drawing/2014/main" id="{177C7E92-80CF-445B-B0AD-5980417488DE}"/>
              </a:ext>
            </a:extLst>
          </p:cNvPr>
          <p:cNvSpPr>
            <a:spLocks noChangeAspect="1" noChangeArrowheads="1"/>
          </p:cNvSpPr>
          <p:nvPr/>
        </p:nvSpPr>
        <p:spPr bwMode="blackWhite">
          <a:xfrm>
            <a:off x="4481513" y="2403829"/>
            <a:ext cx="195262" cy="2917825"/>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99" name="Rectangle 29">
            <a:extLst>
              <a:ext uri="{FF2B5EF4-FFF2-40B4-BE49-F238E27FC236}">
                <a16:creationId xmlns:a16="http://schemas.microsoft.com/office/drawing/2014/main" id="{52C956BD-A676-45E7-A02B-3B105D07EC0B}"/>
              </a:ext>
            </a:extLst>
          </p:cNvPr>
          <p:cNvSpPr>
            <a:spLocks noChangeAspect="1" noChangeArrowheads="1"/>
          </p:cNvSpPr>
          <p:nvPr/>
        </p:nvSpPr>
        <p:spPr bwMode="blackWhite">
          <a:xfrm>
            <a:off x="3948113" y="3046767"/>
            <a:ext cx="195262" cy="2274887"/>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200" name="Rectangle 32">
            <a:extLst>
              <a:ext uri="{FF2B5EF4-FFF2-40B4-BE49-F238E27FC236}">
                <a16:creationId xmlns:a16="http://schemas.microsoft.com/office/drawing/2014/main" id="{FD31ACE2-0CBB-4A0C-829C-A50D7B06B62C}"/>
              </a:ext>
            </a:extLst>
          </p:cNvPr>
          <p:cNvSpPr>
            <a:spLocks noChangeAspect="1" noChangeArrowheads="1"/>
          </p:cNvSpPr>
          <p:nvPr/>
        </p:nvSpPr>
        <p:spPr bwMode="blackWhite">
          <a:xfrm>
            <a:off x="3416300" y="3851629"/>
            <a:ext cx="190500" cy="1471613"/>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201" name="Rectangle 35">
            <a:extLst>
              <a:ext uri="{FF2B5EF4-FFF2-40B4-BE49-F238E27FC236}">
                <a16:creationId xmlns:a16="http://schemas.microsoft.com/office/drawing/2014/main" id="{808A1E47-5007-40C8-B1D1-12A5C444B03A}"/>
              </a:ext>
            </a:extLst>
          </p:cNvPr>
          <p:cNvSpPr>
            <a:spLocks noChangeAspect="1" noChangeArrowheads="1"/>
          </p:cNvSpPr>
          <p:nvPr/>
        </p:nvSpPr>
        <p:spPr bwMode="blackWhite">
          <a:xfrm>
            <a:off x="2846388" y="4461229"/>
            <a:ext cx="193675" cy="866775"/>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202" name="Rectangle 38">
            <a:extLst>
              <a:ext uri="{FF2B5EF4-FFF2-40B4-BE49-F238E27FC236}">
                <a16:creationId xmlns:a16="http://schemas.microsoft.com/office/drawing/2014/main" id="{5C3DEFA2-0DA8-4BF2-8667-B11D4CF69768}"/>
              </a:ext>
            </a:extLst>
          </p:cNvPr>
          <p:cNvSpPr>
            <a:spLocks noChangeAspect="1" noChangeArrowheads="1"/>
          </p:cNvSpPr>
          <p:nvPr/>
        </p:nvSpPr>
        <p:spPr bwMode="blackWhite">
          <a:xfrm>
            <a:off x="2312988" y="4956529"/>
            <a:ext cx="198437" cy="354013"/>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203" name="Rectangle 41">
            <a:extLst>
              <a:ext uri="{FF2B5EF4-FFF2-40B4-BE49-F238E27FC236}">
                <a16:creationId xmlns:a16="http://schemas.microsoft.com/office/drawing/2014/main" id="{8BBC9ECC-2D5F-4AAA-8833-FC30C2FB6286}"/>
              </a:ext>
            </a:extLst>
          </p:cNvPr>
          <p:cNvSpPr>
            <a:spLocks noChangeAspect="1" noChangeArrowheads="1"/>
          </p:cNvSpPr>
          <p:nvPr/>
        </p:nvSpPr>
        <p:spPr bwMode="blackWhite">
          <a:xfrm>
            <a:off x="1738313" y="5058129"/>
            <a:ext cx="187325" cy="279400"/>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204" name="Rectangle 4">
            <a:extLst>
              <a:ext uri="{FF2B5EF4-FFF2-40B4-BE49-F238E27FC236}">
                <a16:creationId xmlns:a16="http://schemas.microsoft.com/office/drawing/2014/main" id="{EC6406E2-AF11-42C7-92F9-B9F601947789}"/>
              </a:ext>
            </a:extLst>
          </p:cNvPr>
          <p:cNvSpPr>
            <a:spLocks noChangeAspect="1" noChangeArrowheads="1"/>
          </p:cNvSpPr>
          <p:nvPr/>
        </p:nvSpPr>
        <p:spPr bwMode="blackWhite">
          <a:xfrm>
            <a:off x="1908175" y="2632429"/>
            <a:ext cx="239713" cy="204788"/>
          </a:xfrm>
          <a:prstGeom prst="rect">
            <a:avLst/>
          </a:prstGeom>
          <a:solidFill>
            <a:srgbClr val="F79B9D"/>
          </a:solidFill>
          <a:ln w="19050">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205" name="Text Box 101">
            <a:extLst>
              <a:ext uri="{FF2B5EF4-FFF2-40B4-BE49-F238E27FC236}">
                <a16:creationId xmlns:a16="http://schemas.microsoft.com/office/drawing/2014/main" id="{30FE81A9-E08E-40F0-A5B1-F052063A1705}"/>
              </a:ext>
            </a:extLst>
          </p:cNvPr>
          <p:cNvSpPr txBox="1">
            <a:spLocks noChangeArrowheads="1"/>
          </p:cNvSpPr>
          <p:nvPr/>
        </p:nvSpPr>
        <p:spPr bwMode="auto">
          <a:xfrm>
            <a:off x="2342091" y="2641954"/>
            <a:ext cx="12038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CA" altLang="en-US" sz="1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No of Fractures </a:t>
            </a:r>
          </a:p>
        </p:txBody>
      </p:sp>
      <p:sp>
        <p:nvSpPr>
          <p:cNvPr id="206" name="Freeform 42">
            <a:extLst>
              <a:ext uri="{FF2B5EF4-FFF2-40B4-BE49-F238E27FC236}">
                <a16:creationId xmlns:a16="http://schemas.microsoft.com/office/drawing/2014/main" id="{6DC46581-E173-49A2-8DEA-2D556D63DE33}"/>
              </a:ext>
            </a:extLst>
          </p:cNvPr>
          <p:cNvSpPr>
            <a:spLocks noChangeAspect="1"/>
          </p:cNvSpPr>
          <p:nvPr/>
        </p:nvSpPr>
        <p:spPr bwMode="auto">
          <a:xfrm>
            <a:off x="2011363" y="2556229"/>
            <a:ext cx="5635625" cy="2371725"/>
          </a:xfrm>
          <a:custGeom>
            <a:avLst/>
            <a:gdLst>
              <a:gd name="T0" fmla="*/ 0 w 4368"/>
              <a:gd name="T1" fmla="*/ 2147483647 h 2072"/>
              <a:gd name="T2" fmla="*/ 2147483647 w 4368"/>
              <a:gd name="T3" fmla="*/ 2147483647 h 2072"/>
              <a:gd name="T4" fmla="*/ 2147483647 w 4368"/>
              <a:gd name="T5" fmla="*/ 2147483647 h 2072"/>
              <a:gd name="T6" fmla="*/ 2147483647 w 4368"/>
              <a:gd name="T7" fmla="*/ 2147483647 h 2072"/>
              <a:gd name="T8" fmla="*/ 2147483647 w 4368"/>
              <a:gd name="T9" fmla="*/ 2147483647 h 2072"/>
              <a:gd name="T10" fmla="*/ 2147483647 w 4368"/>
              <a:gd name="T11" fmla="*/ 2147483647 h 2072"/>
              <a:gd name="T12" fmla="*/ 2147483647 w 4368"/>
              <a:gd name="T13" fmla="*/ 2147483647 h 2072"/>
              <a:gd name="T14" fmla="*/ 2147483647 w 4368"/>
              <a:gd name="T15" fmla="*/ 2147483647 h 2072"/>
              <a:gd name="T16" fmla="*/ 2147483647 w 4368"/>
              <a:gd name="T17" fmla="*/ 2147483647 h 2072"/>
              <a:gd name="T18" fmla="*/ 2147483647 w 4368"/>
              <a:gd name="T19" fmla="*/ 2147483647 h 2072"/>
              <a:gd name="T20" fmla="*/ 2147483647 w 4368"/>
              <a:gd name="T21" fmla="*/ 2147483647 h 20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68"/>
              <a:gd name="T34" fmla="*/ 0 h 2072"/>
              <a:gd name="T35" fmla="*/ 4368 w 4368"/>
              <a:gd name="T36" fmla="*/ 2072 h 20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68" h="2072">
                <a:moveTo>
                  <a:pt x="0" y="1688"/>
                </a:moveTo>
                <a:cubicBezTo>
                  <a:pt x="144" y="1688"/>
                  <a:pt x="288" y="1688"/>
                  <a:pt x="432" y="1592"/>
                </a:cubicBezTo>
                <a:cubicBezTo>
                  <a:pt x="576" y="1496"/>
                  <a:pt x="720" y="1296"/>
                  <a:pt x="864" y="1112"/>
                </a:cubicBezTo>
                <a:cubicBezTo>
                  <a:pt x="1008" y="928"/>
                  <a:pt x="1152" y="664"/>
                  <a:pt x="1296" y="488"/>
                </a:cubicBezTo>
                <a:cubicBezTo>
                  <a:pt x="1440" y="312"/>
                  <a:pt x="1584" y="112"/>
                  <a:pt x="1728" y="56"/>
                </a:cubicBezTo>
                <a:cubicBezTo>
                  <a:pt x="1872" y="0"/>
                  <a:pt x="2008" y="48"/>
                  <a:pt x="2160" y="152"/>
                </a:cubicBezTo>
                <a:cubicBezTo>
                  <a:pt x="2312" y="256"/>
                  <a:pt x="2488" y="488"/>
                  <a:pt x="2640" y="680"/>
                </a:cubicBezTo>
                <a:cubicBezTo>
                  <a:pt x="2792" y="872"/>
                  <a:pt x="2928" y="1128"/>
                  <a:pt x="3072" y="1304"/>
                </a:cubicBezTo>
                <a:cubicBezTo>
                  <a:pt x="3216" y="1480"/>
                  <a:pt x="3360" y="1624"/>
                  <a:pt x="3504" y="1736"/>
                </a:cubicBezTo>
                <a:cubicBezTo>
                  <a:pt x="3648" y="1848"/>
                  <a:pt x="3792" y="1920"/>
                  <a:pt x="3936" y="1976"/>
                </a:cubicBezTo>
                <a:cubicBezTo>
                  <a:pt x="4080" y="2032"/>
                  <a:pt x="4296" y="2056"/>
                  <a:pt x="4368" y="2072"/>
                </a:cubicBezTo>
              </a:path>
            </a:pathLst>
          </a:custGeom>
          <a:noFill/>
          <a:ln w="63500" cap="rnd">
            <a:solidFill>
              <a:srgbClr val="554856"/>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207" name="Oval 188">
            <a:extLst>
              <a:ext uri="{FF2B5EF4-FFF2-40B4-BE49-F238E27FC236}">
                <a16:creationId xmlns:a16="http://schemas.microsoft.com/office/drawing/2014/main" id="{9E9F3406-6A3E-400D-ABFF-144B8C66C8AB}"/>
              </a:ext>
            </a:extLst>
          </p:cNvPr>
          <p:cNvSpPr>
            <a:spLocks noChangeArrowheads="1"/>
          </p:cNvSpPr>
          <p:nvPr/>
        </p:nvSpPr>
        <p:spPr bwMode="auto">
          <a:xfrm>
            <a:off x="1993900" y="2099029"/>
            <a:ext cx="90488" cy="90488"/>
          </a:xfrm>
          <a:prstGeom prst="ellipse">
            <a:avLst/>
          </a:prstGeom>
          <a:solidFill>
            <a:srgbClr val="0000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defTabSz="457200"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GB" alt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endParaRPr>
          </a:p>
        </p:txBody>
      </p:sp>
      <p:sp>
        <p:nvSpPr>
          <p:cNvPr id="208" name="Text Box 97">
            <a:extLst>
              <a:ext uri="{FF2B5EF4-FFF2-40B4-BE49-F238E27FC236}">
                <a16:creationId xmlns:a16="http://schemas.microsoft.com/office/drawing/2014/main" id="{D82D72B0-F518-4A24-B0F5-9ADE1F6071F3}"/>
              </a:ext>
            </a:extLst>
          </p:cNvPr>
          <p:cNvSpPr txBox="1">
            <a:spLocks noChangeArrowheads="1"/>
          </p:cNvSpPr>
          <p:nvPr/>
        </p:nvSpPr>
        <p:spPr bwMode="auto">
          <a:xfrm>
            <a:off x="2373717" y="2022829"/>
            <a:ext cx="12295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
                <a:srgbClr val="000000"/>
              </a:buClr>
              <a:buSzPct val="150000"/>
              <a:buFontTx/>
              <a:buNone/>
              <a:tabLst/>
              <a:defRPr/>
            </a:pPr>
            <a:r>
              <a:rPr kumimoji="0" lang="en-CA" altLang="en-US" sz="1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cs typeface="+mn-cs"/>
              </a:rPr>
              <a:t>BMD distribution</a:t>
            </a:r>
          </a:p>
        </p:txBody>
      </p:sp>
    </p:spTree>
    <p:extLst>
      <p:ext uri="{BB962C8B-B14F-4D97-AF65-F5344CB8AC3E}">
        <p14:creationId xmlns:p14="http://schemas.microsoft.com/office/powerpoint/2010/main" val="26938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Disclosure of Commercial Support</a:t>
            </a:r>
          </a:p>
        </p:txBody>
      </p:sp>
      <p:sp>
        <p:nvSpPr>
          <p:cNvPr id="6" name="Content Placeholder 2">
            <a:extLst>
              <a:ext uri="{FF2B5EF4-FFF2-40B4-BE49-F238E27FC236}">
                <a16:creationId xmlns:a16="http://schemas.microsoft.com/office/drawing/2014/main" id="{B0923B49-AB6A-4A58-85C9-919EA4CD1357}"/>
              </a:ext>
            </a:extLst>
          </p:cNvPr>
          <p:cNvSpPr txBox="1">
            <a:spLocks/>
          </p:cNvSpPr>
          <p:nvPr/>
        </p:nvSpPr>
        <p:spPr>
          <a:xfrm>
            <a:off x="1466001" y="1278357"/>
            <a:ext cx="7525599"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mn-cs"/>
                <a:sym typeface="Arial Narrow Bold" charset="0"/>
              </a:rPr>
              <a:t>This program has received financial support from Amgen Canada in the form of an educational grant.</a:t>
            </a:r>
            <a:endParaRPr kumimoji="0" lang="en-US" sz="24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mn-cs"/>
              </a:rPr>
              <a:t>This program has received in-kind support from </a:t>
            </a:r>
            <a:r>
              <a:rPr kumimoji="0" lang="en-US" sz="24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mn-cs"/>
                <a:sym typeface="Arial Narrow Bold" charset="0"/>
              </a:rPr>
              <a:t>Amgen Canada </a:t>
            </a: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746175"/>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746175"/>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746175"/>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746175"/>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E7E6E6">
                  <a:lumMod val="50000"/>
                </a:srgb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mn-cs"/>
                <a:sym typeface="Arial Narrow Bold Italic" charset="0"/>
              </a:rPr>
              <a:t>Amgen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pic>
        <p:nvPicPr>
          <p:cNvPr id="8" name="Picture 7" descr="A screenshot of a cell phone&#10;&#10;Description generated with high confidence">
            <a:extLst>
              <a:ext uri="{FF2B5EF4-FFF2-40B4-BE49-F238E27FC236}">
                <a16:creationId xmlns:a16="http://schemas.microsoft.com/office/drawing/2014/main" id="{F3327426-01FC-48EF-8A13-62DEEA3D7DE5}"/>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Tree>
    <p:extLst>
      <p:ext uri="{BB962C8B-B14F-4D97-AF65-F5344CB8AC3E}">
        <p14:creationId xmlns:p14="http://schemas.microsoft.com/office/powerpoint/2010/main" val="971737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Bates, D.W.,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JAMA</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2002;288(15):1898-1900.; </a:t>
            </a: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Geusens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P., et al. (2011). Medscape. Accessed June 30, 2016 at www.medscape.org/viewarticle/747951_2.</a:t>
            </a:r>
          </a:p>
        </p:txBody>
      </p:sp>
      <p:sp>
        <p:nvSpPr>
          <p:cNvPr id="440" name="Rectangle 439"/>
          <p:cNvSpPr/>
          <p:nvPr/>
        </p:nvSpPr>
        <p:spPr>
          <a:xfrm>
            <a:off x="0" y="2"/>
            <a:ext cx="9144000" cy="1321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130974"/>
            <a:ext cx="9058939" cy="997196"/>
          </a:xfrm>
        </p:spPr>
        <p:txBody>
          <a:bodyPr/>
          <a:lstStyle/>
          <a:p>
            <a:pPr algn="ctr"/>
            <a:r>
              <a:rPr lang="en-CA" sz="3600" dirty="0">
                <a:solidFill>
                  <a:srgbClr val="725F73"/>
                </a:solidFill>
                <a:latin typeface="Arial Narrow" panose="020B0606020202030204" pitchFamily="34" charset="0"/>
              </a:rPr>
              <a:t>Relationship between BMD and Fracture Risk is Strongly Dependent on Clinical Risk Factors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pic>
        <p:nvPicPr>
          <p:cNvPr id="5" name="Picture 4" descr="A picture containing table, object, indoor&#10;&#10;Description generated with high confidence">
            <a:extLst>
              <a:ext uri="{FF2B5EF4-FFF2-40B4-BE49-F238E27FC236}">
                <a16:creationId xmlns:a16="http://schemas.microsoft.com/office/drawing/2014/main" id="{B0565BE0-CA4E-413B-A40D-E111EAC0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71" y="2078471"/>
            <a:ext cx="7231959" cy="4527206"/>
          </a:xfrm>
          <a:prstGeom prst="rect">
            <a:avLst/>
          </a:prstGeom>
        </p:spPr>
      </p:pic>
      <p:sp>
        <p:nvSpPr>
          <p:cNvPr id="2" name="Arrow: Down 1">
            <a:extLst>
              <a:ext uri="{FF2B5EF4-FFF2-40B4-BE49-F238E27FC236}">
                <a16:creationId xmlns:a16="http://schemas.microsoft.com/office/drawing/2014/main" id="{7D5527F2-723E-4260-996B-385D92947F5E}"/>
              </a:ext>
            </a:extLst>
          </p:cNvPr>
          <p:cNvSpPr/>
          <p:nvPr/>
        </p:nvSpPr>
        <p:spPr>
          <a:xfrm>
            <a:off x="1175890" y="1518675"/>
            <a:ext cx="1828800" cy="1645920"/>
          </a:xfrm>
          <a:prstGeom prst="downArrow">
            <a:avLst/>
          </a:prstGeom>
          <a:solidFill>
            <a:srgbClr val="769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BMD</a:t>
            </a:r>
            <a:endParaRPr kumimoji="0" lang="en-US" sz="1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10" name="Arrow: Down 9">
            <a:extLst>
              <a:ext uri="{FF2B5EF4-FFF2-40B4-BE49-F238E27FC236}">
                <a16:creationId xmlns:a16="http://schemas.microsoft.com/office/drawing/2014/main" id="{8127EFE5-10DB-459D-BACF-7EA30BE41B27}"/>
              </a:ext>
            </a:extLst>
          </p:cNvPr>
          <p:cNvSpPr/>
          <p:nvPr/>
        </p:nvSpPr>
        <p:spPr>
          <a:xfrm flipV="1">
            <a:off x="6426033" y="4158882"/>
            <a:ext cx="1828800" cy="1645920"/>
          </a:xfrm>
          <a:prstGeom prst="downArrow">
            <a:avLst/>
          </a:prstGeom>
          <a:solidFill>
            <a:srgbClr val="F26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3" name="TextBox 2">
            <a:extLst>
              <a:ext uri="{FF2B5EF4-FFF2-40B4-BE49-F238E27FC236}">
                <a16:creationId xmlns:a16="http://schemas.microsoft.com/office/drawing/2014/main" id="{20DE5367-EB69-4A88-BE17-80AF9DBDAB9A}"/>
              </a:ext>
            </a:extLst>
          </p:cNvPr>
          <p:cNvSpPr txBox="1"/>
          <p:nvPr/>
        </p:nvSpPr>
        <p:spPr>
          <a:xfrm>
            <a:off x="6875345" y="4992240"/>
            <a:ext cx="925417"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Fracture Risk </a:t>
            </a:r>
            <a:endParaRPr kumimoji="0" lang="en-US"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25510B0E-FDA1-40B1-A1A8-8EDCC566CB3D}"/>
              </a:ext>
            </a:extLst>
          </p:cNvPr>
          <p:cNvSpPr txBox="1"/>
          <p:nvPr/>
        </p:nvSpPr>
        <p:spPr>
          <a:xfrm>
            <a:off x="2812711" y="2212375"/>
            <a:ext cx="379823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CLINICAL RISK FACTORS</a:t>
            </a:r>
          </a:p>
        </p:txBody>
      </p:sp>
    </p:spTree>
    <p:extLst>
      <p:ext uri="{BB962C8B-B14F-4D97-AF65-F5344CB8AC3E}">
        <p14:creationId xmlns:p14="http://schemas.microsoft.com/office/powerpoint/2010/main" val="1386704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rPr>
              <a:t>Cauley</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rPr>
              <a:t>, J.A. </a:t>
            </a:r>
            <a:r>
              <a:rPr kumimoji="0" lang="sv-SE" sz="1000" b="0" i="1" u="none" strike="noStrike" kern="1200" cap="none" spc="0" normalizeH="0" baseline="0" noProof="0" dirty="0">
                <a:ln>
                  <a:noFill/>
                </a:ln>
                <a:solidFill>
                  <a:srgbClr val="000000"/>
                </a:solidFill>
                <a:effectLst/>
                <a:uLnTx/>
                <a:uFillTx/>
                <a:latin typeface="Arial Narrow" panose="020B0606020202030204" pitchFamily="34" charset="0"/>
              </a:rPr>
              <a:t>Clin Orthop Relat Res</a:t>
            </a:r>
            <a:r>
              <a:rPr kumimoji="0" lang="sv-SE" sz="1000" b="0" i="0" u="none" strike="noStrike" kern="1200" cap="none" spc="0" normalizeH="0" baseline="0" noProof="0" dirty="0">
                <a:ln>
                  <a:noFill/>
                </a:ln>
                <a:solidFill>
                  <a:srgbClr val="000000"/>
                </a:solidFill>
                <a:effectLst/>
                <a:uLnTx/>
                <a:uFillTx/>
                <a:latin typeface="Arial Narrow" panose="020B0606020202030204" pitchFamily="34" charset="0"/>
              </a:rPr>
              <a:t>. 2011;469(7):1891–1899.</a:t>
            </a:r>
          </a:p>
          <a:p>
            <a:r>
              <a:rPr lang="en-CA" sz="1000" dirty="0" err="1">
                <a:solidFill>
                  <a:srgbClr val="000000"/>
                </a:solidFill>
                <a:latin typeface="Arial Narrow" panose="020B0606020202030204" pitchFamily="34" charset="0"/>
              </a:rPr>
              <a:t>Svejme</a:t>
            </a:r>
            <a:r>
              <a:rPr lang="en-CA" sz="1000" dirty="0">
                <a:solidFill>
                  <a:srgbClr val="000000"/>
                </a:solidFill>
                <a:latin typeface="Arial Narrow" panose="020B0606020202030204" pitchFamily="34" charset="0"/>
              </a:rPr>
              <a:t>, O., et al. </a:t>
            </a:r>
            <a:r>
              <a:rPr lang="en-CA" sz="1000" i="1" dirty="0">
                <a:solidFill>
                  <a:srgbClr val="000000"/>
                </a:solidFill>
                <a:latin typeface="Arial Narrow" panose="020B0606020202030204" pitchFamily="34" charset="0"/>
              </a:rPr>
              <a:t>BJOG</a:t>
            </a:r>
            <a:r>
              <a:rPr lang="en-CA" sz="1000" dirty="0">
                <a:solidFill>
                  <a:srgbClr val="000000"/>
                </a:solidFill>
                <a:latin typeface="Arial Narrow" panose="020B0606020202030204" pitchFamily="34" charset="0"/>
              </a:rPr>
              <a:t>. 2012;119(7):810-6.; </a:t>
            </a:r>
            <a:r>
              <a:rPr lang="en-CA" sz="1000" dirty="0" err="1">
                <a:solidFill>
                  <a:srgbClr val="000000"/>
                </a:solidFill>
                <a:latin typeface="Arial Narrow" panose="020B0606020202030204" pitchFamily="34" charset="0"/>
              </a:rPr>
              <a:t>Mellstrom</a:t>
            </a:r>
            <a:r>
              <a:rPr lang="en-CA" sz="1000" dirty="0">
                <a:solidFill>
                  <a:srgbClr val="000000"/>
                </a:solidFill>
                <a:latin typeface="Arial Narrow" panose="020B0606020202030204" pitchFamily="34" charset="0"/>
              </a:rPr>
              <a:t>, D., et al. </a:t>
            </a:r>
            <a:r>
              <a:rPr lang="en-CA" sz="1000" i="1" dirty="0">
                <a:solidFill>
                  <a:srgbClr val="000000"/>
                </a:solidFill>
                <a:latin typeface="Arial Narrow" panose="020B0606020202030204" pitchFamily="34" charset="0"/>
              </a:rPr>
              <a:t>J Bone Miner Res</a:t>
            </a:r>
            <a:r>
              <a:rPr lang="en-CA" sz="1000" dirty="0">
                <a:solidFill>
                  <a:srgbClr val="000000"/>
                </a:solidFill>
                <a:latin typeface="Arial Narrow" panose="020B0606020202030204" pitchFamily="34" charset="0"/>
              </a:rPr>
              <a:t>. 2008;23(10):1552-60.; Meier, C., et al. </a:t>
            </a:r>
            <a:r>
              <a:rPr lang="sv-SE" sz="1000" i="1" dirty="0">
                <a:solidFill>
                  <a:srgbClr val="000000"/>
                </a:solidFill>
                <a:latin typeface="Arial Narrow" panose="020B0606020202030204" pitchFamily="34" charset="0"/>
              </a:rPr>
              <a:t>Arch Intern Med</a:t>
            </a:r>
            <a:r>
              <a:rPr lang="sv-SE" sz="1000" dirty="0">
                <a:solidFill>
                  <a:srgbClr val="000000"/>
                </a:solidFill>
                <a:latin typeface="Arial Narrow" panose="020B0606020202030204" pitchFamily="34" charset="0"/>
              </a:rPr>
              <a:t>. 2008; 168(1):47-54.</a:t>
            </a:r>
            <a:endParaRPr lang="en-CA" sz="1000" dirty="0">
              <a:solidFill>
                <a:srgbClr val="000000"/>
              </a:solidFill>
              <a:latin typeface="Arial Narrow" panose="020B0606020202030204" pitchFamily="34" charset="0"/>
            </a:endParaRPr>
          </a:p>
        </p:txBody>
      </p:sp>
      <p:sp>
        <p:nvSpPr>
          <p:cNvPr id="440" name="Rectangle 439"/>
          <p:cNvSpPr/>
          <p:nvPr/>
        </p:nvSpPr>
        <p:spPr>
          <a:xfrm>
            <a:off x="0" y="2"/>
            <a:ext cx="9144000" cy="1029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553998"/>
          </a:xfrm>
        </p:spPr>
        <p:txBody>
          <a:bodyPr/>
          <a:lstStyle/>
          <a:p>
            <a:pPr algn="ctr"/>
            <a:r>
              <a:rPr lang="en-CA" sz="4000" dirty="0">
                <a:solidFill>
                  <a:srgbClr val="725F73"/>
                </a:solidFill>
                <a:latin typeface="Arial Narrow" panose="020B0606020202030204" pitchFamily="34" charset="0"/>
              </a:rPr>
              <a:t>Additional Factors for Fracture Risk </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6" name="Donut 7">
            <a:extLst>
              <a:ext uri="{FF2B5EF4-FFF2-40B4-BE49-F238E27FC236}">
                <a16:creationId xmlns:a16="http://schemas.microsoft.com/office/drawing/2014/main" id="{B82B31D7-3D87-4870-AE37-72B7A267CBCC}"/>
              </a:ext>
            </a:extLst>
          </p:cNvPr>
          <p:cNvSpPr/>
          <p:nvPr/>
        </p:nvSpPr>
        <p:spPr>
          <a:xfrm>
            <a:off x="141417" y="2262897"/>
            <a:ext cx="2103120" cy="2103120"/>
          </a:xfrm>
          <a:prstGeom prst="donut">
            <a:avLst>
              <a:gd name="adj" fmla="val 16181"/>
            </a:avLst>
          </a:prstGeom>
          <a:gradFill flip="none" rotWithShape="1">
            <a:gsLst>
              <a:gs pos="0">
                <a:srgbClr val="725F73"/>
              </a:gs>
              <a:gs pos="50000">
                <a:srgbClr val="947F95"/>
              </a:gs>
              <a:gs pos="100000">
                <a:srgbClr val="C8B7B7"/>
              </a:gs>
            </a:gsLst>
            <a:lin ang="5400000" scaled="1"/>
            <a:tileRect/>
          </a:gra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Freeform 45">
            <a:extLst>
              <a:ext uri="{FF2B5EF4-FFF2-40B4-BE49-F238E27FC236}">
                <a16:creationId xmlns:a16="http://schemas.microsoft.com/office/drawing/2014/main" id="{EA9A7B2A-A7D4-4B25-A423-0E85881FA243}"/>
              </a:ext>
            </a:extLst>
          </p:cNvPr>
          <p:cNvSpPr>
            <a:spLocks noEditPoints="1"/>
          </p:cNvSpPr>
          <p:nvPr/>
        </p:nvSpPr>
        <p:spPr bwMode="auto">
          <a:xfrm>
            <a:off x="913900" y="2833807"/>
            <a:ext cx="753389" cy="803213"/>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rgbClr val="55485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9" name="Content Placeholder 2">
            <a:extLst>
              <a:ext uri="{FF2B5EF4-FFF2-40B4-BE49-F238E27FC236}">
                <a16:creationId xmlns:a16="http://schemas.microsoft.com/office/drawing/2014/main" id="{5E51200F-7722-4553-94D3-A34D0F5F84FF}"/>
              </a:ext>
            </a:extLst>
          </p:cNvPr>
          <p:cNvSpPr txBox="1">
            <a:spLocks/>
          </p:cNvSpPr>
          <p:nvPr/>
        </p:nvSpPr>
        <p:spPr>
          <a:xfrm>
            <a:off x="2349887" y="1166018"/>
            <a:ext cx="6728012"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Sex</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Fragility Fracture after age 40</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Fall History ≥2 Times in past year</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Medications</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Comorbidities</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Alcohol Intake ≥3 drinks per day</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Caffeine Intake</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Nutrition (balanced diet with adequate Ca2+ and vit D)</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Physical Activity or Inactivity</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Hormonal Status</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Ethnicity: Caucasian, Asian and Hispanics have a higher fracture risk</a:t>
            </a:r>
          </a:p>
          <a:p>
            <a:pPr marL="341313" indent="-341313">
              <a:buClr>
                <a:srgbClr val="554856"/>
              </a:buClr>
              <a:buFont typeface="Wingdings" panose="05000000000000000000" pitchFamily="2" charset="2"/>
              <a:buChar char="§"/>
            </a:pPr>
            <a:r>
              <a:rPr lang="en-CA" sz="2000" dirty="0">
                <a:solidFill>
                  <a:prstClr val="black">
                    <a:lumMod val="75000"/>
                    <a:lumOff val="25000"/>
                  </a:prstClr>
                </a:solidFill>
                <a:latin typeface="Arial Narrow" panose="020B0606020202030204" pitchFamily="34" charset="0"/>
              </a:rPr>
              <a:t>Low testosterone is associated with a higher risk of vertebral, nonvertebral and hip fractures</a:t>
            </a:r>
          </a:p>
          <a:p>
            <a:pPr marL="182880" lvl="0" indent="-182880" defTabSz="457200">
              <a:lnSpc>
                <a:spcPct val="100000"/>
              </a:lnSpc>
              <a:spcBef>
                <a:spcPts val="0"/>
              </a:spcBef>
              <a:spcAft>
                <a:spcPts val="1000"/>
              </a:spcAft>
              <a:buClr>
                <a:srgbClr val="F93482"/>
              </a:buClr>
              <a:buFont typeface="Arial"/>
              <a:buChar char="•"/>
              <a:defRPr/>
            </a:pPr>
            <a:endParaRPr lang="en-CA" sz="2000" dirty="0">
              <a:solidFill>
                <a:sysClr val="windowText" lastClr="000000">
                  <a:lumMod val="75000"/>
                  <a:lumOff val="25000"/>
                </a:sysClr>
              </a:solidFill>
              <a:latin typeface="Verdana"/>
              <a:cs typeface="Verdana"/>
            </a:endParaRP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endPar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endPar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626443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Arial"/>
                <a:ea typeface="+mn-ea"/>
                <a:cs typeface="+mn-cs"/>
              </a:rPr>
              <a: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Compared with women without osteoporosis and without a fall, fracture risk age- and BMI-adjusted.</a:t>
            </a: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Nevitt, M.C.,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Gerontol</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Med Sci</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1991;46(5):M164-70.;</a:t>
            </a:r>
            <a:r>
              <a:rPr kumimoji="0" lang="de-DE"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Geusens, P., et al. </a:t>
            </a:r>
            <a:r>
              <a:rPr kumimoji="0" lang="de-DE"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Arch Phys Med Rehabil</a:t>
            </a:r>
            <a:r>
              <a:rPr kumimoji="0" lang="de-DE"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2002; 83(7):903-6.</a:t>
            </a: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997196"/>
          </a:xfrm>
        </p:spPr>
        <p:txBody>
          <a:bodyPr/>
          <a:lstStyle/>
          <a:p>
            <a:pPr algn="ctr"/>
            <a:r>
              <a:rPr lang="en-CA" sz="3600" dirty="0">
                <a:solidFill>
                  <a:srgbClr val="725F73"/>
                </a:solidFill>
                <a:latin typeface="Arial Narrow" panose="020B0606020202030204" pitchFamily="34" charset="0"/>
              </a:rPr>
              <a:t>Frequent Falling is Associated with Serious Injury and a Greater Risk of Fracture</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200" y="2191578"/>
            <a:ext cx="8229600" cy="296252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Women with osteoporosis and without a fall*</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Fracture risk: 2.8 (95% CI, 0.6-12.8; P&lt;.10)</a:t>
            </a:r>
          </a:p>
          <a:p>
            <a:pPr marL="457200" marR="0" lvl="1" indent="0" algn="l" defTabSz="457200" rtl="0" eaLnBrk="1" fontAlgn="auto" latinLnBrk="0" hangingPunct="1">
              <a:lnSpc>
                <a:spcPct val="100000"/>
              </a:lnSpc>
              <a:spcBef>
                <a:spcPts val="0"/>
              </a:spcBef>
              <a:spcAft>
                <a:spcPts val="1000"/>
              </a:spcAft>
              <a:buClrTx/>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Women with osteoporosis and a fall* </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Fracture risk: 24.8 (95% CI, 6.9-88.6; P&lt;.0001)</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4074685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2005;16:737-42.;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Gaddini</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G.W.,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Alcohol Clin Exp Res</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2016;40(4):657-71.</a:t>
            </a: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997196"/>
          </a:xfrm>
        </p:spPr>
        <p:txBody>
          <a:bodyPr/>
          <a:lstStyle/>
          <a:p>
            <a:pPr algn="ctr"/>
            <a:r>
              <a:rPr lang="en-CA" sz="3600" dirty="0">
                <a:solidFill>
                  <a:srgbClr val="725F73"/>
                </a:solidFill>
                <a:latin typeface="Arial Narrow" panose="020B0606020202030204" pitchFamily="34" charset="0"/>
              </a:rPr>
              <a:t>High Alcohol Consumption Decreases Bone Remodelling and Increases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8" y="1612373"/>
            <a:ext cx="8229600" cy="296252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Consuming &gt; 4 units of alcohol/day can double the risk of hip fracture</a:t>
            </a: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Heavy alcohol consumption is associated with:</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Decreased BMD</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Impaired bone quality </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Increased fracture risk </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Increased risk of falls </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r>
              <a:rPr kumimoji="0" lang="en-CA" sz="2400" b="1" i="1"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Likely due to a decrease in bone remodelling</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2010240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06CE0BC-07BE-4F43-9BAA-C6EE83FB70C4}"/>
              </a:ext>
            </a:extLst>
          </p:cNvPr>
          <p:cNvSpPr/>
          <p:nvPr/>
        </p:nvSpPr>
        <p:spPr>
          <a:xfrm>
            <a:off x="6286614" y="1998573"/>
            <a:ext cx="2857386" cy="4336996"/>
          </a:xfrm>
          <a:prstGeom prst="rect">
            <a:avLst/>
          </a:prstGeom>
          <a:gradFill>
            <a:gsLst>
              <a:gs pos="0">
                <a:srgbClr val="FCCBA6">
                  <a:alpha val="65000"/>
                </a:srgbClr>
              </a:gs>
              <a:gs pos="100000">
                <a:srgbClr val="1869CA">
                  <a:lumMod val="20000"/>
                  <a:lumOff val="80000"/>
                  <a:alpha val="41000"/>
                </a:srgbClr>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5400" y="171222"/>
            <a:ext cx="9058939" cy="1046440"/>
          </a:xfrm>
        </p:spPr>
        <p:txBody>
          <a:bodyPr/>
          <a:lstStyle/>
          <a:p>
            <a:pPr algn="ctr">
              <a:lnSpc>
                <a:spcPct val="100000"/>
              </a:lnSpc>
            </a:pPr>
            <a:r>
              <a:rPr lang="en-US" sz="3400" dirty="0">
                <a:solidFill>
                  <a:srgbClr val="725F73"/>
                </a:solidFill>
                <a:latin typeface="Arial Narrow" panose="020B0606020202030204" pitchFamily="34" charset="0"/>
              </a:rPr>
              <a:t>Long-Term Fracture Risk Can Be Quantified Using FRAX</a:t>
            </a:r>
            <a:r>
              <a:rPr lang="en-US" sz="3400" baseline="30000" dirty="0">
                <a:solidFill>
                  <a:srgbClr val="725F73"/>
                </a:solidFill>
                <a:latin typeface="Arial Narrow" panose="020B0606020202030204" pitchFamily="34" charset="0"/>
              </a:rPr>
              <a:t>®</a:t>
            </a:r>
            <a:r>
              <a:rPr lang="en-US" sz="3400" dirty="0">
                <a:solidFill>
                  <a:srgbClr val="725F73"/>
                </a:solidFill>
                <a:latin typeface="Arial Narrow" panose="020B0606020202030204" pitchFamily="34" charset="0"/>
              </a:rPr>
              <a:t> or Other Risk-Assessment Tools</a:t>
            </a:r>
            <a:endParaRPr lang="en-US" sz="34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0160" y="6174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FRAX</a:t>
            </a:r>
            <a:r>
              <a:rPr kumimoji="0" lang="en-US"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is a registered trademark of Professor J.A.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Kanis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University of Sheffield.</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BMD=bone mineral density; FRAX=fracture risk assessment tool.</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da-DK"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FRAX. https://www.shef.ac.uk/FRAX/. Accessed March 15, 2018.  2. Kanis JA, et al. </a:t>
            </a:r>
            <a:r>
              <a:rPr kumimoji="0" lang="da-DK"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Osteoporos Int</a:t>
            </a:r>
            <a:r>
              <a:rPr kumimoji="0" lang="da-DK"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2011;22:2395-2411. </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3. Silverman SL, et al. </a:t>
            </a:r>
            <a:r>
              <a:rPr kumimoji="0" lang="en-GB"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Curr</a:t>
            </a:r>
            <a:r>
              <a:rPr kumimoji="0" lang="en-GB"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GB"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GB"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Rep</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2010;8:192-197</a:t>
            </a: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85F4290A-3A15-4A65-BA4A-2361A26F5872}"/>
              </a:ext>
            </a:extLst>
          </p:cNvPr>
          <p:cNvSpPr/>
          <p:nvPr/>
        </p:nvSpPr>
        <p:spPr>
          <a:xfrm>
            <a:off x="1" y="2007995"/>
            <a:ext cx="2527300" cy="4336996"/>
          </a:xfrm>
          <a:prstGeom prst="rect">
            <a:avLst/>
          </a:prstGeom>
          <a:gradFill>
            <a:gsLst>
              <a:gs pos="0">
                <a:srgbClr val="FCCBA6">
                  <a:alpha val="65000"/>
                </a:srgbClr>
              </a:gs>
              <a:gs pos="100000">
                <a:srgbClr val="1869CA">
                  <a:lumMod val="20000"/>
                  <a:lumOff val="80000"/>
                  <a:alpha val="41000"/>
                </a:srgbClr>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2" name="Diagram 1">
            <a:extLst>
              <a:ext uri="{FF2B5EF4-FFF2-40B4-BE49-F238E27FC236}">
                <a16:creationId xmlns:a16="http://schemas.microsoft.com/office/drawing/2014/main" id="{3EAD79FB-3ACD-4E5D-99CA-DD9F1A32B04C}"/>
              </a:ext>
            </a:extLst>
          </p:cNvPr>
          <p:cNvGraphicFramePr/>
          <p:nvPr>
            <p:extLst/>
          </p:nvPr>
        </p:nvGraphicFramePr>
        <p:xfrm>
          <a:off x="0" y="2215428"/>
          <a:ext cx="2527301" cy="541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3">
            <a:extLst>
              <a:ext uri="{FF2B5EF4-FFF2-40B4-BE49-F238E27FC236}">
                <a16:creationId xmlns:a16="http://schemas.microsoft.com/office/drawing/2014/main" id="{FBD4FBE9-E27B-4A4F-9AA0-63F80F9DB641}"/>
              </a:ext>
            </a:extLst>
          </p:cNvPr>
          <p:cNvPicPr>
            <a:picLocks noChangeAspect="1" noChangeArrowheads="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561890" y="3034213"/>
            <a:ext cx="3648524" cy="2647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a:extLst>
              <a:ext uri="{FF2B5EF4-FFF2-40B4-BE49-F238E27FC236}">
                <a16:creationId xmlns:a16="http://schemas.microsoft.com/office/drawing/2014/main" id="{357AFAC7-CDA7-4CCC-8B5F-072B67F4AC85}"/>
              </a:ext>
            </a:extLst>
          </p:cNvPr>
          <p:cNvSpPr txBox="1"/>
          <p:nvPr/>
        </p:nvSpPr>
        <p:spPr>
          <a:xfrm>
            <a:off x="328295" y="2912919"/>
            <a:ext cx="2072005" cy="3200876"/>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Gender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BMD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History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Other Characteristics</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Smoking</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Alcohol use</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Rheumatoid arthritis </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Glucocorticoids use</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Etc</a:t>
            </a:r>
          </a:p>
        </p:txBody>
      </p:sp>
      <p:graphicFrame>
        <p:nvGraphicFramePr>
          <p:cNvPr id="16" name="Diagram 15">
            <a:extLst>
              <a:ext uri="{FF2B5EF4-FFF2-40B4-BE49-F238E27FC236}">
                <a16:creationId xmlns:a16="http://schemas.microsoft.com/office/drawing/2014/main" id="{6D16D6FE-06D3-49EE-A1D3-FBA54B119A4F}"/>
              </a:ext>
            </a:extLst>
          </p:cNvPr>
          <p:cNvGraphicFramePr/>
          <p:nvPr>
            <p:extLst/>
          </p:nvPr>
        </p:nvGraphicFramePr>
        <p:xfrm>
          <a:off x="2561889" y="2191977"/>
          <a:ext cx="3665063" cy="54131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39" name="Diagram 38">
            <a:extLst>
              <a:ext uri="{FF2B5EF4-FFF2-40B4-BE49-F238E27FC236}">
                <a16:creationId xmlns:a16="http://schemas.microsoft.com/office/drawing/2014/main" id="{AB66BE7A-E33E-47DB-AA2A-4344833C4FF0}"/>
              </a:ext>
            </a:extLst>
          </p:cNvPr>
          <p:cNvGraphicFramePr/>
          <p:nvPr>
            <p:extLst/>
          </p:nvPr>
        </p:nvGraphicFramePr>
        <p:xfrm>
          <a:off x="6372444" y="2176919"/>
          <a:ext cx="2711895" cy="54131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3" name="Picture 2">
            <a:extLst>
              <a:ext uri="{FF2B5EF4-FFF2-40B4-BE49-F238E27FC236}">
                <a16:creationId xmlns:a16="http://schemas.microsoft.com/office/drawing/2014/main" id="{09E84BEF-4F10-44E9-9F9A-A0DF668BED97}"/>
              </a:ext>
            </a:extLst>
          </p:cNvPr>
          <p:cNvPicPr>
            <a:picLocks noChangeAspect="1"/>
          </p:cNvPicPr>
          <p:nvPr/>
        </p:nvPicPr>
        <p:blipFill>
          <a:blip r:embed="rId20"/>
          <a:stretch>
            <a:fillRect/>
          </a:stretch>
        </p:blipFill>
        <p:spPr>
          <a:xfrm>
            <a:off x="6383793" y="2877680"/>
            <a:ext cx="2798307" cy="2975106"/>
          </a:xfrm>
          <a:prstGeom prst="rect">
            <a:avLst/>
          </a:prstGeom>
        </p:spPr>
      </p:pic>
      <p:sp>
        <p:nvSpPr>
          <p:cNvPr id="5" name="Rectangle 4">
            <a:extLst>
              <a:ext uri="{FF2B5EF4-FFF2-40B4-BE49-F238E27FC236}">
                <a16:creationId xmlns:a16="http://schemas.microsoft.com/office/drawing/2014/main" id="{B94DFC43-B6DA-49EF-A4B2-086E426C9138}"/>
              </a:ext>
            </a:extLst>
          </p:cNvPr>
          <p:cNvSpPr/>
          <p:nvPr/>
        </p:nvSpPr>
        <p:spPr>
          <a:xfrm>
            <a:off x="59661" y="1412531"/>
            <a:ext cx="9024678" cy="584775"/>
          </a:xfrm>
          <a:prstGeom prst="rect">
            <a:avLst/>
          </a:prstGeom>
        </p:spPr>
        <p:txBody>
          <a:bodyPr wrap="square">
            <a:spAutoFit/>
          </a:body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16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FRAX® provides conservative estimate of 10-year fracture risk but does not necessarily identify patients with shorter-term risk who require urgent intervention </a:t>
            </a:r>
            <a:r>
              <a:rPr kumimoji="0" lang="en-CA" sz="1600" b="0" i="0" u="none" strike="noStrike" kern="1200" cap="none" spc="0" normalizeH="0" baseline="0" noProof="0" dirty="0">
                <a:ln>
                  <a:noFill/>
                </a:ln>
                <a:solidFill>
                  <a:srgbClr val="F2686B"/>
                </a:solidFill>
                <a:effectLst/>
                <a:uLnTx/>
                <a:uFillTx/>
                <a:latin typeface="Arial Narrow" panose="020B0606020202030204" pitchFamily="34" charset="0"/>
                <a:ea typeface="+mn-ea"/>
                <a:cs typeface="Verdana"/>
              </a:rPr>
              <a:t>(pharmacological) </a:t>
            </a:r>
            <a:r>
              <a:rPr kumimoji="0" lang="en-CA" sz="16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to prevent subsequent fractures</a:t>
            </a:r>
            <a:r>
              <a:rPr kumimoji="0" lang="en-CA" sz="16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1-3</a:t>
            </a:r>
          </a:p>
        </p:txBody>
      </p:sp>
    </p:spTree>
    <p:extLst>
      <p:ext uri="{BB962C8B-B14F-4D97-AF65-F5344CB8AC3E}">
        <p14:creationId xmlns:p14="http://schemas.microsoft.com/office/powerpoint/2010/main" val="32643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 grpId="0" animBg="1"/>
      <p:bldGraphic spid="2" grpId="0">
        <p:bldAsOne/>
      </p:bldGraphic>
      <p:bldP spid="14" grpId="0"/>
      <p:bldGraphic spid="16" grpId="0">
        <p:bldAsOne/>
      </p:bldGraphic>
      <p:bldGraphic spid="39"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117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OC Guideline Recommendations</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nvPr>
        </p:nvGraphicFramePr>
        <p:xfrm>
          <a:off x="276863" y="1352905"/>
          <a:ext cx="8686800" cy="4576954"/>
        </p:xfrm>
        <a:graphic>
          <a:graphicData uri="http://schemas.openxmlformats.org/drawingml/2006/table">
            <a:tbl>
              <a:tblPr/>
              <a:tblGrid>
                <a:gridCol w="2286000">
                  <a:extLst>
                    <a:ext uri="{9D8B030D-6E8A-4147-A177-3AD203B41FA5}">
                      <a16:colId xmlns:a16="http://schemas.microsoft.com/office/drawing/2014/main" val="2874337281"/>
                    </a:ext>
                  </a:extLst>
                </a:gridCol>
                <a:gridCol w="1280160">
                  <a:extLst>
                    <a:ext uri="{9D8B030D-6E8A-4147-A177-3AD203B41FA5}">
                      <a16:colId xmlns:a16="http://schemas.microsoft.com/office/drawing/2014/main" val="382640138"/>
                    </a:ext>
                  </a:extLst>
                </a:gridCol>
                <a:gridCol w="1280160">
                  <a:extLst>
                    <a:ext uri="{9D8B030D-6E8A-4147-A177-3AD203B41FA5}">
                      <a16:colId xmlns:a16="http://schemas.microsoft.com/office/drawing/2014/main" val="1623803189"/>
                    </a:ext>
                  </a:extLst>
                </a:gridCol>
                <a:gridCol w="1280160">
                  <a:extLst>
                    <a:ext uri="{9D8B030D-6E8A-4147-A177-3AD203B41FA5}">
                      <a16:colId xmlns:a16="http://schemas.microsoft.com/office/drawing/2014/main" val="2476488955"/>
                    </a:ext>
                  </a:extLst>
                </a:gridCol>
                <a:gridCol w="1280160">
                  <a:extLst>
                    <a:ext uri="{9D8B030D-6E8A-4147-A177-3AD203B41FA5}">
                      <a16:colId xmlns:a16="http://schemas.microsoft.com/office/drawing/2014/main" val="3404722306"/>
                    </a:ext>
                  </a:extLst>
                </a:gridCol>
                <a:gridCol w="1280160">
                  <a:extLst>
                    <a:ext uri="{9D8B030D-6E8A-4147-A177-3AD203B41FA5}">
                      <a16:colId xmlns:a16="http://schemas.microsoft.com/office/drawing/2014/main" val="1762968188"/>
                    </a:ext>
                  </a:extLst>
                </a:gridCol>
              </a:tblGrid>
              <a:tr h="453846">
                <a:tc rowSpan="3">
                  <a:txBody>
                    <a:body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a:noFill/>
                    </a:lnR>
                    <a:lnT>
                      <a:noFill/>
                    </a:lnT>
                    <a:lnB>
                      <a:noFill/>
                    </a:lnB>
                    <a:solidFill>
                      <a:schemeClr val="bg1"/>
                    </a:solidFill>
                  </a:tcPr>
                </a:tc>
                <a:tc gridSpan="4">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a:noFill/>
                    </a:lnL>
                    <a:lnR>
                      <a:noFill/>
                    </a:lnR>
                    <a:lnT>
                      <a:noFill/>
                    </a:lnT>
                    <a:lnB>
                      <a:noFill/>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a:noFill/>
                    </a:lnL>
                    <a:lnR>
                      <a:noFill/>
                    </a:lnR>
                    <a:lnT>
                      <a:noFill/>
                    </a:lnT>
                    <a:lnB>
                      <a:noFill/>
                    </a:lnB>
                    <a:solidFill>
                      <a:srgbClr val="404040"/>
                    </a:solidFill>
                  </a:tcPr>
                </a:tc>
                <a:extLst>
                  <a:ext uri="{0D108BD9-81ED-4DB2-BD59-A6C34878D82A}">
                    <a16:rowId xmlns:a16="http://schemas.microsoft.com/office/drawing/2014/main" val="965114403"/>
                  </a:ext>
                </a:extLst>
              </a:tr>
              <a:tr h="257739">
                <a:tc vMerge="1">
                  <a:txBody>
                    <a:bodyPr/>
                    <a:lstStyle/>
                    <a:p>
                      <a:endParaRPr lang="en-US"/>
                    </a:p>
                  </a:txBody>
                  <a:tcPr/>
                </a:tc>
                <a:tc gridSpan="3">
                  <a:txBody>
                    <a:body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endParaRPr lang="en-US"/>
                    </a:p>
                  </a:txBody>
                  <a:tcPr/>
                </a:tc>
                <a:tc hMerge="1">
                  <a:txBody>
                    <a:bodyPr/>
                    <a:lstStyle/>
                    <a:p>
                      <a:endParaRPr lang="en-US"/>
                    </a:p>
                  </a:txBody>
                  <a:tcPr/>
                </a:tc>
                <a:tc rowSpan="2">
                  <a:txBody>
                    <a:bodyPr/>
                    <a:lstStyle/>
                    <a:p>
                      <a:pPr algn="ctr" rtl="0" fontAlgn="ctr"/>
                      <a:r>
                        <a:rPr lang="en-US" sz="1200" b="1" i="0" u="none" strike="noStrike" dirty="0">
                          <a:solidFill>
                            <a:srgbClr val="000000"/>
                          </a:solidFill>
                          <a:effectLst/>
                          <a:latin typeface="Arial Narrow" panose="020B0606020202030204" pitchFamily="34" charset="0"/>
                        </a:rPr>
                        <a:t>Denosumab</a:t>
                      </a:r>
                    </a:p>
                  </a:txBody>
                  <a:tcPr marL="5300" marR="5300" marT="5300" marB="0" anchor="ctr">
                    <a:lnL>
                      <a:noFill/>
                    </a:lnL>
                    <a:lnR>
                      <a:noFill/>
                    </a:lnR>
                    <a:lnT>
                      <a:noFill/>
                    </a:lnT>
                    <a:lnB>
                      <a:noFill/>
                    </a:lnB>
                    <a:solidFill>
                      <a:srgbClr val="A098DA"/>
                    </a:solidFill>
                  </a:tcPr>
                </a:tc>
                <a:tc rowSpan="2">
                  <a:txBody>
                    <a:bodyPr/>
                    <a:lstStyle/>
                    <a:p>
                      <a:pPr algn="ctr" rtl="0" fontAlgn="ctr"/>
                      <a:r>
                        <a:rPr lang="en-US" sz="1200" b="1" i="0" u="none" strike="noStrike" dirty="0">
                          <a:solidFill>
                            <a:srgbClr val="000000"/>
                          </a:solidFill>
                          <a:effectLst/>
                          <a:latin typeface="Arial Narrow" panose="020B0606020202030204" pitchFamily="34" charset="0"/>
                        </a:rPr>
                        <a:t>Teriparatide</a:t>
                      </a:r>
                    </a:p>
                  </a:txBody>
                  <a:tcPr marL="5300" marR="5300" marT="5300" marB="0" anchor="ctr">
                    <a:lnL>
                      <a:noFill/>
                    </a:lnL>
                    <a:lnR>
                      <a:noFill/>
                    </a:lnR>
                    <a:lnT>
                      <a:noFill/>
                    </a:lnT>
                    <a:lnB>
                      <a:noFill/>
                    </a:lnB>
                    <a:solidFill>
                      <a:srgbClr val="F79B9D"/>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algn="ctr" rtl="0" fontAlgn="ctr"/>
                      <a:r>
                        <a:rPr lang="en-US" sz="1200" b="1" i="0" u="none" strike="noStrike" dirty="0">
                          <a:solidFill>
                            <a:schemeClr val="bg1"/>
                          </a:solidFill>
                          <a:effectLst/>
                          <a:latin typeface="Arial Narrow" panose="020B0606020202030204" pitchFamily="34" charset="0"/>
                        </a:rPr>
                        <a:t>Oral Branded</a:t>
                      </a:r>
                    </a:p>
                  </a:txBody>
                  <a:tcPr marL="5300" marR="5300" marT="5300" marB="0" anchor="ctr">
                    <a:lnL>
                      <a:noFill/>
                    </a:lnL>
                    <a:lnR>
                      <a:noFill/>
                    </a:lnR>
                    <a:lnT>
                      <a:noFill/>
                    </a:lnT>
                    <a:lnB>
                      <a:noFill/>
                    </a:lnB>
                    <a:solidFill>
                      <a:srgbClr val="947F95"/>
                    </a:solidFill>
                  </a:tcPr>
                </a:tc>
                <a:tc>
                  <a:txBody>
                    <a:bodyPr/>
                    <a:lstStyle/>
                    <a:p>
                      <a:pPr algn="ctr" rtl="0" fontAlgn="ctr"/>
                      <a:r>
                        <a:rPr lang="en-US" sz="1200" b="1" i="0" u="none" strike="noStrike" dirty="0">
                          <a:solidFill>
                            <a:schemeClr val="bg1"/>
                          </a:solidFill>
                          <a:effectLst/>
                          <a:latin typeface="Arial Narrow" panose="020B0606020202030204" pitchFamily="34" charset="0"/>
                        </a:rPr>
                        <a:t>Oral Generic</a:t>
                      </a:r>
                    </a:p>
                  </a:txBody>
                  <a:tcPr marL="5300" marR="5300" marT="5300" marB="0" anchor="ctr">
                    <a:lnL>
                      <a:noFill/>
                    </a:lnL>
                    <a:lnR>
                      <a:noFill/>
                    </a:lnR>
                    <a:lnT>
                      <a:noFill/>
                    </a:lnT>
                    <a:lnB>
                      <a:noFill/>
                    </a:lnB>
                    <a:solidFill>
                      <a:srgbClr val="947F95"/>
                    </a:solidFill>
                  </a:tcPr>
                </a:tc>
                <a:tc>
                  <a:txBody>
                    <a:bodyPr/>
                    <a:lstStyle/>
                    <a:p>
                      <a:pPr algn="ctr" rtl="0" fontAlgn="ctr"/>
                      <a:r>
                        <a:rPr lang="en-US" sz="1200" b="1" i="0" u="none" strike="noStrike" dirty="0">
                          <a:solidFill>
                            <a:schemeClr val="bg1"/>
                          </a:solidFill>
                          <a:effectLst/>
                          <a:latin typeface="Arial Narrow" panose="020B0606020202030204" pitchFamily="34" charset="0"/>
                        </a:rPr>
                        <a:t>IV</a:t>
                      </a:r>
                    </a:p>
                  </a:txBody>
                  <a:tcPr marL="5300" marR="5300" marT="5300" marB="0" anchor="ctr">
                    <a:lnL>
                      <a:noFill/>
                    </a:lnL>
                    <a:lnR>
                      <a:noFill/>
                    </a:lnR>
                    <a:lnT>
                      <a:noFill/>
                    </a:lnT>
                    <a:lnB>
                      <a:noFill/>
                    </a:lnB>
                    <a:solidFill>
                      <a:srgbClr val="7693C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369800">
                <a:tc gridSpan="6">
                  <a:txBody>
                    <a:bodyPr/>
                    <a:lstStyle/>
                    <a:p>
                      <a:pPr algn="ctr" rtl="0" fontAlgn="ctr"/>
                      <a:r>
                        <a:rPr lang="en-US" sz="1800" b="1" i="0" u="none" strike="noStrike" dirty="0">
                          <a:solidFill>
                            <a:schemeClr val="bg1"/>
                          </a:solidFill>
                          <a:effectLst/>
                          <a:latin typeface="Arial Narrow" panose="020B0606020202030204" pitchFamily="34" charset="0"/>
                        </a:rPr>
                        <a:t>OC Guideline Recommendations </a:t>
                      </a:r>
                    </a:p>
                  </a:txBody>
                  <a:tcPr marL="5300" marR="5300" marT="5300" marB="0" anchor="ctr">
                    <a:lnL>
                      <a:noFill/>
                    </a:lnL>
                    <a:lnR>
                      <a:noFill/>
                    </a:lnR>
                    <a:lnT>
                      <a:noFill/>
                    </a:lnT>
                    <a:lnB w="12700" cap="flat" cmpd="sng" algn="ctr">
                      <a:solidFill>
                        <a:schemeClr val="bg1">
                          <a:lumMod val="75000"/>
                        </a:schemeClr>
                      </a:solidFill>
                      <a:prstDash val="solid"/>
                      <a:round/>
                      <a:headEnd type="none" w="med" len="med"/>
                      <a:tailEnd type="none" w="med" len="med"/>
                    </a:lnB>
                    <a:solidFill>
                      <a:srgbClr val="5548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9389712"/>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Vertebral</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81756907"/>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Hip</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a:ln>
                            <a:noFill/>
                          </a:ln>
                          <a:solidFill>
                            <a:schemeClr val="tx1">
                              <a:lumMod val="75000"/>
                              <a:lumOff val="25000"/>
                            </a:schemeClr>
                          </a:solidFill>
                          <a:effectLst/>
                          <a:latin typeface="+mn-lt"/>
                          <a:cs typeface="Helvetica" panose="020B0604020202020204" pitchFamily="34" charset="0"/>
                        </a:rPr>
                        <a:t>-</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408704026"/>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Non-vertebral</a:t>
                      </a:r>
                      <a:r>
                        <a:rPr lang="en-US" sz="1400" b="1" i="0" u="none" strike="noStrike" baseline="30000" dirty="0">
                          <a:solidFill>
                            <a:srgbClr val="000000"/>
                          </a:solidFill>
                          <a:effectLst/>
                          <a:latin typeface="Arial Narrow" panose="020B0606020202030204" pitchFamily="34" charset="0"/>
                        </a:rPr>
                        <a:t>† </a:t>
                      </a:r>
                      <a:endParaRPr lang="en-US" sz="1400" b="1" i="0" u="none" strike="noStrike" dirty="0">
                        <a:solidFill>
                          <a:srgbClr val="000000"/>
                        </a:solidFill>
                        <a:effectLst/>
                        <a:latin typeface="Arial Narrow" panose="020B060602020203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641725522"/>
                  </a:ext>
                </a:extLst>
              </a:tr>
              <a:tr h="386609">
                <a:tc gridSpan="6">
                  <a:txBody>
                    <a:bodyPr/>
                    <a:lstStyle/>
                    <a:p>
                      <a:pPr algn="ctr" rtl="0" fontAlgn="ctr"/>
                      <a:r>
                        <a:rPr lang="en-CA" sz="1600" b="1" i="0" u="none" strike="noStrike" dirty="0">
                          <a:solidFill>
                            <a:schemeClr val="bg1"/>
                          </a:solidFill>
                          <a:effectLst/>
                          <a:latin typeface="Arial Narrow" panose="020B0606020202030204" pitchFamily="34" charset="0"/>
                        </a:rPr>
                        <a:t>OC Guideline Recommendations for Long-Term Care Patients</a:t>
                      </a:r>
                    </a:p>
                  </a:txBody>
                  <a:tcPr marL="5300" marR="5300" marT="530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5548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0478042"/>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High Risk*</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lumMod val="75000"/>
                              <a:lumOff val="25000"/>
                            </a:schemeClr>
                          </a:solidFill>
                          <a:effectLst/>
                          <a:latin typeface="Arial Narrow" panose="020B0606020202030204" pitchFamily="34" charset="0"/>
                          <a:cs typeface="Helvetica" panose="020B0604020202020204" pitchFamily="34" charset="0"/>
                        </a:rPr>
                        <a:t>Suggested treatment</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1953231900"/>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High Risk with dysphagia*</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3000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normalizeH="0" baseline="0" noProof="0" dirty="0">
                          <a:ln>
                            <a:noFill/>
                          </a:ln>
                          <a:solidFill>
                            <a:schemeClr val="tx1">
                              <a:lumMod val="75000"/>
                              <a:lumOff val="25000"/>
                            </a:schemeClr>
                          </a:solidFill>
                          <a:effectLst/>
                          <a:latin typeface="Arial Narrow" panose="020B0606020202030204" pitchFamily="34" charset="0"/>
                          <a:ea typeface="+mn-ea"/>
                          <a:cs typeface="Helvetica" panose="020B0604020202020204" pitchFamily="34" charset="0"/>
                        </a:rPr>
                        <a:t>Suggested treatment</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413951468"/>
                  </a:ext>
                </a:extLst>
              </a:tr>
              <a:tr h="4572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400" b="1" i="0" u="none" strike="noStrike" dirty="0">
                          <a:solidFill>
                            <a:srgbClr val="000000"/>
                          </a:solidFill>
                          <a:effectLst/>
                          <a:latin typeface="Arial Narrow" panose="020B0606020202030204" pitchFamily="34" charset="0"/>
                        </a:rPr>
                        <a:t>High Risk with </a:t>
                      </a:r>
                      <a:r>
                        <a:rPr lang="en-US" sz="1400" b="1" i="0" u="none" strike="noStrike" dirty="0" err="1">
                          <a:solidFill>
                            <a:srgbClr val="000000"/>
                          </a:solidFill>
                          <a:effectLst/>
                          <a:latin typeface="Arial Narrow" panose="020B0606020202030204" pitchFamily="34" charset="0"/>
                        </a:rPr>
                        <a:t>CrCl</a:t>
                      </a:r>
                      <a:r>
                        <a:rPr lang="en-US" sz="1400" b="1" i="0" u="none" strike="noStrike" dirty="0">
                          <a:solidFill>
                            <a:srgbClr val="000000"/>
                          </a:solidFill>
                          <a:effectLst/>
                          <a:latin typeface="Arial Narrow" panose="020B0606020202030204" pitchFamily="34" charset="0"/>
                        </a:rPr>
                        <a:t> &lt;30 mL/min</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 </a:t>
                      </a:r>
                      <a:r>
                        <a:rPr kumimoji="0" lang="en-US" sz="2400" b="1" i="0" u="none" strike="noStrike" cap="none" normalizeH="0" baseline="4000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4000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2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651394257"/>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598823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F93482"/>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sym typeface="Wingdings" pitchFamily="2" charset="2"/>
              </a:rPr>
              <a:t>†</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Clinical monitoring of serum calcium levels is recommended because of higher risk of hypocalcemia; consider referral to specialist.</a:t>
            </a:r>
          </a:p>
          <a:p>
            <a:pPr marL="0" marR="0" lvl="0" indent="0" algn="l" defTabSz="457200" rtl="0" eaLnBrk="1" fontAlgn="auto" latinLnBrk="0" hangingPunct="1">
              <a:lnSpc>
                <a:spcPct val="100000"/>
              </a:lnSpc>
              <a:spcBef>
                <a:spcPts val="0"/>
              </a:spcBef>
              <a:spcAft>
                <a:spcPts val="0"/>
              </a:spcAft>
              <a:buClr>
                <a:srgbClr val="F93482"/>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Adapted from: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Papaioannou</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CMAJ</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2015;187(15):1135-1144.</a:t>
            </a:r>
          </a:p>
        </p:txBody>
      </p:sp>
    </p:spTree>
    <p:extLst>
      <p:ext uri="{BB962C8B-B14F-4D97-AF65-F5344CB8AC3E}">
        <p14:creationId xmlns:p14="http://schemas.microsoft.com/office/powerpoint/2010/main" val="2948710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0000"/>
            <a:lum/>
            <a:extLst>
              <a:ext uri="{BEBA8EAE-BF5A-486C-A8C5-ECC9F3942E4B}">
                <a14:imgProps xmlns:a14="http://schemas.microsoft.com/office/drawing/2010/main">
                  <a14:imgLayer r:embed="rId4">
                    <a14:imgEffect>
                      <a14:saturation sat="33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6" name="Flowchart: Process 5"/>
          <p:cNvSpPr/>
          <p:nvPr/>
        </p:nvSpPr>
        <p:spPr>
          <a:xfrm>
            <a:off x="-1" y="0"/>
            <a:ext cx="4096514" cy="6858000"/>
          </a:xfrm>
          <a:prstGeom prst="flowChartProcess">
            <a:avLst/>
          </a:prstGeom>
          <a:solidFill>
            <a:srgbClr val="E9EEF7">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257941" y="214128"/>
            <a:ext cx="3924231" cy="8540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TREATMENT &amp;</a:t>
            </a:r>
          </a:p>
        </p:txBody>
      </p:sp>
      <p:grpSp>
        <p:nvGrpSpPr>
          <p:cNvPr id="3" name="Group 2"/>
          <p:cNvGrpSpPr/>
          <p:nvPr/>
        </p:nvGrpSpPr>
        <p:grpSpPr>
          <a:xfrm>
            <a:off x="399105" y="992008"/>
            <a:ext cx="3591100" cy="830997"/>
            <a:chOff x="808892" y="2863190"/>
            <a:chExt cx="4980915" cy="1107996"/>
          </a:xfrm>
          <a:solidFill>
            <a:srgbClr val="98AED9"/>
          </a:solidFill>
        </p:grpSpPr>
        <p:sp>
          <p:nvSpPr>
            <p:cNvPr id="4" name="Rectangle 3"/>
            <p:cNvSpPr/>
            <p:nvPr/>
          </p:nvSpPr>
          <p:spPr>
            <a:xfrm>
              <a:off x="808892" y="2999804"/>
              <a:ext cx="3985846" cy="78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808892" y="2863190"/>
              <a:ext cx="4980915" cy="1107996"/>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white"/>
                  </a:solidFill>
                  <a:effectLst/>
                  <a:uLnTx/>
                  <a:uFillTx/>
                  <a:latin typeface="Arial Narrow" panose="020B0606020202030204" pitchFamily="34" charset="0"/>
                  <a:ea typeface="+mn-ea"/>
                  <a:cs typeface="+mn-cs"/>
                </a:rPr>
                <a:t>MANAGEMENT</a:t>
              </a:r>
            </a:p>
          </p:txBody>
        </p:sp>
      </p:grpSp>
    </p:spTree>
    <p:extLst>
      <p:ext uri="{BB962C8B-B14F-4D97-AF65-F5344CB8AC3E}">
        <p14:creationId xmlns:p14="http://schemas.microsoft.com/office/powerpoint/2010/main" val="2995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562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BMD Responses to Antiresorptive Therapy at 3 years in Pivotal Clinical Trials</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nvPr>
        </p:nvGraphicFramePr>
        <p:xfrm>
          <a:off x="502498" y="1947265"/>
          <a:ext cx="8139000" cy="2723265"/>
        </p:xfrm>
        <a:graphic>
          <a:graphicData uri="http://schemas.openxmlformats.org/drawingml/2006/table">
            <a:tbl>
              <a:tblPr/>
              <a:tblGrid>
                <a:gridCol w="2560320">
                  <a:extLst>
                    <a:ext uri="{9D8B030D-6E8A-4147-A177-3AD203B41FA5}">
                      <a16:colId xmlns:a16="http://schemas.microsoft.com/office/drawing/2014/main" val="2874337281"/>
                    </a:ext>
                  </a:extLst>
                </a:gridCol>
                <a:gridCol w="1115736">
                  <a:extLst>
                    <a:ext uri="{9D8B030D-6E8A-4147-A177-3AD203B41FA5}">
                      <a16:colId xmlns:a16="http://schemas.microsoft.com/office/drawing/2014/main" val="4160748547"/>
                    </a:ext>
                  </a:extLst>
                </a:gridCol>
                <a:gridCol w="1115736">
                  <a:extLst>
                    <a:ext uri="{9D8B030D-6E8A-4147-A177-3AD203B41FA5}">
                      <a16:colId xmlns:a16="http://schemas.microsoft.com/office/drawing/2014/main" val="382640138"/>
                    </a:ext>
                  </a:extLst>
                </a:gridCol>
                <a:gridCol w="1115736">
                  <a:extLst>
                    <a:ext uri="{9D8B030D-6E8A-4147-A177-3AD203B41FA5}">
                      <a16:colId xmlns:a16="http://schemas.microsoft.com/office/drawing/2014/main" val="1623803189"/>
                    </a:ext>
                  </a:extLst>
                </a:gridCol>
                <a:gridCol w="1115736">
                  <a:extLst>
                    <a:ext uri="{9D8B030D-6E8A-4147-A177-3AD203B41FA5}">
                      <a16:colId xmlns:a16="http://schemas.microsoft.com/office/drawing/2014/main" val="2476488955"/>
                    </a:ext>
                  </a:extLst>
                </a:gridCol>
                <a:gridCol w="1115736">
                  <a:extLst>
                    <a:ext uri="{9D8B030D-6E8A-4147-A177-3AD203B41FA5}">
                      <a16:colId xmlns:a16="http://schemas.microsoft.com/office/drawing/2014/main" val="3404722306"/>
                    </a:ext>
                  </a:extLst>
                </a:gridCol>
              </a:tblGrid>
              <a:tr h="453846">
                <a:tc row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Arial Narrow" panose="020B0606020202030204" pitchFamily="34" charset="0"/>
                        </a:rPr>
                        <a:t> </a:t>
                      </a:r>
                      <a:r>
                        <a:rPr kumimoji="0" lang="en-CA"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vs. Placebo from Baseline</a:t>
                      </a:r>
                    </a:p>
                  </a:txBody>
                  <a:tcPr marL="5300" marR="5300" marT="5300" marB="0" anchor="b">
                    <a:lnL>
                      <a:noFill/>
                    </a:lnL>
                    <a:lnR>
                      <a:noFill/>
                    </a:lnR>
                    <a:lnT>
                      <a:noFill/>
                    </a:lnT>
                    <a:lnB>
                      <a:noFill/>
                    </a:lnB>
                    <a:solidFill>
                      <a:srgbClr val="554856"/>
                    </a:solidFill>
                  </a:tcPr>
                </a:tc>
                <a:tc gridSpan="5">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a:noFill/>
                    </a:lnL>
                    <a:lnR>
                      <a:noFill/>
                    </a:lnR>
                    <a:lnT>
                      <a:noFill/>
                    </a:lnT>
                    <a:lnB>
                      <a:noFill/>
                    </a:lnB>
                    <a:solidFill>
                      <a:srgbClr val="404040"/>
                    </a:solidFill>
                  </a:tcPr>
                </a:tc>
                <a:tc hMerge="1">
                  <a:txBody>
                    <a:bodyPr/>
                    <a:lstStyle/>
                    <a:p>
                      <a:pPr algn="ctr" rtl="0" fontAlgn="ctr"/>
                      <a:endParaRPr lang="en-US" sz="14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5114403"/>
                  </a:ext>
                </a:extLst>
              </a:tr>
              <a:tr h="257739">
                <a:tc vMerge="1">
                  <a:txBody>
                    <a:bodyPr/>
                    <a:lstStyle/>
                    <a:p>
                      <a:endParaRPr lang="en-US"/>
                    </a:p>
                  </a:txBody>
                  <a:tcPr/>
                </a:tc>
                <a:tc gridSpan="4">
                  <a:txBody>
                    <a:body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pPr algn="ctr" rtl="0" fontAlgn="ct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(FREEDOM)</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5</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a:noFill/>
                    </a:lnL>
                    <a:lnR>
                      <a:noFill/>
                    </a:lnR>
                    <a:lnT>
                      <a:noFill/>
                    </a:lnT>
                    <a:lnB>
                      <a:noFill/>
                    </a:lnB>
                    <a:solidFill>
                      <a:srgbClr val="A098DA"/>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Alendronate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(FIT 1)</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1</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a:noFill/>
                    </a:lnL>
                    <a:lnR>
                      <a:noFill/>
                    </a:lnR>
                    <a:lnT>
                      <a:noFill/>
                    </a:lnT>
                    <a:lnB>
                      <a:noFill/>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Risedronate</a:t>
                      </a:r>
                      <a:b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b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Daily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(VERT-MN)</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2</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D28E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Risedronate</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Weekly</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D28E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Zoledronic</a:t>
                      </a: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Acid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(HORIZON)</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7693CC"/>
                    </a:solidFill>
                  </a:tcPr>
                </a:tc>
                <a:tc vMerge="1">
                  <a:txBody>
                    <a:bodyPr/>
                    <a:lstStyle/>
                    <a:p>
                      <a:endParaRPr lang="en-US"/>
                    </a:p>
                  </a:txBody>
                  <a:tcPr/>
                </a:tc>
                <a:extLst>
                  <a:ext uri="{0D108BD9-81ED-4DB2-BD59-A6C34878D82A}">
                    <a16:rowId xmlns:a16="http://schemas.microsoft.com/office/drawing/2014/main" val="986509406"/>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Lumbar Spine BMD</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5.9%</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CA" sz="1600" dirty="0">
                          <a:latin typeface="Arial Narrow" panose="020B0606020202030204" pitchFamily="34" charset="0"/>
                        </a:rPr>
                        <a:t>5.2% </a:t>
                      </a:r>
                    </a:p>
                    <a:p>
                      <a:pPr marL="0" marR="0" lvl="0" indent="0" algn="ctr"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at 24</a:t>
                      </a:r>
                      <a:r>
                        <a:rPr lang="en-CA" sz="1200" baseline="0" dirty="0">
                          <a:latin typeface="Arial Narrow" panose="020B0606020202030204" pitchFamily="34" charset="0"/>
                        </a:rPr>
                        <a:t> months</a:t>
                      </a:r>
                      <a:endPar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6.7%</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8.8%</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extLst>
                  <a:ext uri="{0D108BD9-81ED-4DB2-BD59-A6C34878D82A}">
                    <a16:rowId xmlns:a16="http://schemas.microsoft.com/office/drawing/2014/main" val="81756907"/>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femoral neck</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4.1%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2.4%</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N/A</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extLst>
                  <a:ext uri="{0D108BD9-81ED-4DB2-BD59-A6C34878D82A}">
                    <a16:rowId xmlns:a16="http://schemas.microsoft.com/office/drawing/2014/main" val="3408704026"/>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440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
                <a:srgbClr val="EDE047"/>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Reginster</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et al.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2000;11(1):83-91 (VERT-MN); 2. Black, D.M.,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Lancet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1996;348:1535-1541 (FIT 1); 3. Actonel/Actonel DR (risedronate sodium) Product Monograph. Sanofi-Aventis Canada Inc. Laval, QC. July 15, 2011; 4. Black, D.M.,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Engl</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2007;356:1809-1822. (HORIZON); 5. Cummings, S.R.,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Eng</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2009;361:756-765 (FREEDOM).</a:t>
            </a:r>
          </a:p>
        </p:txBody>
      </p:sp>
    </p:spTree>
    <p:extLst>
      <p:ext uri="{BB962C8B-B14F-4D97-AF65-F5344CB8AC3E}">
        <p14:creationId xmlns:p14="http://schemas.microsoft.com/office/powerpoint/2010/main" val="339502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8731"/>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Risedronate Reduces Vertebral, </a:t>
            </a:r>
            <a:b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b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Non-vertebral, and Hip Fractures</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56861" y="6383645"/>
            <a:ext cx="8229600" cy="33588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Wells, G.A., et al. </a:t>
            </a:r>
            <a:r>
              <a:rPr kumimoji="0" lang="en-CA"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Cochrane Database Syst Rev</a:t>
            </a:r>
            <a:r>
              <a:rPr kumimoji="0" lang="en-CA"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2008;23(1):CD004523.</a:t>
            </a:r>
            <a:endParaRPr kumimoji="0" lang="pt-BR"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graphicFrame>
        <p:nvGraphicFramePr>
          <p:cNvPr id="35" name="Chart 34">
            <a:extLst>
              <a:ext uri="{FF2B5EF4-FFF2-40B4-BE49-F238E27FC236}">
                <a16:creationId xmlns:a16="http://schemas.microsoft.com/office/drawing/2014/main" id="{B1FC808C-899A-40FF-80E5-8EAC35010262}"/>
              </a:ext>
            </a:extLst>
          </p:cNvPr>
          <p:cNvGraphicFramePr/>
          <p:nvPr>
            <p:extLst/>
          </p:nvPr>
        </p:nvGraphicFramePr>
        <p:xfrm>
          <a:off x="892364" y="2050814"/>
          <a:ext cx="7707484" cy="3808412"/>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 Box 41">
            <a:extLst>
              <a:ext uri="{FF2B5EF4-FFF2-40B4-BE49-F238E27FC236}">
                <a16:creationId xmlns:a16="http://schemas.microsoft.com/office/drawing/2014/main" id="{F813FCA4-677C-4C62-ADD7-D262DD1C9940}"/>
              </a:ext>
            </a:extLst>
          </p:cNvPr>
          <p:cNvSpPr txBox="1">
            <a:spLocks noChangeArrowheads="1"/>
          </p:cNvSpPr>
          <p:nvPr/>
        </p:nvSpPr>
        <p:spPr bwMode="auto">
          <a:xfrm rot="16200000">
            <a:off x="-1003295" y="3585818"/>
            <a:ext cx="326744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Percentage of patients </a:t>
            </a:r>
            <a:b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with f</a:t>
            </a:r>
            <a:r>
              <a:rPr kumimoji="0" lang="en-US" altLang="en-US" sz="14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ractures</a:t>
            </a: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endPar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endParaRPr>
          </a:p>
        </p:txBody>
      </p:sp>
      <p:sp>
        <p:nvSpPr>
          <p:cNvPr id="37" name="Text Box 42">
            <a:extLst>
              <a:ext uri="{FF2B5EF4-FFF2-40B4-BE49-F238E27FC236}">
                <a16:creationId xmlns:a16="http://schemas.microsoft.com/office/drawing/2014/main" id="{F1EA40B3-F6D8-415E-82D3-80C72FD3A914}"/>
              </a:ext>
            </a:extLst>
          </p:cNvPr>
          <p:cNvSpPr txBox="1">
            <a:spLocks noChangeArrowheads="1"/>
          </p:cNvSpPr>
          <p:nvPr/>
        </p:nvSpPr>
        <p:spPr bwMode="auto">
          <a:xfrm>
            <a:off x="1700767" y="2334857"/>
            <a:ext cx="652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3066</a:t>
            </a:r>
          </a:p>
        </p:txBody>
      </p:sp>
      <p:sp>
        <p:nvSpPr>
          <p:cNvPr id="38" name="Text Box 55">
            <a:extLst>
              <a:ext uri="{FF2B5EF4-FFF2-40B4-BE49-F238E27FC236}">
                <a16:creationId xmlns:a16="http://schemas.microsoft.com/office/drawing/2014/main" id="{4021FA8E-9F16-44C0-9AEC-F4DFD0465A04}"/>
              </a:ext>
            </a:extLst>
          </p:cNvPr>
          <p:cNvSpPr txBox="1">
            <a:spLocks noChangeArrowheads="1"/>
          </p:cNvSpPr>
          <p:nvPr/>
        </p:nvSpPr>
        <p:spPr bwMode="auto">
          <a:xfrm>
            <a:off x="4008164" y="2992202"/>
            <a:ext cx="7585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12 397</a:t>
            </a:r>
          </a:p>
        </p:txBody>
      </p:sp>
      <p:sp>
        <p:nvSpPr>
          <p:cNvPr id="39" name="Text Box 56">
            <a:extLst>
              <a:ext uri="{FF2B5EF4-FFF2-40B4-BE49-F238E27FC236}">
                <a16:creationId xmlns:a16="http://schemas.microsoft.com/office/drawing/2014/main" id="{B6D3EFFF-A83C-4CAF-82BB-3E4874CCD1AA}"/>
              </a:ext>
            </a:extLst>
          </p:cNvPr>
          <p:cNvSpPr txBox="1">
            <a:spLocks noChangeArrowheads="1"/>
          </p:cNvSpPr>
          <p:nvPr/>
        </p:nvSpPr>
        <p:spPr bwMode="auto">
          <a:xfrm>
            <a:off x="6285900" y="4576526"/>
            <a:ext cx="7585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11 786</a:t>
            </a:r>
          </a:p>
        </p:txBody>
      </p:sp>
      <p:sp>
        <p:nvSpPr>
          <p:cNvPr id="40" name="Rectangle 14">
            <a:extLst>
              <a:ext uri="{FF2B5EF4-FFF2-40B4-BE49-F238E27FC236}">
                <a16:creationId xmlns:a16="http://schemas.microsoft.com/office/drawing/2014/main" id="{27018578-B418-4988-ABC4-D15E91BA82CC}"/>
              </a:ext>
            </a:extLst>
          </p:cNvPr>
          <p:cNvSpPr>
            <a:spLocks noChangeArrowheads="1"/>
          </p:cNvSpPr>
          <p:nvPr/>
        </p:nvSpPr>
        <p:spPr bwMode="auto">
          <a:xfrm>
            <a:off x="1838067" y="5738576"/>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0.63 (95% CI, 0.51–0.77)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p&lt;0.0001</a:t>
            </a:r>
          </a:p>
        </p:txBody>
      </p:sp>
      <p:sp>
        <p:nvSpPr>
          <p:cNvPr id="41" name="Rectangle 14">
            <a:extLst>
              <a:ext uri="{FF2B5EF4-FFF2-40B4-BE49-F238E27FC236}">
                <a16:creationId xmlns:a16="http://schemas.microsoft.com/office/drawing/2014/main" id="{983384C3-B39F-4F68-AC7B-8163FED1CFA4}"/>
              </a:ext>
            </a:extLst>
          </p:cNvPr>
          <p:cNvSpPr>
            <a:spLocks noChangeArrowheads="1"/>
          </p:cNvSpPr>
          <p:nvPr/>
        </p:nvSpPr>
        <p:spPr bwMode="auto">
          <a:xfrm>
            <a:off x="4218507" y="5738576"/>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RR 0.80 (95% CI, 0.72–0.90)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p=0.0002</a:t>
            </a:r>
          </a:p>
        </p:txBody>
      </p:sp>
      <p:sp>
        <p:nvSpPr>
          <p:cNvPr id="42" name="Rectangle 14">
            <a:extLst>
              <a:ext uri="{FF2B5EF4-FFF2-40B4-BE49-F238E27FC236}">
                <a16:creationId xmlns:a16="http://schemas.microsoft.com/office/drawing/2014/main" id="{8716A94E-6459-4DEC-8741-073C9F0FEA11}"/>
              </a:ext>
            </a:extLst>
          </p:cNvPr>
          <p:cNvSpPr>
            <a:spLocks noChangeArrowheads="1"/>
          </p:cNvSpPr>
          <p:nvPr/>
        </p:nvSpPr>
        <p:spPr bwMode="auto">
          <a:xfrm>
            <a:off x="6614208" y="5738576"/>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0.74 (95% CI, 0.59–0.94)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p=0.01</a:t>
            </a:r>
          </a:p>
        </p:txBody>
      </p:sp>
      <p:grpSp>
        <p:nvGrpSpPr>
          <p:cNvPr id="43" name="Group 42">
            <a:extLst>
              <a:ext uri="{FF2B5EF4-FFF2-40B4-BE49-F238E27FC236}">
                <a16:creationId xmlns:a16="http://schemas.microsoft.com/office/drawing/2014/main" id="{B6C2323A-E83E-4CB6-8EC3-AAED64D3674B}"/>
              </a:ext>
            </a:extLst>
          </p:cNvPr>
          <p:cNvGrpSpPr/>
          <p:nvPr/>
        </p:nvGrpSpPr>
        <p:grpSpPr>
          <a:xfrm>
            <a:off x="5864416" y="2399178"/>
            <a:ext cx="2268958" cy="184666"/>
            <a:chOff x="5937568" y="2537527"/>
            <a:chExt cx="2268958" cy="184666"/>
          </a:xfrm>
        </p:grpSpPr>
        <p:sp>
          <p:nvSpPr>
            <p:cNvPr id="44" name="Rectangle 56">
              <a:extLst>
                <a:ext uri="{FF2B5EF4-FFF2-40B4-BE49-F238E27FC236}">
                  <a16:creationId xmlns:a16="http://schemas.microsoft.com/office/drawing/2014/main" id="{33D56DE1-C840-429B-9C7B-24E8DD6ABCB6}"/>
                </a:ext>
              </a:extLst>
            </p:cNvPr>
            <p:cNvSpPr>
              <a:spLocks noChangeArrowheads="1"/>
            </p:cNvSpPr>
            <p:nvPr/>
          </p:nvSpPr>
          <p:spPr bwMode="auto">
            <a:xfrm>
              <a:off x="5937568" y="2564832"/>
              <a:ext cx="125412" cy="123825"/>
            </a:xfrm>
            <a:prstGeom prst="rect">
              <a:avLst/>
            </a:prstGeom>
            <a:solidFill>
              <a:srgbClr val="C4D0E9"/>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45" name="Rectangle 57">
              <a:extLst>
                <a:ext uri="{FF2B5EF4-FFF2-40B4-BE49-F238E27FC236}">
                  <a16:creationId xmlns:a16="http://schemas.microsoft.com/office/drawing/2014/main" id="{E5C8C707-7AC7-4576-9A7D-FB23104F377B}"/>
                </a:ext>
              </a:extLst>
            </p:cNvPr>
            <p:cNvSpPr>
              <a:spLocks noChangeArrowheads="1"/>
            </p:cNvSpPr>
            <p:nvPr/>
          </p:nvSpPr>
          <p:spPr bwMode="auto">
            <a:xfrm>
              <a:off x="6161405" y="2537527"/>
              <a:ext cx="485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46" name="Rectangle 58">
              <a:extLst>
                <a:ext uri="{FF2B5EF4-FFF2-40B4-BE49-F238E27FC236}">
                  <a16:creationId xmlns:a16="http://schemas.microsoft.com/office/drawing/2014/main" id="{85FD3D39-D5F7-4ECE-BEE0-69E379F3E390}"/>
                </a:ext>
              </a:extLst>
            </p:cNvPr>
            <p:cNvSpPr>
              <a:spLocks noChangeArrowheads="1"/>
            </p:cNvSpPr>
            <p:nvPr/>
          </p:nvSpPr>
          <p:spPr bwMode="auto">
            <a:xfrm>
              <a:off x="6959600" y="2564832"/>
              <a:ext cx="123825" cy="123825"/>
            </a:xfrm>
            <a:prstGeom prst="rect">
              <a:avLst/>
            </a:prstGeom>
            <a:solidFill>
              <a:srgbClr val="947F95"/>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47" name="Rectangle 59">
              <a:extLst>
                <a:ext uri="{FF2B5EF4-FFF2-40B4-BE49-F238E27FC236}">
                  <a16:creationId xmlns:a16="http://schemas.microsoft.com/office/drawing/2014/main" id="{8CE31DA3-41C6-48E3-A27D-25C7E203A448}"/>
                </a:ext>
              </a:extLst>
            </p:cNvPr>
            <p:cNvSpPr>
              <a:spLocks noChangeArrowheads="1"/>
            </p:cNvSpPr>
            <p:nvPr/>
          </p:nvSpPr>
          <p:spPr bwMode="auto">
            <a:xfrm>
              <a:off x="7145338" y="2537527"/>
              <a:ext cx="10611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Risedronate 5 mg</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grpSp>
      <p:cxnSp>
        <p:nvCxnSpPr>
          <p:cNvPr id="48" name="Straight Connector 47">
            <a:extLst>
              <a:ext uri="{FF2B5EF4-FFF2-40B4-BE49-F238E27FC236}">
                <a16:creationId xmlns:a16="http://schemas.microsoft.com/office/drawing/2014/main" id="{CDAA4D79-013C-4BD7-88A2-F09F688BB233}"/>
              </a:ext>
            </a:extLst>
          </p:cNvPr>
          <p:cNvCxnSpPr/>
          <p:nvPr/>
        </p:nvCxnSpPr>
        <p:spPr>
          <a:xfrm>
            <a:off x="1555160" y="2255998"/>
            <a:ext cx="0" cy="3305413"/>
          </a:xfrm>
          <a:prstGeom prst="line">
            <a:avLst/>
          </a:prstGeom>
          <a:noFill/>
          <a:ln w="19050" cap="flat" cmpd="sng" algn="ctr">
            <a:solidFill>
              <a:sysClr val="windowText" lastClr="000000">
                <a:lumMod val="75000"/>
                <a:lumOff val="25000"/>
              </a:sysClr>
            </a:solidFill>
            <a:prstDash val="solid"/>
          </a:ln>
          <a:effectLst/>
        </p:spPr>
      </p:cxnSp>
      <p:cxnSp>
        <p:nvCxnSpPr>
          <p:cNvPr id="49" name="Straight Connector 48">
            <a:extLst>
              <a:ext uri="{FF2B5EF4-FFF2-40B4-BE49-F238E27FC236}">
                <a16:creationId xmlns:a16="http://schemas.microsoft.com/office/drawing/2014/main" id="{C1867C74-E559-44EF-B9E7-F898E79CB26A}"/>
              </a:ext>
            </a:extLst>
          </p:cNvPr>
          <p:cNvCxnSpPr/>
          <p:nvPr/>
        </p:nvCxnSpPr>
        <p:spPr>
          <a:xfrm>
            <a:off x="1486580" y="5508909"/>
            <a:ext cx="7005148" cy="0"/>
          </a:xfrm>
          <a:prstGeom prst="line">
            <a:avLst/>
          </a:prstGeom>
          <a:noFill/>
          <a:ln w="19050" cap="flat" cmpd="sng" algn="ctr">
            <a:solidFill>
              <a:sysClr val="windowText" lastClr="000000">
                <a:lumMod val="75000"/>
                <a:lumOff val="25000"/>
              </a:sysClr>
            </a:solidFill>
            <a:prstDash val="solid"/>
          </a:ln>
          <a:effectLst/>
        </p:spPr>
      </p:cxnSp>
      <p:grpSp>
        <p:nvGrpSpPr>
          <p:cNvPr id="50" name="Group 49">
            <a:extLst>
              <a:ext uri="{FF2B5EF4-FFF2-40B4-BE49-F238E27FC236}">
                <a16:creationId xmlns:a16="http://schemas.microsoft.com/office/drawing/2014/main" id="{D6212FA7-8C1E-4D7C-9238-FEA68CF4BCF0}"/>
              </a:ext>
            </a:extLst>
          </p:cNvPr>
          <p:cNvGrpSpPr/>
          <p:nvPr/>
        </p:nvGrpSpPr>
        <p:grpSpPr>
          <a:xfrm>
            <a:off x="6673602" y="4161801"/>
            <a:ext cx="1422400" cy="395836"/>
            <a:chOff x="6746754" y="4300150"/>
            <a:chExt cx="1422400" cy="395836"/>
          </a:xfrm>
        </p:grpSpPr>
        <p:sp>
          <p:nvSpPr>
            <p:cNvPr id="51" name="Right Arrow 39">
              <a:extLst>
                <a:ext uri="{FF2B5EF4-FFF2-40B4-BE49-F238E27FC236}">
                  <a16:creationId xmlns:a16="http://schemas.microsoft.com/office/drawing/2014/main" id="{245AA5BB-AE2A-43FB-AEAB-35043337CF6B}"/>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2" name="Freeform 74">
              <a:extLst>
                <a:ext uri="{FF2B5EF4-FFF2-40B4-BE49-F238E27FC236}">
                  <a16:creationId xmlns:a16="http://schemas.microsoft.com/office/drawing/2014/main" id="{EF12BF5B-8F73-4E0D-8D60-FE7C7F2C9A08}"/>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3" name="Text Box 75">
              <a:extLst>
                <a:ext uri="{FF2B5EF4-FFF2-40B4-BE49-F238E27FC236}">
                  <a16:creationId xmlns:a16="http://schemas.microsoft.com/office/drawing/2014/main" id="{9145ECF6-3EEC-4D16-8F75-C398469EE892}"/>
                </a:ext>
              </a:extLst>
            </p:cNvPr>
            <p:cNvSpPr txBox="1">
              <a:spLocks noChangeArrowheads="1"/>
            </p:cNvSpPr>
            <p:nvPr/>
          </p:nvSpPr>
          <p:spPr bwMode="auto">
            <a:xfrm>
              <a:off x="7411199" y="4300150"/>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26%</a:t>
              </a:r>
            </a:p>
          </p:txBody>
        </p:sp>
      </p:grpSp>
      <p:grpSp>
        <p:nvGrpSpPr>
          <p:cNvPr id="54" name="Group 53">
            <a:extLst>
              <a:ext uri="{FF2B5EF4-FFF2-40B4-BE49-F238E27FC236}">
                <a16:creationId xmlns:a16="http://schemas.microsoft.com/office/drawing/2014/main" id="{5915D479-4F25-49EF-8A66-233E12F3D550}"/>
              </a:ext>
            </a:extLst>
          </p:cNvPr>
          <p:cNvGrpSpPr/>
          <p:nvPr/>
        </p:nvGrpSpPr>
        <p:grpSpPr>
          <a:xfrm>
            <a:off x="4435509" y="2718953"/>
            <a:ext cx="1422400" cy="395836"/>
            <a:chOff x="6746754" y="4300150"/>
            <a:chExt cx="1422400" cy="395836"/>
          </a:xfrm>
        </p:grpSpPr>
        <p:sp>
          <p:nvSpPr>
            <p:cNvPr id="55" name="Right Arrow 43">
              <a:extLst>
                <a:ext uri="{FF2B5EF4-FFF2-40B4-BE49-F238E27FC236}">
                  <a16:creationId xmlns:a16="http://schemas.microsoft.com/office/drawing/2014/main" id="{A85F4F20-FC48-4BA6-9441-CF06F611AE48}"/>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6" name="Freeform 74">
              <a:extLst>
                <a:ext uri="{FF2B5EF4-FFF2-40B4-BE49-F238E27FC236}">
                  <a16:creationId xmlns:a16="http://schemas.microsoft.com/office/drawing/2014/main" id="{B0892406-10F9-4562-A6F3-BCFE06A80B98}"/>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7" name="Text Box 75">
              <a:extLst>
                <a:ext uri="{FF2B5EF4-FFF2-40B4-BE49-F238E27FC236}">
                  <a16:creationId xmlns:a16="http://schemas.microsoft.com/office/drawing/2014/main" id="{C5B1903B-1247-47A2-BCB0-DACCDD8C2AA6}"/>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20%</a:t>
              </a:r>
            </a:p>
          </p:txBody>
        </p:sp>
      </p:grpSp>
      <p:grpSp>
        <p:nvGrpSpPr>
          <p:cNvPr id="58" name="Group 57">
            <a:extLst>
              <a:ext uri="{FF2B5EF4-FFF2-40B4-BE49-F238E27FC236}">
                <a16:creationId xmlns:a16="http://schemas.microsoft.com/office/drawing/2014/main" id="{498C2ED8-1BD9-481D-8132-C12E96A234C5}"/>
              </a:ext>
            </a:extLst>
          </p:cNvPr>
          <p:cNvGrpSpPr/>
          <p:nvPr/>
        </p:nvGrpSpPr>
        <p:grpSpPr>
          <a:xfrm>
            <a:off x="2268614" y="2214033"/>
            <a:ext cx="1422400" cy="395836"/>
            <a:chOff x="6746754" y="4300150"/>
            <a:chExt cx="1422400" cy="395836"/>
          </a:xfrm>
        </p:grpSpPr>
        <p:sp>
          <p:nvSpPr>
            <p:cNvPr id="59" name="Right Arrow 47">
              <a:extLst>
                <a:ext uri="{FF2B5EF4-FFF2-40B4-BE49-F238E27FC236}">
                  <a16:creationId xmlns:a16="http://schemas.microsoft.com/office/drawing/2014/main" id="{281806AC-A371-4188-AD6F-AFCC230FC5CD}"/>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0" name="Freeform 74">
              <a:extLst>
                <a:ext uri="{FF2B5EF4-FFF2-40B4-BE49-F238E27FC236}">
                  <a16:creationId xmlns:a16="http://schemas.microsoft.com/office/drawing/2014/main" id="{FFDF3D3D-6B03-47A6-B927-A0B2F10B4422}"/>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61" name="Text Box 75">
              <a:extLst>
                <a:ext uri="{FF2B5EF4-FFF2-40B4-BE49-F238E27FC236}">
                  <a16:creationId xmlns:a16="http://schemas.microsoft.com/office/drawing/2014/main" id="{D9DE2DDA-662D-456A-9FAF-3CFD7E87D19B}"/>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37%</a:t>
              </a:r>
            </a:p>
          </p:txBody>
        </p:sp>
      </p:gr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722376" y="1553655"/>
            <a:ext cx="80310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Cochrane Meta-Analysis: Patients’ incidence of fracture and weighted relative risk for fractures after treatment with 5 mg risedronate</a:t>
            </a:r>
          </a:p>
        </p:txBody>
      </p:sp>
    </p:spTree>
    <p:extLst>
      <p:ext uri="{BB962C8B-B14F-4D97-AF65-F5344CB8AC3E}">
        <p14:creationId xmlns:p14="http://schemas.microsoft.com/office/powerpoint/2010/main" val="24858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8731"/>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Denosumab Reduces Vertebral, Non-vertebral, and Hip Fractures in Women With PMO</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426575"/>
            <a:ext cx="9144000" cy="454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25784"/>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*Crude incidence; †Kaplan-Meier estimate of incidence.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Cummings, S.R., et al. </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Eng</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Med</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2009;361:756-765</a:t>
            </a:r>
            <a:r>
              <a:rPr kumimoji="0" lang="en-US" altLang="en-US" sz="900" b="0" i="0" u="none" strike="noStrike" kern="1200" cap="none" spc="0" normalizeH="0" baseline="0" noProof="0" dirty="0">
                <a:ln>
                  <a:noFill/>
                </a:ln>
                <a:solidFill>
                  <a:srgbClr val="000000"/>
                </a:solidFill>
                <a:effectLst/>
                <a:uLnTx/>
                <a:uFillTx/>
                <a:latin typeface="Arial"/>
                <a:ea typeface="+mn-ea"/>
                <a:cs typeface="Verdana"/>
              </a:rPr>
              <a:t>.</a:t>
            </a:r>
            <a:endParaRPr kumimoji="0" lang="da-DK" altLang="en-US" sz="900" b="0" i="0" u="none" strike="noStrike" kern="1200" cap="none" spc="0" normalizeH="0" baseline="0" noProof="0" dirty="0">
              <a:ln>
                <a:noFill/>
              </a:ln>
              <a:solidFill>
                <a:srgbClr val="000000"/>
              </a:solidFill>
              <a:effectLst/>
              <a:uLnTx/>
              <a:uFillTx/>
              <a:latin typeface="Arial"/>
              <a:ea typeface="+mn-ea"/>
              <a:cs typeface="Verdana"/>
            </a:endParaRPr>
          </a:p>
        </p:txBody>
      </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694944" y="1690815"/>
            <a:ext cx="80310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RCT: FREEDOM 3-year Pivotal Fracture Trial in PMO women</a:t>
            </a:r>
          </a:p>
        </p:txBody>
      </p:sp>
      <p:graphicFrame>
        <p:nvGraphicFramePr>
          <p:cNvPr id="94" name="Chart 93">
            <a:extLst>
              <a:ext uri="{FF2B5EF4-FFF2-40B4-BE49-F238E27FC236}">
                <a16:creationId xmlns:a16="http://schemas.microsoft.com/office/drawing/2014/main" id="{40277E48-621E-4D66-8B6A-3152A1331DB4}"/>
              </a:ext>
            </a:extLst>
          </p:cNvPr>
          <p:cNvGraphicFramePr/>
          <p:nvPr>
            <p:extLst/>
          </p:nvPr>
        </p:nvGraphicFramePr>
        <p:xfrm>
          <a:off x="928940" y="2095976"/>
          <a:ext cx="7707484" cy="3808412"/>
        </p:xfrm>
        <a:graphic>
          <a:graphicData uri="http://schemas.openxmlformats.org/drawingml/2006/chart">
            <c:chart xmlns:c="http://schemas.openxmlformats.org/drawingml/2006/chart" xmlns:r="http://schemas.openxmlformats.org/officeDocument/2006/relationships" r:id="rId3"/>
          </a:graphicData>
        </a:graphic>
      </p:graphicFrame>
      <p:sp>
        <p:nvSpPr>
          <p:cNvPr id="95" name="Text Box 42">
            <a:extLst>
              <a:ext uri="{FF2B5EF4-FFF2-40B4-BE49-F238E27FC236}">
                <a16:creationId xmlns:a16="http://schemas.microsoft.com/office/drawing/2014/main" id="{B5F55ABE-0323-4A66-ABBB-4F12EA4DBEA4}"/>
              </a:ext>
            </a:extLst>
          </p:cNvPr>
          <p:cNvSpPr txBox="1">
            <a:spLocks noChangeArrowheads="1"/>
          </p:cNvSpPr>
          <p:nvPr/>
        </p:nvSpPr>
        <p:spPr bwMode="auto">
          <a:xfrm>
            <a:off x="1733230" y="2669767"/>
            <a:ext cx="899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264/3691</a:t>
            </a:r>
          </a:p>
        </p:txBody>
      </p:sp>
      <p:sp>
        <p:nvSpPr>
          <p:cNvPr id="96" name="Text Box 55">
            <a:extLst>
              <a:ext uri="{FF2B5EF4-FFF2-40B4-BE49-F238E27FC236}">
                <a16:creationId xmlns:a16="http://schemas.microsoft.com/office/drawing/2014/main" id="{2789CAD9-2B5D-4D7C-B682-AF102C1AEB4A}"/>
              </a:ext>
            </a:extLst>
          </p:cNvPr>
          <p:cNvSpPr txBox="1">
            <a:spLocks noChangeArrowheads="1"/>
          </p:cNvSpPr>
          <p:nvPr/>
        </p:nvSpPr>
        <p:spPr bwMode="auto">
          <a:xfrm>
            <a:off x="4083077" y="2468115"/>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84/3875</a:t>
            </a:r>
          </a:p>
        </p:txBody>
      </p:sp>
      <p:sp>
        <p:nvSpPr>
          <p:cNvPr id="97" name="Text Box 56">
            <a:extLst>
              <a:ext uri="{FF2B5EF4-FFF2-40B4-BE49-F238E27FC236}">
                <a16:creationId xmlns:a16="http://schemas.microsoft.com/office/drawing/2014/main" id="{80B665A6-3B35-493B-803D-615AD73025E1}"/>
              </a:ext>
            </a:extLst>
          </p:cNvPr>
          <p:cNvSpPr txBox="1">
            <a:spLocks noChangeArrowheads="1"/>
          </p:cNvSpPr>
          <p:nvPr/>
        </p:nvSpPr>
        <p:spPr bwMode="auto">
          <a:xfrm>
            <a:off x="6387023" y="4663881"/>
            <a:ext cx="899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388/3875</a:t>
            </a:r>
          </a:p>
        </p:txBody>
      </p:sp>
      <p:sp>
        <p:nvSpPr>
          <p:cNvPr id="98" name="Rectangle 14">
            <a:extLst>
              <a:ext uri="{FF2B5EF4-FFF2-40B4-BE49-F238E27FC236}">
                <a16:creationId xmlns:a16="http://schemas.microsoft.com/office/drawing/2014/main" id="{2F106E48-118F-446B-BAED-ECE72FEF1039}"/>
              </a:ext>
            </a:extLst>
          </p:cNvPr>
          <p:cNvSpPr>
            <a:spLocks noChangeArrowheads="1"/>
          </p:cNvSpPr>
          <p:nvPr/>
        </p:nvSpPr>
        <p:spPr bwMode="auto">
          <a:xfrm>
            <a:off x="1874643" y="5783738"/>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0.32 (95% CI, 0.26–0.41)</a:t>
            </a:r>
            <a:b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b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p&lt;0.001 vs placebo</a:t>
            </a:r>
          </a:p>
        </p:txBody>
      </p:sp>
      <p:sp>
        <p:nvSpPr>
          <p:cNvPr id="99" name="Rectangle 14">
            <a:extLst>
              <a:ext uri="{FF2B5EF4-FFF2-40B4-BE49-F238E27FC236}">
                <a16:creationId xmlns:a16="http://schemas.microsoft.com/office/drawing/2014/main" id="{4C780EBB-FCB4-4FDD-86D4-6B4A0E2098B5}"/>
              </a:ext>
            </a:extLst>
          </p:cNvPr>
          <p:cNvSpPr>
            <a:spLocks noChangeArrowheads="1"/>
          </p:cNvSpPr>
          <p:nvPr/>
        </p:nvSpPr>
        <p:spPr bwMode="auto">
          <a:xfrm>
            <a:off x="4191074" y="5783738"/>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RR 0.80 (95% CI, 0.67–0.95)</a:t>
            </a:r>
            <a:b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p=0.01 vs placebo</a:t>
            </a:r>
          </a:p>
        </p:txBody>
      </p:sp>
      <p:sp>
        <p:nvSpPr>
          <p:cNvPr id="100" name="Rectangle 14">
            <a:extLst>
              <a:ext uri="{FF2B5EF4-FFF2-40B4-BE49-F238E27FC236}">
                <a16:creationId xmlns:a16="http://schemas.microsoft.com/office/drawing/2014/main" id="{283C8DA1-8230-4018-ACDC-B24D5EFFED92}"/>
              </a:ext>
            </a:extLst>
          </p:cNvPr>
          <p:cNvSpPr>
            <a:spLocks noChangeArrowheads="1"/>
          </p:cNvSpPr>
          <p:nvPr/>
        </p:nvSpPr>
        <p:spPr bwMode="auto">
          <a:xfrm>
            <a:off x="6568488" y="5783738"/>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0.60 (95% CI, 0.37–0.97)</a:t>
            </a:r>
            <a:b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b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p=0.04 vs placebo</a:t>
            </a:r>
          </a:p>
        </p:txBody>
      </p:sp>
      <p:grpSp>
        <p:nvGrpSpPr>
          <p:cNvPr id="101" name="Group 100">
            <a:extLst>
              <a:ext uri="{FF2B5EF4-FFF2-40B4-BE49-F238E27FC236}">
                <a16:creationId xmlns:a16="http://schemas.microsoft.com/office/drawing/2014/main" id="{9410A891-C47D-4608-A6BF-8508D671976C}"/>
              </a:ext>
            </a:extLst>
          </p:cNvPr>
          <p:cNvGrpSpPr/>
          <p:nvPr/>
        </p:nvGrpSpPr>
        <p:grpSpPr>
          <a:xfrm>
            <a:off x="5900992" y="2444340"/>
            <a:ext cx="1930725" cy="184666"/>
            <a:chOff x="5937568" y="2537527"/>
            <a:chExt cx="1930725" cy="184666"/>
          </a:xfrm>
        </p:grpSpPr>
        <p:sp>
          <p:nvSpPr>
            <p:cNvPr id="102" name="Rectangle 56">
              <a:extLst>
                <a:ext uri="{FF2B5EF4-FFF2-40B4-BE49-F238E27FC236}">
                  <a16:creationId xmlns:a16="http://schemas.microsoft.com/office/drawing/2014/main" id="{BAC93120-1727-413D-A9BC-09CE0D1C9100}"/>
                </a:ext>
              </a:extLst>
            </p:cNvPr>
            <p:cNvSpPr>
              <a:spLocks noChangeArrowheads="1"/>
            </p:cNvSpPr>
            <p:nvPr/>
          </p:nvSpPr>
          <p:spPr bwMode="auto">
            <a:xfrm>
              <a:off x="5937568" y="2564832"/>
              <a:ext cx="125412" cy="123825"/>
            </a:xfrm>
            <a:prstGeom prst="rect">
              <a:avLst/>
            </a:prstGeom>
            <a:solidFill>
              <a:srgbClr val="C4D0E9"/>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103" name="Rectangle 57">
              <a:extLst>
                <a:ext uri="{FF2B5EF4-FFF2-40B4-BE49-F238E27FC236}">
                  <a16:creationId xmlns:a16="http://schemas.microsoft.com/office/drawing/2014/main" id="{49DE8D19-5916-4B93-BABB-2AB0A78B5BFD}"/>
                </a:ext>
              </a:extLst>
            </p:cNvPr>
            <p:cNvSpPr>
              <a:spLocks noChangeArrowheads="1"/>
            </p:cNvSpPr>
            <p:nvPr/>
          </p:nvSpPr>
          <p:spPr bwMode="auto">
            <a:xfrm>
              <a:off x="6161405" y="2537527"/>
              <a:ext cx="485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04" name="Rectangle 58">
              <a:extLst>
                <a:ext uri="{FF2B5EF4-FFF2-40B4-BE49-F238E27FC236}">
                  <a16:creationId xmlns:a16="http://schemas.microsoft.com/office/drawing/2014/main" id="{AB896269-39D2-4C97-9809-73D38F379C4F}"/>
                </a:ext>
              </a:extLst>
            </p:cNvPr>
            <p:cNvSpPr>
              <a:spLocks noChangeArrowheads="1"/>
            </p:cNvSpPr>
            <p:nvPr/>
          </p:nvSpPr>
          <p:spPr bwMode="auto">
            <a:xfrm>
              <a:off x="6959600" y="2564832"/>
              <a:ext cx="123825" cy="123825"/>
            </a:xfrm>
            <a:prstGeom prst="rect">
              <a:avLst/>
            </a:prstGeom>
            <a:solidFill>
              <a:srgbClr val="A098DA"/>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105" name="Rectangle 59">
              <a:extLst>
                <a:ext uri="{FF2B5EF4-FFF2-40B4-BE49-F238E27FC236}">
                  <a16:creationId xmlns:a16="http://schemas.microsoft.com/office/drawing/2014/main" id="{629DFF21-5721-4AEE-AA43-E99BD22A8329}"/>
                </a:ext>
              </a:extLst>
            </p:cNvPr>
            <p:cNvSpPr>
              <a:spLocks noChangeArrowheads="1"/>
            </p:cNvSpPr>
            <p:nvPr/>
          </p:nvSpPr>
          <p:spPr bwMode="auto">
            <a:xfrm>
              <a:off x="7145338" y="2537527"/>
              <a:ext cx="7229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a:t>
              </a:r>
            </a:p>
          </p:txBody>
        </p:sp>
      </p:grpSp>
      <p:cxnSp>
        <p:nvCxnSpPr>
          <p:cNvPr id="106" name="Straight Connector 105">
            <a:extLst>
              <a:ext uri="{FF2B5EF4-FFF2-40B4-BE49-F238E27FC236}">
                <a16:creationId xmlns:a16="http://schemas.microsoft.com/office/drawing/2014/main" id="{A4A8652A-925C-432D-AE67-1EA064A0C5FA}"/>
              </a:ext>
            </a:extLst>
          </p:cNvPr>
          <p:cNvCxnSpPr/>
          <p:nvPr/>
        </p:nvCxnSpPr>
        <p:spPr>
          <a:xfrm>
            <a:off x="1591736" y="2301160"/>
            <a:ext cx="0" cy="3305413"/>
          </a:xfrm>
          <a:prstGeom prst="line">
            <a:avLst/>
          </a:prstGeom>
          <a:noFill/>
          <a:ln w="19050" cap="flat" cmpd="sng" algn="ctr">
            <a:solidFill>
              <a:sysClr val="windowText" lastClr="000000">
                <a:lumMod val="75000"/>
                <a:lumOff val="25000"/>
              </a:sysClr>
            </a:solidFill>
            <a:prstDash val="solid"/>
          </a:ln>
          <a:effectLst/>
        </p:spPr>
      </p:cxnSp>
      <p:cxnSp>
        <p:nvCxnSpPr>
          <p:cNvPr id="107" name="Straight Connector 106">
            <a:extLst>
              <a:ext uri="{FF2B5EF4-FFF2-40B4-BE49-F238E27FC236}">
                <a16:creationId xmlns:a16="http://schemas.microsoft.com/office/drawing/2014/main" id="{F16D9398-59A1-4A78-A6C7-D8E772AC011B}"/>
              </a:ext>
            </a:extLst>
          </p:cNvPr>
          <p:cNvCxnSpPr/>
          <p:nvPr/>
        </p:nvCxnSpPr>
        <p:spPr>
          <a:xfrm>
            <a:off x="1523156" y="5563215"/>
            <a:ext cx="7005148" cy="0"/>
          </a:xfrm>
          <a:prstGeom prst="line">
            <a:avLst/>
          </a:prstGeom>
          <a:noFill/>
          <a:ln w="19050" cap="flat" cmpd="sng" algn="ctr">
            <a:solidFill>
              <a:sysClr val="windowText" lastClr="000000">
                <a:lumMod val="75000"/>
                <a:lumOff val="25000"/>
              </a:sysClr>
            </a:solidFill>
            <a:prstDash val="solid"/>
          </a:ln>
          <a:effectLst/>
        </p:spPr>
      </p:cxnSp>
      <p:grpSp>
        <p:nvGrpSpPr>
          <p:cNvPr id="108" name="Group 107">
            <a:extLst>
              <a:ext uri="{FF2B5EF4-FFF2-40B4-BE49-F238E27FC236}">
                <a16:creationId xmlns:a16="http://schemas.microsoft.com/office/drawing/2014/main" id="{0C09D6E8-B749-475F-9CD0-C9A4C6E45532}"/>
              </a:ext>
            </a:extLst>
          </p:cNvPr>
          <p:cNvGrpSpPr/>
          <p:nvPr/>
        </p:nvGrpSpPr>
        <p:grpSpPr>
          <a:xfrm>
            <a:off x="6823285" y="4155738"/>
            <a:ext cx="1422400" cy="395836"/>
            <a:chOff x="6746754" y="4300150"/>
            <a:chExt cx="1422400" cy="395836"/>
          </a:xfrm>
        </p:grpSpPr>
        <p:sp>
          <p:nvSpPr>
            <p:cNvPr id="109" name="Right Arrow 39">
              <a:extLst>
                <a:ext uri="{FF2B5EF4-FFF2-40B4-BE49-F238E27FC236}">
                  <a16:creationId xmlns:a16="http://schemas.microsoft.com/office/drawing/2014/main" id="{62C3957D-3F4A-47EA-9A2E-06331BF6E949}"/>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10" name="Freeform 74">
              <a:extLst>
                <a:ext uri="{FF2B5EF4-FFF2-40B4-BE49-F238E27FC236}">
                  <a16:creationId xmlns:a16="http://schemas.microsoft.com/office/drawing/2014/main" id="{FF8044F6-0F34-4496-89FC-0DB3AE835576}"/>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1" name="Text Box 75">
              <a:extLst>
                <a:ext uri="{FF2B5EF4-FFF2-40B4-BE49-F238E27FC236}">
                  <a16:creationId xmlns:a16="http://schemas.microsoft.com/office/drawing/2014/main" id="{622161DB-DBB9-4094-A8B4-0D4EADA4FF92}"/>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40%</a:t>
              </a:r>
            </a:p>
          </p:txBody>
        </p:sp>
      </p:grpSp>
      <p:grpSp>
        <p:nvGrpSpPr>
          <p:cNvPr id="112" name="Group 111">
            <a:extLst>
              <a:ext uri="{FF2B5EF4-FFF2-40B4-BE49-F238E27FC236}">
                <a16:creationId xmlns:a16="http://schemas.microsoft.com/office/drawing/2014/main" id="{1E9B8EA0-5E30-4471-8DEE-15C452A6F8AE}"/>
              </a:ext>
            </a:extLst>
          </p:cNvPr>
          <p:cNvGrpSpPr/>
          <p:nvPr/>
        </p:nvGrpSpPr>
        <p:grpSpPr>
          <a:xfrm>
            <a:off x="4323256" y="2173530"/>
            <a:ext cx="1422400" cy="395836"/>
            <a:chOff x="6746754" y="4300150"/>
            <a:chExt cx="1422400" cy="395836"/>
          </a:xfrm>
        </p:grpSpPr>
        <p:sp>
          <p:nvSpPr>
            <p:cNvPr id="113" name="Right Arrow 43">
              <a:extLst>
                <a:ext uri="{FF2B5EF4-FFF2-40B4-BE49-F238E27FC236}">
                  <a16:creationId xmlns:a16="http://schemas.microsoft.com/office/drawing/2014/main" id="{63BA8789-14C1-4CA0-9683-5DCA087478C9}"/>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14" name="Freeform 74">
              <a:extLst>
                <a:ext uri="{FF2B5EF4-FFF2-40B4-BE49-F238E27FC236}">
                  <a16:creationId xmlns:a16="http://schemas.microsoft.com/office/drawing/2014/main" id="{948D3F4A-492F-4611-B664-26F9AFE02B6D}"/>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5" name="Text Box 75">
              <a:extLst>
                <a:ext uri="{FF2B5EF4-FFF2-40B4-BE49-F238E27FC236}">
                  <a16:creationId xmlns:a16="http://schemas.microsoft.com/office/drawing/2014/main" id="{2ABCEBDA-0184-4FD1-B8CC-2663E5FA7E18}"/>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20%</a:t>
              </a:r>
            </a:p>
          </p:txBody>
        </p:sp>
      </p:grpSp>
      <p:grpSp>
        <p:nvGrpSpPr>
          <p:cNvPr id="116" name="Group 115">
            <a:extLst>
              <a:ext uri="{FF2B5EF4-FFF2-40B4-BE49-F238E27FC236}">
                <a16:creationId xmlns:a16="http://schemas.microsoft.com/office/drawing/2014/main" id="{BD50C6B0-95B1-4C37-9B69-FD89FC304B34}"/>
              </a:ext>
            </a:extLst>
          </p:cNvPr>
          <p:cNvGrpSpPr/>
          <p:nvPr/>
        </p:nvGrpSpPr>
        <p:grpSpPr>
          <a:xfrm>
            <a:off x="2286766" y="2571713"/>
            <a:ext cx="1422400" cy="395836"/>
            <a:chOff x="6746754" y="4300150"/>
            <a:chExt cx="1422400" cy="395836"/>
          </a:xfrm>
        </p:grpSpPr>
        <p:sp>
          <p:nvSpPr>
            <p:cNvPr id="117" name="Right Arrow 47">
              <a:extLst>
                <a:ext uri="{FF2B5EF4-FFF2-40B4-BE49-F238E27FC236}">
                  <a16:creationId xmlns:a16="http://schemas.microsoft.com/office/drawing/2014/main" id="{52FF4136-B1D0-461E-BB91-584345F208E3}"/>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18" name="Freeform 74">
              <a:extLst>
                <a:ext uri="{FF2B5EF4-FFF2-40B4-BE49-F238E27FC236}">
                  <a16:creationId xmlns:a16="http://schemas.microsoft.com/office/drawing/2014/main" id="{98EE1152-0BA8-48B2-8D4C-41ACF5073747}"/>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9" name="Text Box 75">
              <a:extLst>
                <a:ext uri="{FF2B5EF4-FFF2-40B4-BE49-F238E27FC236}">
                  <a16:creationId xmlns:a16="http://schemas.microsoft.com/office/drawing/2014/main" id="{9C1E3AF8-46CB-4A20-9AAF-F5CBF5AC87F2}"/>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68%</a:t>
              </a:r>
            </a:p>
          </p:txBody>
        </p:sp>
      </p:grpSp>
      <p:sp>
        <p:nvSpPr>
          <p:cNvPr id="120" name="Text Box 41">
            <a:extLst>
              <a:ext uri="{FF2B5EF4-FFF2-40B4-BE49-F238E27FC236}">
                <a16:creationId xmlns:a16="http://schemas.microsoft.com/office/drawing/2014/main" id="{CEB0E25E-A6BC-4776-83D8-92446BDD23C7}"/>
              </a:ext>
            </a:extLst>
          </p:cNvPr>
          <p:cNvSpPr txBox="1">
            <a:spLocks noChangeArrowheads="1"/>
          </p:cNvSpPr>
          <p:nvPr/>
        </p:nvSpPr>
        <p:spPr bwMode="auto">
          <a:xfrm rot="16200000">
            <a:off x="-966719" y="3630980"/>
            <a:ext cx="326744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incidence </a:t>
            </a:r>
            <a:b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month 36 (%)</a:t>
            </a:r>
          </a:p>
        </p:txBody>
      </p:sp>
      <p:sp>
        <p:nvSpPr>
          <p:cNvPr id="121" name="Text Box 42">
            <a:extLst>
              <a:ext uri="{FF2B5EF4-FFF2-40B4-BE49-F238E27FC236}">
                <a16:creationId xmlns:a16="http://schemas.microsoft.com/office/drawing/2014/main" id="{6A0967F8-FAB0-498C-BCCE-BB72E2D2C2AC}"/>
              </a:ext>
            </a:extLst>
          </p:cNvPr>
          <p:cNvSpPr txBox="1">
            <a:spLocks noChangeArrowheads="1"/>
          </p:cNvSpPr>
          <p:nvPr/>
        </p:nvSpPr>
        <p:spPr bwMode="auto">
          <a:xfrm>
            <a:off x="2704649" y="4312803"/>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82/3702</a:t>
            </a:r>
          </a:p>
        </p:txBody>
      </p:sp>
      <p:sp>
        <p:nvSpPr>
          <p:cNvPr id="122" name="Text Box 55">
            <a:extLst>
              <a:ext uri="{FF2B5EF4-FFF2-40B4-BE49-F238E27FC236}">
                <a16:creationId xmlns:a16="http://schemas.microsoft.com/office/drawing/2014/main" id="{739C91C5-37A3-4806-9A06-672A4C64F4C5}"/>
              </a:ext>
            </a:extLst>
          </p:cNvPr>
          <p:cNvSpPr txBox="1">
            <a:spLocks noChangeArrowheads="1"/>
          </p:cNvSpPr>
          <p:nvPr/>
        </p:nvSpPr>
        <p:spPr bwMode="auto">
          <a:xfrm>
            <a:off x="5051332" y="2956045"/>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19/3861</a:t>
            </a:r>
          </a:p>
        </p:txBody>
      </p:sp>
      <p:sp>
        <p:nvSpPr>
          <p:cNvPr id="123" name="Text Box 56">
            <a:extLst>
              <a:ext uri="{FF2B5EF4-FFF2-40B4-BE49-F238E27FC236}">
                <a16:creationId xmlns:a16="http://schemas.microsoft.com/office/drawing/2014/main" id="{88A5E15A-7EBC-49B4-A8C4-715E40CDB1FF}"/>
              </a:ext>
            </a:extLst>
          </p:cNvPr>
          <p:cNvSpPr txBox="1">
            <a:spLocks noChangeArrowheads="1"/>
          </p:cNvSpPr>
          <p:nvPr/>
        </p:nvSpPr>
        <p:spPr bwMode="auto">
          <a:xfrm>
            <a:off x="7358809" y="4888747"/>
            <a:ext cx="899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292/2861</a:t>
            </a:r>
          </a:p>
        </p:txBody>
      </p:sp>
      <p:sp>
        <p:nvSpPr>
          <p:cNvPr id="124" name="TextBox 123">
            <a:extLst>
              <a:ext uri="{FF2B5EF4-FFF2-40B4-BE49-F238E27FC236}">
                <a16:creationId xmlns:a16="http://schemas.microsoft.com/office/drawing/2014/main" id="{8F21EEF8-A3E8-4CA5-B25C-E767AE166A90}"/>
              </a:ext>
            </a:extLst>
          </p:cNvPr>
          <p:cNvSpPr txBox="1"/>
          <p:nvPr/>
        </p:nvSpPr>
        <p:spPr>
          <a:xfrm>
            <a:off x="3067233" y="5594381"/>
            <a:ext cx="39511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anose="020B0600070205080204" pitchFamily="34" charset="-128"/>
                <a:cs typeface="+mn-cs"/>
              </a:rPr>
              <a:t>*</a:t>
            </a:r>
            <a:endPar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25" name="TextBox 124">
            <a:extLst>
              <a:ext uri="{FF2B5EF4-FFF2-40B4-BE49-F238E27FC236}">
                <a16:creationId xmlns:a16="http://schemas.microsoft.com/office/drawing/2014/main" id="{C0F38757-6631-4A3F-ACBA-7AA5C9C5DD9D}"/>
              </a:ext>
            </a:extLst>
          </p:cNvPr>
          <p:cNvSpPr txBox="1"/>
          <p:nvPr/>
        </p:nvSpPr>
        <p:spPr>
          <a:xfrm>
            <a:off x="5551480" y="5594381"/>
            <a:ext cx="39511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30000" noProof="0" dirty="0">
                <a:ln>
                  <a:noFill/>
                </a:ln>
                <a:solidFill>
                  <a:prstClr val="black"/>
                </a:solidFill>
                <a:effectLst/>
                <a:uLnTx/>
                <a:uFillTx/>
                <a:latin typeface="Arial Narrow" panose="020B0606020202030204" pitchFamily="34" charset="0"/>
                <a:ea typeface="MS PGothic" panose="020B0600070205080204" pitchFamily="34" charset="-128"/>
                <a:cs typeface="+mn-cs"/>
              </a:rPr>
              <a:t>†</a:t>
            </a:r>
            <a:endPar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696738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Mitigating Potential Bias</a:t>
            </a:r>
          </a:p>
        </p:txBody>
      </p:sp>
      <p:sp>
        <p:nvSpPr>
          <p:cNvPr id="8" name="Content Placeholder 2">
            <a:extLst>
              <a:ext uri="{FF2B5EF4-FFF2-40B4-BE49-F238E27FC236}">
                <a16:creationId xmlns:a16="http://schemas.microsoft.com/office/drawing/2014/main" id="{BCC4B1C8-F5DC-4D0E-A7C3-B72937465774}"/>
              </a:ext>
            </a:extLst>
          </p:cNvPr>
          <p:cNvSpPr txBox="1">
            <a:spLocks/>
          </p:cNvSpPr>
          <p:nvPr/>
        </p:nvSpPr>
        <p:spPr>
          <a:xfrm>
            <a:off x="1294804" y="1116419"/>
            <a:ext cx="7696796" cy="557146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and the Canadian Centre for Professional Development in Health and Medicine (CCPDHM) assesses conflict of interest with its instructors, planners, managers and other individuals who are in a position to control the content of CME activities. All relevant conflicts of interest that are identified are thoroughly vetted by the CHRC and CCPDHM for fair balance, scientific objectivity of studies utilized in this program, and patient care recommendations. The CHRC and CCPDHM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marR="0" lvl="0" indent="-342900" algn="l" defTabSz="914400" rtl="0" eaLnBrk="1" fontAlgn="auto" latinLnBrk="0" hangingPunct="1">
              <a:lnSpc>
                <a:spcPct val="120000"/>
              </a:lnSpc>
              <a:spcBef>
                <a:spcPct val="0"/>
              </a:spcBef>
              <a:spcAft>
                <a:spcPts val="0"/>
              </a:spcAft>
              <a:buClrTx/>
              <a:buSzTx/>
              <a:buFont typeface="Arial" panose="020B0604020202020204" pitchFamily="34" charset="0"/>
              <a:buNone/>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242C49"/>
              </a:buClr>
              <a:buSzTx/>
              <a:buFont typeface="Wingdings" panose="05000000000000000000" pitchFamily="2" charset="2"/>
              <a:buChar char="§"/>
              <a:tabLst/>
              <a:defRPr/>
            </a:pPr>
            <a:r>
              <a:rPr kumimoji="0" lang="en-US" altLang="en-US" sz="18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sym typeface="Arial Narrow Bold" charset="0"/>
              </a:rPr>
              <a:t>[Presenter] </a:t>
            </a: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pic>
        <p:nvPicPr>
          <p:cNvPr id="9" name="Picture 8" descr="A screenshot of a cell phone&#10;&#10;Description generated with high confidence">
            <a:extLst>
              <a:ext uri="{FF2B5EF4-FFF2-40B4-BE49-F238E27FC236}">
                <a16:creationId xmlns:a16="http://schemas.microsoft.com/office/drawing/2014/main" id="{ECB1BBAE-1B6A-4EC3-82D5-F2DDB4EE50B8}"/>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Tree>
    <p:extLst>
      <p:ext uri="{BB962C8B-B14F-4D97-AF65-F5344CB8AC3E}">
        <p14:creationId xmlns:p14="http://schemas.microsoft.com/office/powerpoint/2010/main" val="1236767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8731"/>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Teriparatide Reduces Risk of Vertebral and </a:t>
            </a:r>
            <a:b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b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Non-vertebral Fractures in Women With PMO</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422199"/>
            <a:ext cx="9144000" cy="454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25784"/>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*Includes hip fracture</a:t>
            </a:r>
          </a:p>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Neer</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R.M., et al. </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Engl</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Med</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2001;344:1434-1441</a:t>
            </a:r>
            <a:r>
              <a:rPr kumimoji="0" lang="en-US" altLang="en-US"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a:t>
            </a:r>
            <a:endParaRPr kumimoji="0" lang="pt-BR" altLang="en-US"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p:txBody>
      </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667004" y="1507588"/>
            <a:ext cx="80310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RCT: Effect of daily PTH for 18 months on vertebral and </a:t>
            </a:r>
            <a:br>
              <a:rPr kumimoji="0" lang="en-CA"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non-vertebral fractures</a:t>
            </a:r>
          </a:p>
        </p:txBody>
      </p:sp>
      <p:graphicFrame>
        <p:nvGraphicFramePr>
          <p:cNvPr id="39" name="Chart 38">
            <a:extLst>
              <a:ext uri="{FF2B5EF4-FFF2-40B4-BE49-F238E27FC236}">
                <a16:creationId xmlns:a16="http://schemas.microsoft.com/office/drawing/2014/main" id="{61483B2F-D69A-48E3-B13B-7F9D09DC4271}"/>
              </a:ext>
            </a:extLst>
          </p:cNvPr>
          <p:cNvGraphicFramePr/>
          <p:nvPr>
            <p:extLst/>
          </p:nvPr>
        </p:nvGraphicFramePr>
        <p:xfrm>
          <a:off x="965516" y="2303550"/>
          <a:ext cx="7707484" cy="3808412"/>
        </p:xfrm>
        <a:graphic>
          <a:graphicData uri="http://schemas.openxmlformats.org/drawingml/2006/chart">
            <c:chart xmlns:c="http://schemas.openxmlformats.org/drawingml/2006/chart" xmlns:r="http://schemas.openxmlformats.org/officeDocument/2006/relationships" r:id="rId3"/>
          </a:graphicData>
        </a:graphic>
      </p:graphicFrame>
      <p:sp>
        <p:nvSpPr>
          <p:cNvPr id="40" name="Text Box 42">
            <a:extLst>
              <a:ext uri="{FF2B5EF4-FFF2-40B4-BE49-F238E27FC236}">
                <a16:creationId xmlns:a16="http://schemas.microsoft.com/office/drawing/2014/main" id="{70AC6872-184C-4D14-AFC3-6153C11A61B1}"/>
              </a:ext>
            </a:extLst>
          </p:cNvPr>
          <p:cNvSpPr txBox="1">
            <a:spLocks noChangeArrowheads="1"/>
          </p:cNvSpPr>
          <p:nvPr/>
        </p:nvSpPr>
        <p:spPr bwMode="auto">
          <a:xfrm>
            <a:off x="2197597" y="2405516"/>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64/448</a:t>
            </a:r>
          </a:p>
        </p:txBody>
      </p:sp>
      <p:sp>
        <p:nvSpPr>
          <p:cNvPr id="41" name="Text Box 56">
            <a:extLst>
              <a:ext uri="{FF2B5EF4-FFF2-40B4-BE49-F238E27FC236}">
                <a16:creationId xmlns:a16="http://schemas.microsoft.com/office/drawing/2014/main" id="{C6AFBEF3-5E85-4B51-A44F-6539CEEF7F72}"/>
              </a:ext>
            </a:extLst>
          </p:cNvPr>
          <p:cNvSpPr txBox="1">
            <a:spLocks noChangeArrowheads="1"/>
          </p:cNvSpPr>
          <p:nvPr/>
        </p:nvSpPr>
        <p:spPr bwMode="auto">
          <a:xfrm>
            <a:off x="5687944" y="4146437"/>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30/544</a:t>
            </a:r>
          </a:p>
        </p:txBody>
      </p:sp>
      <p:sp>
        <p:nvSpPr>
          <p:cNvPr id="42" name="Rectangle 14">
            <a:extLst>
              <a:ext uri="{FF2B5EF4-FFF2-40B4-BE49-F238E27FC236}">
                <a16:creationId xmlns:a16="http://schemas.microsoft.com/office/drawing/2014/main" id="{D51B4FB9-0845-436C-B317-89173A95D38D}"/>
              </a:ext>
            </a:extLst>
          </p:cNvPr>
          <p:cNvSpPr>
            <a:spLocks noChangeArrowheads="1"/>
          </p:cNvSpPr>
          <p:nvPr/>
        </p:nvSpPr>
        <p:spPr bwMode="auto">
          <a:xfrm>
            <a:off x="2451944" y="5991312"/>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0.35 (95% CI, 0.22–0.55)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p&lt;0.001 vs placebo</a:t>
            </a:r>
          </a:p>
        </p:txBody>
      </p:sp>
      <p:sp>
        <p:nvSpPr>
          <p:cNvPr id="43" name="Rectangle 14">
            <a:extLst>
              <a:ext uri="{FF2B5EF4-FFF2-40B4-BE49-F238E27FC236}">
                <a16:creationId xmlns:a16="http://schemas.microsoft.com/office/drawing/2014/main" id="{DB83FCDA-18D0-4DAB-B34F-AAF8F96FE769}"/>
              </a:ext>
            </a:extLst>
          </p:cNvPr>
          <p:cNvSpPr>
            <a:spLocks noChangeArrowheads="1"/>
          </p:cNvSpPr>
          <p:nvPr/>
        </p:nvSpPr>
        <p:spPr bwMode="auto">
          <a:xfrm>
            <a:off x="6016710" y="5991312"/>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0.47 (95% CI, 0.25–0.88)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p=0.02 vs placebo</a:t>
            </a:r>
          </a:p>
        </p:txBody>
      </p:sp>
      <p:grpSp>
        <p:nvGrpSpPr>
          <p:cNvPr id="44" name="Group 43">
            <a:extLst>
              <a:ext uri="{FF2B5EF4-FFF2-40B4-BE49-F238E27FC236}">
                <a16:creationId xmlns:a16="http://schemas.microsoft.com/office/drawing/2014/main" id="{23AC8730-D420-4941-9BC4-3D5AAB26CA2E}"/>
              </a:ext>
            </a:extLst>
          </p:cNvPr>
          <p:cNvGrpSpPr/>
          <p:nvPr/>
        </p:nvGrpSpPr>
        <p:grpSpPr>
          <a:xfrm>
            <a:off x="5937568" y="2651914"/>
            <a:ext cx="1932327" cy="184666"/>
            <a:chOff x="5937568" y="2537527"/>
            <a:chExt cx="1932327" cy="184666"/>
          </a:xfrm>
        </p:grpSpPr>
        <p:sp>
          <p:nvSpPr>
            <p:cNvPr id="45" name="Rectangle 56">
              <a:extLst>
                <a:ext uri="{FF2B5EF4-FFF2-40B4-BE49-F238E27FC236}">
                  <a16:creationId xmlns:a16="http://schemas.microsoft.com/office/drawing/2014/main" id="{3C177539-56DC-4632-A0B3-45C87A9BA4AC}"/>
                </a:ext>
              </a:extLst>
            </p:cNvPr>
            <p:cNvSpPr>
              <a:spLocks noChangeArrowheads="1"/>
            </p:cNvSpPr>
            <p:nvPr/>
          </p:nvSpPr>
          <p:spPr bwMode="auto">
            <a:xfrm>
              <a:off x="5937568" y="2564832"/>
              <a:ext cx="125412" cy="123825"/>
            </a:xfrm>
            <a:prstGeom prst="rect">
              <a:avLst/>
            </a:prstGeom>
            <a:solidFill>
              <a:srgbClr val="C4D0E9"/>
            </a:solidFill>
            <a:ln w="9525">
              <a:solidFill>
                <a:schemeClr val="bg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46" name="Rectangle 57">
              <a:extLst>
                <a:ext uri="{FF2B5EF4-FFF2-40B4-BE49-F238E27FC236}">
                  <a16:creationId xmlns:a16="http://schemas.microsoft.com/office/drawing/2014/main" id="{4220FE11-D4EE-4391-97F1-475A801F1D1F}"/>
                </a:ext>
              </a:extLst>
            </p:cNvPr>
            <p:cNvSpPr>
              <a:spLocks noChangeArrowheads="1"/>
            </p:cNvSpPr>
            <p:nvPr/>
          </p:nvSpPr>
          <p:spPr bwMode="auto">
            <a:xfrm>
              <a:off x="6161405" y="2537527"/>
              <a:ext cx="485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47" name="Rectangle 58">
              <a:extLst>
                <a:ext uri="{FF2B5EF4-FFF2-40B4-BE49-F238E27FC236}">
                  <a16:creationId xmlns:a16="http://schemas.microsoft.com/office/drawing/2014/main" id="{A668FD84-5AF2-466F-A5F9-0568FC34AA47}"/>
                </a:ext>
              </a:extLst>
            </p:cNvPr>
            <p:cNvSpPr>
              <a:spLocks noChangeArrowheads="1"/>
            </p:cNvSpPr>
            <p:nvPr/>
          </p:nvSpPr>
          <p:spPr bwMode="auto">
            <a:xfrm>
              <a:off x="6959600" y="2564832"/>
              <a:ext cx="123825" cy="123825"/>
            </a:xfrm>
            <a:prstGeom prst="rect">
              <a:avLst/>
            </a:prstGeom>
            <a:solidFill>
              <a:srgbClr val="F79B9D"/>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48" name="Rectangle 59">
              <a:extLst>
                <a:ext uri="{FF2B5EF4-FFF2-40B4-BE49-F238E27FC236}">
                  <a16:creationId xmlns:a16="http://schemas.microsoft.com/office/drawing/2014/main" id="{2DFF8427-3FB8-460B-8B2A-22B0F324AA7D}"/>
                </a:ext>
              </a:extLst>
            </p:cNvPr>
            <p:cNvSpPr>
              <a:spLocks noChangeArrowheads="1"/>
            </p:cNvSpPr>
            <p:nvPr/>
          </p:nvSpPr>
          <p:spPr bwMode="auto">
            <a:xfrm>
              <a:off x="7145338" y="2537527"/>
              <a:ext cx="7245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PTH 20 mcg</a:t>
              </a:r>
            </a:p>
          </p:txBody>
        </p:sp>
      </p:grpSp>
      <p:cxnSp>
        <p:nvCxnSpPr>
          <p:cNvPr id="49" name="Straight Connector 48">
            <a:extLst>
              <a:ext uri="{FF2B5EF4-FFF2-40B4-BE49-F238E27FC236}">
                <a16:creationId xmlns:a16="http://schemas.microsoft.com/office/drawing/2014/main" id="{5EA3CAD4-D2F4-4376-8282-47BDAD362CD5}"/>
              </a:ext>
            </a:extLst>
          </p:cNvPr>
          <p:cNvCxnSpPr/>
          <p:nvPr/>
        </p:nvCxnSpPr>
        <p:spPr>
          <a:xfrm>
            <a:off x="1628312" y="2508734"/>
            <a:ext cx="0" cy="3305413"/>
          </a:xfrm>
          <a:prstGeom prst="line">
            <a:avLst/>
          </a:prstGeom>
          <a:noFill/>
          <a:ln w="19050" cap="flat" cmpd="sng" algn="ctr">
            <a:solidFill>
              <a:sysClr val="windowText" lastClr="000000">
                <a:lumMod val="75000"/>
                <a:lumOff val="25000"/>
              </a:sysClr>
            </a:solidFill>
            <a:prstDash val="solid"/>
          </a:ln>
          <a:effectLst/>
        </p:spPr>
      </p:cxnSp>
      <p:cxnSp>
        <p:nvCxnSpPr>
          <p:cNvPr id="50" name="Straight Connector 49">
            <a:extLst>
              <a:ext uri="{FF2B5EF4-FFF2-40B4-BE49-F238E27FC236}">
                <a16:creationId xmlns:a16="http://schemas.microsoft.com/office/drawing/2014/main" id="{3E46E88D-7ACF-41E9-9137-54DBA3027088}"/>
              </a:ext>
            </a:extLst>
          </p:cNvPr>
          <p:cNvCxnSpPr/>
          <p:nvPr/>
        </p:nvCxnSpPr>
        <p:spPr>
          <a:xfrm>
            <a:off x="1559732" y="5754533"/>
            <a:ext cx="7005148" cy="0"/>
          </a:xfrm>
          <a:prstGeom prst="line">
            <a:avLst/>
          </a:prstGeom>
          <a:noFill/>
          <a:ln w="19050" cap="flat" cmpd="sng" algn="ctr">
            <a:solidFill>
              <a:sysClr val="windowText" lastClr="000000">
                <a:lumMod val="75000"/>
                <a:lumOff val="25000"/>
              </a:sysClr>
            </a:solidFill>
            <a:prstDash val="solid"/>
          </a:ln>
          <a:effectLst/>
        </p:spPr>
      </p:cxnSp>
      <p:grpSp>
        <p:nvGrpSpPr>
          <p:cNvPr id="51" name="Group 50">
            <a:extLst>
              <a:ext uri="{FF2B5EF4-FFF2-40B4-BE49-F238E27FC236}">
                <a16:creationId xmlns:a16="http://schemas.microsoft.com/office/drawing/2014/main" id="{CFB30031-4EC6-41ED-A657-D7790226A116}"/>
              </a:ext>
            </a:extLst>
          </p:cNvPr>
          <p:cNvGrpSpPr/>
          <p:nvPr/>
        </p:nvGrpSpPr>
        <p:grpSpPr>
          <a:xfrm>
            <a:off x="6502020" y="4108550"/>
            <a:ext cx="1422400" cy="395836"/>
            <a:chOff x="6746754" y="4300150"/>
            <a:chExt cx="1422400" cy="395836"/>
          </a:xfrm>
        </p:grpSpPr>
        <p:sp>
          <p:nvSpPr>
            <p:cNvPr id="52" name="Right Arrow 39">
              <a:extLst>
                <a:ext uri="{FF2B5EF4-FFF2-40B4-BE49-F238E27FC236}">
                  <a16:creationId xmlns:a16="http://schemas.microsoft.com/office/drawing/2014/main" id="{850B4BDF-77B1-426F-B64E-9CB8AD408CF1}"/>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3" name="Freeform 74">
              <a:extLst>
                <a:ext uri="{FF2B5EF4-FFF2-40B4-BE49-F238E27FC236}">
                  <a16:creationId xmlns:a16="http://schemas.microsoft.com/office/drawing/2014/main" id="{068A0359-42E8-434B-8021-5B50209E6BF2}"/>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4" name="Text Box 75">
              <a:extLst>
                <a:ext uri="{FF2B5EF4-FFF2-40B4-BE49-F238E27FC236}">
                  <a16:creationId xmlns:a16="http://schemas.microsoft.com/office/drawing/2014/main" id="{D9E4DD9C-2E1F-4F43-89FF-909E654993D2}"/>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53%</a:t>
              </a:r>
            </a:p>
          </p:txBody>
        </p:sp>
      </p:grpSp>
      <p:grpSp>
        <p:nvGrpSpPr>
          <p:cNvPr id="55" name="Group 54">
            <a:extLst>
              <a:ext uri="{FF2B5EF4-FFF2-40B4-BE49-F238E27FC236}">
                <a16:creationId xmlns:a16="http://schemas.microsoft.com/office/drawing/2014/main" id="{CF3D2F31-DD62-4A9D-A1F7-12EA36204197}"/>
              </a:ext>
            </a:extLst>
          </p:cNvPr>
          <p:cNvGrpSpPr/>
          <p:nvPr/>
        </p:nvGrpSpPr>
        <p:grpSpPr>
          <a:xfrm>
            <a:off x="3419892" y="3284154"/>
            <a:ext cx="1422400" cy="395836"/>
            <a:chOff x="6746754" y="4300150"/>
            <a:chExt cx="1422400" cy="395836"/>
          </a:xfrm>
        </p:grpSpPr>
        <p:sp>
          <p:nvSpPr>
            <p:cNvPr id="56" name="Right Arrow 47">
              <a:extLst>
                <a:ext uri="{FF2B5EF4-FFF2-40B4-BE49-F238E27FC236}">
                  <a16:creationId xmlns:a16="http://schemas.microsoft.com/office/drawing/2014/main" id="{11572F4D-AF0F-457A-82B1-340DA2A5824A}"/>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7" name="Freeform 74">
              <a:extLst>
                <a:ext uri="{FF2B5EF4-FFF2-40B4-BE49-F238E27FC236}">
                  <a16:creationId xmlns:a16="http://schemas.microsoft.com/office/drawing/2014/main" id="{6CDA0FBD-2BE1-40B1-BD91-225AE0281A0E}"/>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8" name="Text Box 75">
              <a:extLst>
                <a:ext uri="{FF2B5EF4-FFF2-40B4-BE49-F238E27FC236}">
                  <a16:creationId xmlns:a16="http://schemas.microsoft.com/office/drawing/2014/main" id="{3FE484DB-833B-4E98-83E4-DE3924B4FC05}"/>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65%</a:t>
              </a:r>
            </a:p>
          </p:txBody>
        </p:sp>
      </p:grpSp>
      <p:sp>
        <p:nvSpPr>
          <p:cNvPr id="59" name="Text Box 41">
            <a:extLst>
              <a:ext uri="{FF2B5EF4-FFF2-40B4-BE49-F238E27FC236}">
                <a16:creationId xmlns:a16="http://schemas.microsoft.com/office/drawing/2014/main" id="{B89AAB4D-E11E-437E-ABFE-7AD8B4107B3C}"/>
              </a:ext>
            </a:extLst>
          </p:cNvPr>
          <p:cNvSpPr txBox="1">
            <a:spLocks noChangeArrowheads="1"/>
          </p:cNvSpPr>
          <p:nvPr/>
        </p:nvSpPr>
        <p:spPr bwMode="auto">
          <a:xfrm rot="16200000">
            <a:off x="-976964" y="3792061"/>
            <a:ext cx="3361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Percentage of patients with ≥1 </a:t>
            </a:r>
            <a:b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in 2 years (%)</a:t>
            </a:r>
          </a:p>
        </p:txBody>
      </p:sp>
      <p:sp>
        <p:nvSpPr>
          <p:cNvPr id="60" name="Text Box 42">
            <a:extLst>
              <a:ext uri="{FF2B5EF4-FFF2-40B4-BE49-F238E27FC236}">
                <a16:creationId xmlns:a16="http://schemas.microsoft.com/office/drawing/2014/main" id="{2764990F-2A17-4D07-AD56-F16AFAD22D7C}"/>
              </a:ext>
            </a:extLst>
          </p:cNvPr>
          <p:cNvSpPr txBox="1">
            <a:spLocks noChangeArrowheads="1"/>
          </p:cNvSpPr>
          <p:nvPr/>
        </p:nvSpPr>
        <p:spPr bwMode="auto">
          <a:xfrm>
            <a:off x="3575723" y="4239282"/>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22/444</a:t>
            </a:r>
          </a:p>
        </p:txBody>
      </p:sp>
      <p:sp>
        <p:nvSpPr>
          <p:cNvPr id="61" name="Text Box 56">
            <a:extLst>
              <a:ext uri="{FF2B5EF4-FFF2-40B4-BE49-F238E27FC236}">
                <a16:creationId xmlns:a16="http://schemas.microsoft.com/office/drawing/2014/main" id="{033DF61F-E1A4-4A6A-A825-C61C093CEDD7}"/>
              </a:ext>
            </a:extLst>
          </p:cNvPr>
          <p:cNvSpPr txBox="1">
            <a:spLocks noChangeArrowheads="1"/>
          </p:cNvSpPr>
          <p:nvPr/>
        </p:nvSpPr>
        <p:spPr bwMode="auto">
          <a:xfrm>
            <a:off x="7027380" y="4767888"/>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14/541</a:t>
            </a:r>
          </a:p>
        </p:txBody>
      </p:sp>
      <p:sp>
        <p:nvSpPr>
          <p:cNvPr id="63" name="TextBox 62">
            <a:extLst>
              <a:ext uri="{FF2B5EF4-FFF2-40B4-BE49-F238E27FC236}">
                <a16:creationId xmlns:a16="http://schemas.microsoft.com/office/drawing/2014/main" id="{756E20D3-50A3-4541-95C5-DEF2DF28C38C}"/>
              </a:ext>
            </a:extLst>
          </p:cNvPr>
          <p:cNvSpPr txBox="1"/>
          <p:nvPr/>
        </p:nvSpPr>
        <p:spPr>
          <a:xfrm>
            <a:off x="7583635" y="5780836"/>
            <a:ext cx="39511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anose="020B0600070205080204" pitchFamily="34" charset="-128"/>
                <a:cs typeface="+mn-cs"/>
              </a:rPr>
              <a:t>*</a:t>
            </a:r>
            <a:endPar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958777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85061" y="2887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28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Comparison Studies of Denosumab vs Bisphosphonates in Bisphosphonate Pretreated </a:t>
            </a: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28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Subjects: </a:t>
            </a:r>
            <a:r>
              <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a typeface="+mj-ea"/>
                <a:cs typeface="+mj-cs"/>
              </a:rPr>
              <a:t>Total Hip BMD at 12 months</a:t>
            </a:r>
            <a:endParaRPr kumimoji="0" lang="en-US" sz="2400" b="1" i="0"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53034"/>
            <a:ext cx="9144000" cy="623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8325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Data are least-squares means and 95% confidence intervals. </a:t>
            </a:r>
            <a:r>
              <a:rPr kumimoji="0" lang="en-CA"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 &lt; 0.0001; </a:t>
            </a:r>
            <a:r>
              <a:rPr kumimoji="0" lang="en-CA"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b</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 &lt; 0.001.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ALN, alendronate; BMD, bone mineral density;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DMAb</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denosumab; IBN, ibandronate; RIS, risedronate; ZOL, zoledronic acid.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Recknor</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C., et al.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Obstet</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Gynecol</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2013;121:1291-9; Kendler, D.L.,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 Res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2010;25(1):72-81.; Roux, C.,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Bone</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2014;58:48-54.; </a:t>
            </a:r>
            <a:r>
              <a:rPr kumimoji="0" lang="da-DK"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Miller, P.D., et al. (2015). ACR. </a:t>
            </a:r>
          </a:p>
        </p:txBody>
      </p:sp>
      <p:sp>
        <p:nvSpPr>
          <p:cNvPr id="31" name="Rectangle 6">
            <a:extLst>
              <a:ext uri="{FF2B5EF4-FFF2-40B4-BE49-F238E27FC236}">
                <a16:creationId xmlns:a16="http://schemas.microsoft.com/office/drawing/2014/main" id="{6CE8A340-808A-40AF-BAC9-98C411171B57}"/>
              </a:ext>
            </a:extLst>
          </p:cNvPr>
          <p:cNvSpPr>
            <a:spLocks noChangeArrowheads="1"/>
          </p:cNvSpPr>
          <p:nvPr/>
        </p:nvSpPr>
        <p:spPr bwMode="auto">
          <a:xfrm>
            <a:off x="2271546" y="5387846"/>
            <a:ext cx="588963" cy="452438"/>
          </a:xfrm>
          <a:prstGeom prst="rect">
            <a:avLst/>
          </a:prstGeom>
          <a:solidFill>
            <a:srgbClr val="947F95"/>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2" name="Freeform 23">
            <a:extLst>
              <a:ext uri="{FF2B5EF4-FFF2-40B4-BE49-F238E27FC236}">
                <a16:creationId xmlns:a16="http://schemas.microsoft.com/office/drawing/2014/main" id="{0B7AFE39-2406-4ED0-BEDC-FD23F852EAD7}"/>
              </a:ext>
            </a:extLst>
          </p:cNvPr>
          <p:cNvSpPr>
            <a:spLocks/>
          </p:cNvSpPr>
          <p:nvPr/>
        </p:nvSpPr>
        <p:spPr bwMode="auto">
          <a:xfrm>
            <a:off x="2517608" y="565295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3" name="Line 24">
            <a:extLst>
              <a:ext uri="{FF2B5EF4-FFF2-40B4-BE49-F238E27FC236}">
                <a16:creationId xmlns:a16="http://schemas.microsoft.com/office/drawing/2014/main" id="{64D56306-E0B1-44DA-A16A-B21322C74B55}"/>
              </a:ext>
            </a:extLst>
          </p:cNvPr>
          <p:cNvSpPr>
            <a:spLocks noChangeShapeType="1"/>
          </p:cNvSpPr>
          <p:nvPr/>
        </p:nvSpPr>
        <p:spPr bwMode="auto">
          <a:xfrm>
            <a:off x="2517608" y="565295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4" name="Line 30">
            <a:extLst>
              <a:ext uri="{FF2B5EF4-FFF2-40B4-BE49-F238E27FC236}">
                <a16:creationId xmlns:a16="http://schemas.microsoft.com/office/drawing/2014/main" id="{5F609082-C97B-4353-8AC8-0BE742A0A021}"/>
              </a:ext>
            </a:extLst>
          </p:cNvPr>
          <p:cNvSpPr>
            <a:spLocks noChangeShapeType="1"/>
          </p:cNvSpPr>
          <p:nvPr/>
        </p:nvSpPr>
        <p:spPr bwMode="auto">
          <a:xfrm>
            <a:off x="2517608" y="565295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5" name="Rectangle 154">
            <a:extLst>
              <a:ext uri="{FF2B5EF4-FFF2-40B4-BE49-F238E27FC236}">
                <a16:creationId xmlns:a16="http://schemas.microsoft.com/office/drawing/2014/main" id="{4357B029-5324-49FB-A945-57B599ECCAB8}"/>
              </a:ext>
            </a:extLst>
          </p:cNvPr>
          <p:cNvSpPr>
            <a:spLocks noChangeArrowheads="1"/>
          </p:cNvSpPr>
          <p:nvPr/>
        </p:nvSpPr>
        <p:spPr bwMode="auto">
          <a:xfrm>
            <a:off x="2406483"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0.5%</a:t>
            </a:r>
          </a:p>
        </p:txBody>
      </p:sp>
      <p:sp>
        <p:nvSpPr>
          <p:cNvPr id="36" name="Rectangle 10">
            <a:extLst>
              <a:ext uri="{FF2B5EF4-FFF2-40B4-BE49-F238E27FC236}">
                <a16:creationId xmlns:a16="http://schemas.microsoft.com/office/drawing/2014/main" id="{6AEC1CDB-EAFA-46A9-BB6C-65188853ABF7}"/>
              </a:ext>
            </a:extLst>
          </p:cNvPr>
          <p:cNvSpPr>
            <a:spLocks noChangeArrowheads="1"/>
          </p:cNvSpPr>
          <p:nvPr/>
        </p:nvSpPr>
        <p:spPr bwMode="auto">
          <a:xfrm>
            <a:off x="7086468" y="5297358"/>
            <a:ext cx="587375" cy="542925"/>
          </a:xfrm>
          <a:prstGeom prst="rect">
            <a:avLst/>
          </a:prstGeom>
          <a:solidFill>
            <a:srgbClr val="7693CC"/>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7" name="Rectangle 11">
            <a:extLst>
              <a:ext uri="{FF2B5EF4-FFF2-40B4-BE49-F238E27FC236}">
                <a16:creationId xmlns:a16="http://schemas.microsoft.com/office/drawing/2014/main" id="{166CD2BB-A197-44C3-9C38-0DDD7A2968AC}"/>
              </a:ext>
            </a:extLst>
          </p:cNvPr>
          <p:cNvSpPr>
            <a:spLocks noChangeArrowheads="1"/>
          </p:cNvSpPr>
          <p:nvPr/>
        </p:nvSpPr>
        <p:spPr bwMode="auto">
          <a:xfrm>
            <a:off x="7672255" y="4113083"/>
            <a:ext cx="592138" cy="17272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8" name="Freeform 69">
            <a:extLst>
              <a:ext uri="{FF2B5EF4-FFF2-40B4-BE49-F238E27FC236}">
                <a16:creationId xmlns:a16="http://schemas.microsoft.com/office/drawing/2014/main" id="{486C2211-C1DC-4A1D-9D14-03E32047F36F}"/>
              </a:ext>
            </a:extLst>
          </p:cNvPr>
          <p:cNvSpPr>
            <a:spLocks/>
          </p:cNvSpPr>
          <p:nvPr/>
        </p:nvSpPr>
        <p:spPr bwMode="auto">
          <a:xfrm>
            <a:off x="7332530" y="507510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4" name="Line 70">
            <a:extLst>
              <a:ext uri="{FF2B5EF4-FFF2-40B4-BE49-F238E27FC236}">
                <a16:creationId xmlns:a16="http://schemas.microsoft.com/office/drawing/2014/main" id="{FE4EEFB6-23A2-4FF5-9622-5B32900A06FD}"/>
              </a:ext>
            </a:extLst>
          </p:cNvPr>
          <p:cNvSpPr>
            <a:spLocks noChangeShapeType="1"/>
          </p:cNvSpPr>
          <p:nvPr/>
        </p:nvSpPr>
        <p:spPr bwMode="auto">
          <a:xfrm>
            <a:off x="7332530" y="507510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5" name="Freeform 71">
            <a:extLst>
              <a:ext uri="{FF2B5EF4-FFF2-40B4-BE49-F238E27FC236}">
                <a16:creationId xmlns:a16="http://schemas.microsoft.com/office/drawing/2014/main" id="{9E7704EA-23E7-42A6-ACD7-0CED07C8FA63}"/>
              </a:ext>
            </a:extLst>
          </p:cNvPr>
          <p:cNvSpPr>
            <a:spLocks/>
          </p:cNvSpPr>
          <p:nvPr/>
        </p:nvSpPr>
        <p:spPr bwMode="auto">
          <a:xfrm>
            <a:off x="7332530" y="5562471"/>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6" name="Line 72">
            <a:extLst>
              <a:ext uri="{FF2B5EF4-FFF2-40B4-BE49-F238E27FC236}">
                <a16:creationId xmlns:a16="http://schemas.microsoft.com/office/drawing/2014/main" id="{832D8D1D-09E1-4A51-BEA9-B5587AC7B2E3}"/>
              </a:ext>
            </a:extLst>
          </p:cNvPr>
          <p:cNvSpPr>
            <a:spLocks noChangeShapeType="1"/>
          </p:cNvSpPr>
          <p:nvPr/>
        </p:nvSpPr>
        <p:spPr bwMode="auto">
          <a:xfrm>
            <a:off x="7332530" y="5562471"/>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7" name="Freeform 73">
            <a:extLst>
              <a:ext uri="{FF2B5EF4-FFF2-40B4-BE49-F238E27FC236}">
                <a16:creationId xmlns:a16="http://schemas.microsoft.com/office/drawing/2014/main" id="{0C0868AB-2D67-4E0E-BC98-2CC54170D48D}"/>
              </a:ext>
            </a:extLst>
          </p:cNvPr>
          <p:cNvSpPr>
            <a:spLocks/>
          </p:cNvSpPr>
          <p:nvPr/>
        </p:nvSpPr>
        <p:spPr bwMode="auto">
          <a:xfrm>
            <a:off x="7375393" y="5075108"/>
            <a:ext cx="0" cy="222250"/>
          </a:xfrm>
          <a:custGeom>
            <a:avLst/>
            <a:gdLst>
              <a:gd name="T0" fmla="*/ 140 h 140"/>
              <a:gd name="T1" fmla="*/ 0 h 140"/>
              <a:gd name="T2" fmla="*/ 140 h 140"/>
            </a:gdLst>
            <a:ahLst/>
            <a:cxnLst>
              <a:cxn ang="0">
                <a:pos x="0" y="T0"/>
              </a:cxn>
              <a:cxn ang="0">
                <a:pos x="0" y="T1"/>
              </a:cxn>
              <a:cxn ang="0">
                <a:pos x="0" y="T2"/>
              </a:cxn>
            </a:cxnLst>
            <a:rect l="0" t="0" r="r" b="b"/>
            <a:pathLst>
              <a:path h="140">
                <a:moveTo>
                  <a:pt x="0" y="140"/>
                </a:moveTo>
                <a:lnTo>
                  <a:pt x="0" y="0"/>
                </a:lnTo>
                <a:lnTo>
                  <a:pt x="0" y="14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8" name="Line 74">
            <a:extLst>
              <a:ext uri="{FF2B5EF4-FFF2-40B4-BE49-F238E27FC236}">
                <a16:creationId xmlns:a16="http://schemas.microsoft.com/office/drawing/2014/main" id="{3682292F-30C4-4783-8917-6B6906FBBFB4}"/>
              </a:ext>
            </a:extLst>
          </p:cNvPr>
          <p:cNvSpPr>
            <a:spLocks noChangeShapeType="1"/>
          </p:cNvSpPr>
          <p:nvPr/>
        </p:nvSpPr>
        <p:spPr bwMode="auto">
          <a:xfrm flipV="1">
            <a:off x="7375393" y="5075108"/>
            <a:ext cx="0" cy="222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9" name="Freeform 75">
            <a:extLst>
              <a:ext uri="{FF2B5EF4-FFF2-40B4-BE49-F238E27FC236}">
                <a16:creationId xmlns:a16="http://schemas.microsoft.com/office/drawing/2014/main" id="{FFBECF99-12F3-4DA2-9213-BDD15FBBEDA5}"/>
              </a:ext>
            </a:extLst>
          </p:cNvPr>
          <p:cNvSpPr>
            <a:spLocks/>
          </p:cNvSpPr>
          <p:nvPr/>
        </p:nvSpPr>
        <p:spPr bwMode="auto">
          <a:xfrm>
            <a:off x="7375393" y="5297358"/>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0" name="Line 76">
            <a:extLst>
              <a:ext uri="{FF2B5EF4-FFF2-40B4-BE49-F238E27FC236}">
                <a16:creationId xmlns:a16="http://schemas.microsoft.com/office/drawing/2014/main" id="{D85563CD-4A6A-4A74-8E8E-C0AED9F16F8C}"/>
              </a:ext>
            </a:extLst>
          </p:cNvPr>
          <p:cNvSpPr>
            <a:spLocks noChangeShapeType="1"/>
          </p:cNvSpPr>
          <p:nvPr/>
        </p:nvSpPr>
        <p:spPr bwMode="auto">
          <a:xfrm flipV="1">
            <a:off x="7375393" y="5297358"/>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1" name="Line 77">
            <a:extLst>
              <a:ext uri="{FF2B5EF4-FFF2-40B4-BE49-F238E27FC236}">
                <a16:creationId xmlns:a16="http://schemas.microsoft.com/office/drawing/2014/main" id="{D5D9BF3F-B06F-4490-B78C-3F36351B640C}"/>
              </a:ext>
            </a:extLst>
          </p:cNvPr>
          <p:cNvSpPr>
            <a:spLocks noChangeShapeType="1"/>
          </p:cNvSpPr>
          <p:nvPr/>
        </p:nvSpPr>
        <p:spPr bwMode="auto">
          <a:xfrm>
            <a:off x="7332530" y="507510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2" name="Line 78">
            <a:extLst>
              <a:ext uri="{FF2B5EF4-FFF2-40B4-BE49-F238E27FC236}">
                <a16:creationId xmlns:a16="http://schemas.microsoft.com/office/drawing/2014/main" id="{9D06B984-7E89-48C3-8B81-E4A2F827F871}"/>
              </a:ext>
            </a:extLst>
          </p:cNvPr>
          <p:cNvSpPr>
            <a:spLocks noChangeShapeType="1"/>
          </p:cNvSpPr>
          <p:nvPr/>
        </p:nvSpPr>
        <p:spPr bwMode="auto">
          <a:xfrm>
            <a:off x="7332530" y="5562471"/>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3" name="Line 79">
            <a:extLst>
              <a:ext uri="{FF2B5EF4-FFF2-40B4-BE49-F238E27FC236}">
                <a16:creationId xmlns:a16="http://schemas.microsoft.com/office/drawing/2014/main" id="{5342805F-28C3-4088-9389-5B65ECFD6813}"/>
              </a:ext>
            </a:extLst>
          </p:cNvPr>
          <p:cNvSpPr>
            <a:spLocks noChangeShapeType="1"/>
          </p:cNvSpPr>
          <p:nvPr/>
        </p:nvSpPr>
        <p:spPr bwMode="auto">
          <a:xfrm flipV="1">
            <a:off x="7375393" y="5075108"/>
            <a:ext cx="0" cy="22225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4" name="Line 80">
            <a:extLst>
              <a:ext uri="{FF2B5EF4-FFF2-40B4-BE49-F238E27FC236}">
                <a16:creationId xmlns:a16="http://schemas.microsoft.com/office/drawing/2014/main" id="{8AF9981C-0B6F-4D8C-80AF-309DE1CF8C82}"/>
              </a:ext>
            </a:extLst>
          </p:cNvPr>
          <p:cNvSpPr>
            <a:spLocks noChangeShapeType="1"/>
          </p:cNvSpPr>
          <p:nvPr/>
        </p:nvSpPr>
        <p:spPr bwMode="auto">
          <a:xfrm flipV="1">
            <a:off x="7375393" y="5297358"/>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5" name="Freeform 129">
            <a:extLst>
              <a:ext uri="{FF2B5EF4-FFF2-40B4-BE49-F238E27FC236}">
                <a16:creationId xmlns:a16="http://schemas.microsoft.com/office/drawing/2014/main" id="{8F45CDC3-DAC2-454B-BFE8-06F07357AC3A}"/>
              </a:ext>
            </a:extLst>
          </p:cNvPr>
          <p:cNvSpPr>
            <a:spLocks/>
          </p:cNvSpPr>
          <p:nvPr/>
        </p:nvSpPr>
        <p:spPr bwMode="auto">
          <a:xfrm>
            <a:off x="7923080" y="389083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6" name="Line 130">
            <a:extLst>
              <a:ext uri="{FF2B5EF4-FFF2-40B4-BE49-F238E27FC236}">
                <a16:creationId xmlns:a16="http://schemas.microsoft.com/office/drawing/2014/main" id="{B146FAA1-7B36-468E-AB62-E51E6A72505C}"/>
              </a:ext>
            </a:extLst>
          </p:cNvPr>
          <p:cNvSpPr>
            <a:spLocks noChangeShapeType="1"/>
          </p:cNvSpPr>
          <p:nvPr/>
        </p:nvSpPr>
        <p:spPr bwMode="auto">
          <a:xfrm>
            <a:off x="7923080" y="389083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7" name="Freeform 131">
            <a:extLst>
              <a:ext uri="{FF2B5EF4-FFF2-40B4-BE49-F238E27FC236}">
                <a16:creationId xmlns:a16="http://schemas.microsoft.com/office/drawing/2014/main" id="{FEF236A7-7287-4620-AD1B-D8E8BFD7C299}"/>
              </a:ext>
            </a:extLst>
          </p:cNvPr>
          <p:cNvSpPr>
            <a:spLocks/>
          </p:cNvSpPr>
          <p:nvPr/>
        </p:nvSpPr>
        <p:spPr bwMode="auto">
          <a:xfrm>
            <a:off x="7923080" y="43781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8" name="Line 132">
            <a:extLst>
              <a:ext uri="{FF2B5EF4-FFF2-40B4-BE49-F238E27FC236}">
                <a16:creationId xmlns:a16="http://schemas.microsoft.com/office/drawing/2014/main" id="{CFB2D33B-DB5E-4773-A20A-56744252ED52}"/>
              </a:ext>
            </a:extLst>
          </p:cNvPr>
          <p:cNvSpPr>
            <a:spLocks noChangeShapeType="1"/>
          </p:cNvSpPr>
          <p:nvPr/>
        </p:nvSpPr>
        <p:spPr bwMode="auto">
          <a:xfrm>
            <a:off x="7923080" y="43781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9" name="Freeform 133">
            <a:extLst>
              <a:ext uri="{FF2B5EF4-FFF2-40B4-BE49-F238E27FC236}">
                <a16:creationId xmlns:a16="http://schemas.microsoft.com/office/drawing/2014/main" id="{433C68E2-7EDA-4BC9-9B6B-B1E223A4FB74}"/>
              </a:ext>
            </a:extLst>
          </p:cNvPr>
          <p:cNvSpPr>
            <a:spLocks/>
          </p:cNvSpPr>
          <p:nvPr/>
        </p:nvSpPr>
        <p:spPr bwMode="auto">
          <a:xfrm>
            <a:off x="7969118" y="3890833"/>
            <a:ext cx="0" cy="222250"/>
          </a:xfrm>
          <a:custGeom>
            <a:avLst/>
            <a:gdLst>
              <a:gd name="T0" fmla="*/ 140 h 140"/>
              <a:gd name="T1" fmla="*/ 0 h 140"/>
              <a:gd name="T2" fmla="*/ 140 h 140"/>
            </a:gdLst>
            <a:ahLst/>
            <a:cxnLst>
              <a:cxn ang="0">
                <a:pos x="0" y="T0"/>
              </a:cxn>
              <a:cxn ang="0">
                <a:pos x="0" y="T1"/>
              </a:cxn>
              <a:cxn ang="0">
                <a:pos x="0" y="T2"/>
              </a:cxn>
            </a:cxnLst>
            <a:rect l="0" t="0" r="r" b="b"/>
            <a:pathLst>
              <a:path h="140">
                <a:moveTo>
                  <a:pt x="0" y="140"/>
                </a:moveTo>
                <a:lnTo>
                  <a:pt x="0" y="0"/>
                </a:lnTo>
                <a:lnTo>
                  <a:pt x="0" y="14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0" name="Line 134">
            <a:extLst>
              <a:ext uri="{FF2B5EF4-FFF2-40B4-BE49-F238E27FC236}">
                <a16:creationId xmlns:a16="http://schemas.microsoft.com/office/drawing/2014/main" id="{0FE5A965-61C3-4E7C-AE51-FC75E3A15D97}"/>
              </a:ext>
            </a:extLst>
          </p:cNvPr>
          <p:cNvSpPr>
            <a:spLocks noChangeShapeType="1"/>
          </p:cNvSpPr>
          <p:nvPr/>
        </p:nvSpPr>
        <p:spPr bwMode="auto">
          <a:xfrm flipV="1">
            <a:off x="7969118" y="3890833"/>
            <a:ext cx="0" cy="222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1" name="Freeform 135">
            <a:extLst>
              <a:ext uri="{FF2B5EF4-FFF2-40B4-BE49-F238E27FC236}">
                <a16:creationId xmlns:a16="http://schemas.microsoft.com/office/drawing/2014/main" id="{75784234-FE69-4ED8-859C-606478FAC039}"/>
              </a:ext>
            </a:extLst>
          </p:cNvPr>
          <p:cNvSpPr>
            <a:spLocks/>
          </p:cNvSpPr>
          <p:nvPr/>
        </p:nvSpPr>
        <p:spPr bwMode="auto">
          <a:xfrm>
            <a:off x="7969118" y="4113083"/>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2" name="Line 136">
            <a:extLst>
              <a:ext uri="{FF2B5EF4-FFF2-40B4-BE49-F238E27FC236}">
                <a16:creationId xmlns:a16="http://schemas.microsoft.com/office/drawing/2014/main" id="{5B17EF4E-2E07-4B0C-82C8-8525158EE39D}"/>
              </a:ext>
            </a:extLst>
          </p:cNvPr>
          <p:cNvSpPr>
            <a:spLocks noChangeShapeType="1"/>
          </p:cNvSpPr>
          <p:nvPr/>
        </p:nvSpPr>
        <p:spPr bwMode="auto">
          <a:xfrm flipV="1">
            <a:off x="7969118" y="4113083"/>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3" name="Line 137">
            <a:extLst>
              <a:ext uri="{FF2B5EF4-FFF2-40B4-BE49-F238E27FC236}">
                <a16:creationId xmlns:a16="http://schemas.microsoft.com/office/drawing/2014/main" id="{DAB807E8-0640-489D-982C-BD1C5DD2135B}"/>
              </a:ext>
            </a:extLst>
          </p:cNvPr>
          <p:cNvSpPr>
            <a:spLocks noChangeShapeType="1"/>
          </p:cNvSpPr>
          <p:nvPr/>
        </p:nvSpPr>
        <p:spPr bwMode="auto">
          <a:xfrm>
            <a:off x="7923080" y="389083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4" name="Line 138">
            <a:extLst>
              <a:ext uri="{FF2B5EF4-FFF2-40B4-BE49-F238E27FC236}">
                <a16:creationId xmlns:a16="http://schemas.microsoft.com/office/drawing/2014/main" id="{530F6E79-FC58-4E6F-B822-5E39F13762B6}"/>
              </a:ext>
            </a:extLst>
          </p:cNvPr>
          <p:cNvSpPr>
            <a:spLocks noChangeShapeType="1"/>
          </p:cNvSpPr>
          <p:nvPr/>
        </p:nvSpPr>
        <p:spPr bwMode="auto">
          <a:xfrm>
            <a:off x="7923080" y="43781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5" name="Line 139">
            <a:extLst>
              <a:ext uri="{FF2B5EF4-FFF2-40B4-BE49-F238E27FC236}">
                <a16:creationId xmlns:a16="http://schemas.microsoft.com/office/drawing/2014/main" id="{ECE16A8A-398F-4A4B-A6F4-B7BF527FAE58}"/>
              </a:ext>
            </a:extLst>
          </p:cNvPr>
          <p:cNvSpPr>
            <a:spLocks noChangeShapeType="1"/>
          </p:cNvSpPr>
          <p:nvPr/>
        </p:nvSpPr>
        <p:spPr bwMode="auto">
          <a:xfrm flipV="1">
            <a:off x="7969118" y="3890833"/>
            <a:ext cx="0" cy="22225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6" name="Line 140">
            <a:extLst>
              <a:ext uri="{FF2B5EF4-FFF2-40B4-BE49-F238E27FC236}">
                <a16:creationId xmlns:a16="http://schemas.microsoft.com/office/drawing/2014/main" id="{0A2979F4-A2F6-4B27-8402-B9ACB5AC8A3C}"/>
              </a:ext>
            </a:extLst>
          </p:cNvPr>
          <p:cNvSpPr>
            <a:spLocks noChangeShapeType="1"/>
          </p:cNvSpPr>
          <p:nvPr/>
        </p:nvSpPr>
        <p:spPr bwMode="auto">
          <a:xfrm flipV="1">
            <a:off x="7969118" y="4113083"/>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7" name="Line 149">
            <a:extLst>
              <a:ext uri="{FF2B5EF4-FFF2-40B4-BE49-F238E27FC236}">
                <a16:creationId xmlns:a16="http://schemas.microsoft.com/office/drawing/2014/main" id="{26C27896-C481-4DD3-9AB1-316BE88ED8BA}"/>
              </a:ext>
            </a:extLst>
          </p:cNvPr>
          <p:cNvSpPr>
            <a:spLocks noChangeShapeType="1"/>
          </p:cNvSpPr>
          <p:nvPr/>
        </p:nvSpPr>
        <p:spPr bwMode="auto">
          <a:xfrm>
            <a:off x="6859455"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8" name="Line 150">
            <a:extLst>
              <a:ext uri="{FF2B5EF4-FFF2-40B4-BE49-F238E27FC236}">
                <a16:creationId xmlns:a16="http://schemas.microsoft.com/office/drawing/2014/main" id="{75C12713-E506-49CC-A0B7-C05D49129109}"/>
              </a:ext>
            </a:extLst>
          </p:cNvPr>
          <p:cNvSpPr>
            <a:spLocks noChangeShapeType="1"/>
          </p:cNvSpPr>
          <p:nvPr/>
        </p:nvSpPr>
        <p:spPr bwMode="auto">
          <a:xfrm>
            <a:off x="5246555"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9" name="Line 151">
            <a:extLst>
              <a:ext uri="{FF2B5EF4-FFF2-40B4-BE49-F238E27FC236}">
                <a16:creationId xmlns:a16="http://schemas.microsoft.com/office/drawing/2014/main" id="{CD3AA991-170D-46FA-BC41-3F27A14D816A}"/>
              </a:ext>
            </a:extLst>
          </p:cNvPr>
          <p:cNvSpPr>
            <a:spLocks noChangeShapeType="1"/>
          </p:cNvSpPr>
          <p:nvPr/>
        </p:nvSpPr>
        <p:spPr bwMode="auto">
          <a:xfrm>
            <a:off x="3635243"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0" name="Rectangle 158">
            <a:extLst>
              <a:ext uri="{FF2B5EF4-FFF2-40B4-BE49-F238E27FC236}">
                <a16:creationId xmlns:a16="http://schemas.microsoft.com/office/drawing/2014/main" id="{7C5A85B0-813A-4899-9073-F5A21BDD29DB}"/>
              </a:ext>
            </a:extLst>
          </p:cNvPr>
          <p:cNvSpPr>
            <a:spLocks noChangeArrowheads="1"/>
          </p:cNvSpPr>
          <p:nvPr/>
        </p:nvSpPr>
        <p:spPr bwMode="auto">
          <a:xfrm>
            <a:off x="7226694"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0.6%</a:t>
            </a:r>
          </a:p>
        </p:txBody>
      </p:sp>
      <p:sp>
        <p:nvSpPr>
          <p:cNvPr id="91" name="Rectangle 163">
            <a:extLst>
              <a:ext uri="{FF2B5EF4-FFF2-40B4-BE49-F238E27FC236}">
                <a16:creationId xmlns:a16="http://schemas.microsoft.com/office/drawing/2014/main" id="{BEA82649-EFE3-457D-8CB8-8A984B0810CB}"/>
              </a:ext>
            </a:extLst>
          </p:cNvPr>
          <p:cNvSpPr>
            <a:spLocks noChangeArrowheads="1"/>
          </p:cNvSpPr>
          <p:nvPr/>
        </p:nvSpPr>
        <p:spPr bwMode="auto">
          <a:xfrm>
            <a:off x="7857395"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1.9%</a:t>
            </a:r>
          </a:p>
        </p:txBody>
      </p:sp>
      <p:sp>
        <p:nvSpPr>
          <p:cNvPr id="92" name="Line 194">
            <a:extLst>
              <a:ext uri="{FF2B5EF4-FFF2-40B4-BE49-F238E27FC236}">
                <a16:creationId xmlns:a16="http://schemas.microsoft.com/office/drawing/2014/main" id="{DB447DF4-A7F2-47E6-839A-2757EBD87FD9}"/>
              </a:ext>
            </a:extLst>
          </p:cNvPr>
          <p:cNvSpPr>
            <a:spLocks noChangeShapeType="1"/>
          </p:cNvSpPr>
          <p:nvPr/>
        </p:nvSpPr>
        <p:spPr bwMode="auto">
          <a:xfrm flipH="1">
            <a:off x="7378568" y="3486021"/>
            <a:ext cx="561975"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3" name="Line 195">
            <a:extLst>
              <a:ext uri="{FF2B5EF4-FFF2-40B4-BE49-F238E27FC236}">
                <a16:creationId xmlns:a16="http://schemas.microsoft.com/office/drawing/2014/main" id="{DF57BBCD-7473-4CFF-BFBE-27928379C144}"/>
              </a:ext>
            </a:extLst>
          </p:cNvPr>
          <p:cNvSpPr>
            <a:spLocks noChangeShapeType="1"/>
          </p:cNvSpPr>
          <p:nvPr/>
        </p:nvSpPr>
        <p:spPr bwMode="auto">
          <a:xfrm>
            <a:off x="7378568" y="3486021"/>
            <a:ext cx="0" cy="1236663"/>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4" name="Line 196">
            <a:extLst>
              <a:ext uri="{FF2B5EF4-FFF2-40B4-BE49-F238E27FC236}">
                <a16:creationId xmlns:a16="http://schemas.microsoft.com/office/drawing/2014/main" id="{DBF0F185-A97E-40BE-B0D6-8BD7A1FF6059}"/>
              </a:ext>
            </a:extLst>
          </p:cNvPr>
          <p:cNvSpPr>
            <a:spLocks noChangeShapeType="1"/>
          </p:cNvSpPr>
          <p:nvPr/>
        </p:nvSpPr>
        <p:spPr bwMode="auto">
          <a:xfrm>
            <a:off x="7940543" y="3493958"/>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5" name="Rectangle 7">
            <a:extLst>
              <a:ext uri="{FF2B5EF4-FFF2-40B4-BE49-F238E27FC236}">
                <a16:creationId xmlns:a16="http://schemas.microsoft.com/office/drawing/2014/main" id="{02C6A657-1ADA-4B2D-A489-8BC180AB7951}"/>
              </a:ext>
            </a:extLst>
          </p:cNvPr>
          <p:cNvSpPr>
            <a:spLocks noChangeArrowheads="1"/>
          </p:cNvSpPr>
          <p:nvPr/>
        </p:nvSpPr>
        <p:spPr bwMode="auto">
          <a:xfrm>
            <a:off x="3887621" y="4843333"/>
            <a:ext cx="588963" cy="996950"/>
          </a:xfrm>
          <a:prstGeom prst="rect">
            <a:avLst/>
          </a:prstGeom>
          <a:solidFill>
            <a:srgbClr val="D28EBF"/>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6" name="Rectangle 8">
            <a:extLst>
              <a:ext uri="{FF2B5EF4-FFF2-40B4-BE49-F238E27FC236}">
                <a16:creationId xmlns:a16="http://schemas.microsoft.com/office/drawing/2014/main" id="{9402028F-10FB-4F88-B246-4014CAD32A0E}"/>
              </a:ext>
            </a:extLst>
          </p:cNvPr>
          <p:cNvSpPr>
            <a:spLocks noChangeArrowheads="1"/>
          </p:cNvSpPr>
          <p:nvPr/>
        </p:nvSpPr>
        <p:spPr bwMode="auto">
          <a:xfrm>
            <a:off x="5505283" y="4889371"/>
            <a:ext cx="585788" cy="950913"/>
          </a:xfrm>
          <a:prstGeom prst="rect">
            <a:avLst/>
          </a:prstGeom>
          <a:solidFill>
            <a:srgbClr val="C369A9"/>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7" name="Rectangle 13">
            <a:extLst>
              <a:ext uri="{FF2B5EF4-FFF2-40B4-BE49-F238E27FC236}">
                <a16:creationId xmlns:a16="http://schemas.microsoft.com/office/drawing/2014/main" id="{DA3468D9-C66B-4C14-9AC6-9FA9F6EC487C}"/>
              </a:ext>
            </a:extLst>
          </p:cNvPr>
          <p:cNvSpPr>
            <a:spLocks noChangeArrowheads="1"/>
          </p:cNvSpPr>
          <p:nvPr/>
        </p:nvSpPr>
        <p:spPr bwMode="auto">
          <a:xfrm>
            <a:off x="6087895" y="4113083"/>
            <a:ext cx="576263" cy="17272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8" name="Rectangle 14">
            <a:extLst>
              <a:ext uri="{FF2B5EF4-FFF2-40B4-BE49-F238E27FC236}">
                <a16:creationId xmlns:a16="http://schemas.microsoft.com/office/drawing/2014/main" id="{060912FE-321F-437F-BA36-7B71D98B87C7}"/>
              </a:ext>
            </a:extLst>
          </p:cNvPr>
          <p:cNvSpPr>
            <a:spLocks noChangeArrowheads="1"/>
          </p:cNvSpPr>
          <p:nvPr/>
        </p:nvSpPr>
        <p:spPr bwMode="auto">
          <a:xfrm>
            <a:off x="4467058" y="3751133"/>
            <a:ext cx="592138" cy="20828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9" name="Rectangle 15">
            <a:extLst>
              <a:ext uri="{FF2B5EF4-FFF2-40B4-BE49-F238E27FC236}">
                <a16:creationId xmlns:a16="http://schemas.microsoft.com/office/drawing/2014/main" id="{B73EAFA2-47A0-4A2F-930C-B66A31E60FF2}"/>
              </a:ext>
            </a:extLst>
          </p:cNvPr>
          <p:cNvSpPr>
            <a:spLocks noChangeArrowheads="1"/>
          </p:cNvSpPr>
          <p:nvPr/>
        </p:nvSpPr>
        <p:spPr bwMode="auto">
          <a:xfrm>
            <a:off x="2858921" y="4024183"/>
            <a:ext cx="590550" cy="18161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0" name="Freeform 21">
            <a:extLst>
              <a:ext uri="{FF2B5EF4-FFF2-40B4-BE49-F238E27FC236}">
                <a16:creationId xmlns:a16="http://schemas.microsoft.com/office/drawing/2014/main" id="{D83F52D0-4626-43DD-887C-A4532485C0D8}"/>
              </a:ext>
            </a:extLst>
          </p:cNvPr>
          <p:cNvSpPr>
            <a:spLocks/>
          </p:cNvSpPr>
          <p:nvPr/>
        </p:nvSpPr>
        <p:spPr bwMode="auto">
          <a:xfrm>
            <a:off x="2517608" y="520845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1" name="Line 22">
            <a:extLst>
              <a:ext uri="{FF2B5EF4-FFF2-40B4-BE49-F238E27FC236}">
                <a16:creationId xmlns:a16="http://schemas.microsoft.com/office/drawing/2014/main" id="{2EBF9757-57B1-4487-B81D-B4DF30399224}"/>
              </a:ext>
            </a:extLst>
          </p:cNvPr>
          <p:cNvSpPr>
            <a:spLocks noChangeShapeType="1"/>
          </p:cNvSpPr>
          <p:nvPr/>
        </p:nvSpPr>
        <p:spPr bwMode="auto">
          <a:xfrm>
            <a:off x="2517608" y="520845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2" name="Freeform 25">
            <a:extLst>
              <a:ext uri="{FF2B5EF4-FFF2-40B4-BE49-F238E27FC236}">
                <a16:creationId xmlns:a16="http://schemas.microsoft.com/office/drawing/2014/main" id="{D9ED3181-B832-4E74-85B1-7C19DE867675}"/>
              </a:ext>
            </a:extLst>
          </p:cNvPr>
          <p:cNvSpPr>
            <a:spLocks/>
          </p:cNvSpPr>
          <p:nvPr/>
        </p:nvSpPr>
        <p:spPr bwMode="auto">
          <a:xfrm>
            <a:off x="2562058" y="5208458"/>
            <a:ext cx="0" cy="177800"/>
          </a:xfrm>
          <a:custGeom>
            <a:avLst/>
            <a:gdLst>
              <a:gd name="T0" fmla="*/ 112 h 112"/>
              <a:gd name="T1" fmla="*/ 0 h 112"/>
              <a:gd name="T2" fmla="*/ 112 h 112"/>
            </a:gdLst>
            <a:ahLst/>
            <a:cxnLst>
              <a:cxn ang="0">
                <a:pos x="0" y="T0"/>
              </a:cxn>
              <a:cxn ang="0">
                <a:pos x="0" y="T1"/>
              </a:cxn>
              <a:cxn ang="0">
                <a:pos x="0" y="T2"/>
              </a:cxn>
            </a:cxnLst>
            <a:rect l="0" t="0" r="r" b="b"/>
            <a:pathLst>
              <a:path h="112">
                <a:moveTo>
                  <a:pt x="0" y="112"/>
                </a:moveTo>
                <a:lnTo>
                  <a:pt x="0" y="0"/>
                </a:lnTo>
                <a:lnTo>
                  <a:pt x="0" y="112"/>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3" name="Line 26">
            <a:extLst>
              <a:ext uri="{FF2B5EF4-FFF2-40B4-BE49-F238E27FC236}">
                <a16:creationId xmlns:a16="http://schemas.microsoft.com/office/drawing/2014/main" id="{F13E7839-75B3-40F9-85DF-9E096EF459EA}"/>
              </a:ext>
            </a:extLst>
          </p:cNvPr>
          <p:cNvSpPr>
            <a:spLocks noChangeShapeType="1"/>
          </p:cNvSpPr>
          <p:nvPr/>
        </p:nvSpPr>
        <p:spPr bwMode="auto">
          <a:xfrm flipV="1">
            <a:off x="2562058" y="5208458"/>
            <a:ext cx="0"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4" name="Freeform 27">
            <a:extLst>
              <a:ext uri="{FF2B5EF4-FFF2-40B4-BE49-F238E27FC236}">
                <a16:creationId xmlns:a16="http://schemas.microsoft.com/office/drawing/2014/main" id="{4B368757-162D-4A51-846E-7ECECF3EBB60}"/>
              </a:ext>
            </a:extLst>
          </p:cNvPr>
          <p:cNvSpPr>
            <a:spLocks/>
          </p:cNvSpPr>
          <p:nvPr/>
        </p:nvSpPr>
        <p:spPr bwMode="auto">
          <a:xfrm>
            <a:off x="2562058" y="5386258"/>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5" name="Line 28">
            <a:extLst>
              <a:ext uri="{FF2B5EF4-FFF2-40B4-BE49-F238E27FC236}">
                <a16:creationId xmlns:a16="http://schemas.microsoft.com/office/drawing/2014/main" id="{04CAF276-8988-4D50-9782-70FA4B086529}"/>
              </a:ext>
            </a:extLst>
          </p:cNvPr>
          <p:cNvSpPr>
            <a:spLocks noChangeShapeType="1"/>
          </p:cNvSpPr>
          <p:nvPr/>
        </p:nvSpPr>
        <p:spPr bwMode="auto">
          <a:xfrm flipV="1">
            <a:off x="2562058" y="5386258"/>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6" name="Line 29">
            <a:extLst>
              <a:ext uri="{FF2B5EF4-FFF2-40B4-BE49-F238E27FC236}">
                <a16:creationId xmlns:a16="http://schemas.microsoft.com/office/drawing/2014/main" id="{1CA05A8F-C697-4E0A-B3AD-B5B543396641}"/>
              </a:ext>
            </a:extLst>
          </p:cNvPr>
          <p:cNvSpPr>
            <a:spLocks noChangeShapeType="1"/>
          </p:cNvSpPr>
          <p:nvPr/>
        </p:nvSpPr>
        <p:spPr bwMode="auto">
          <a:xfrm>
            <a:off x="2517608" y="520845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7" name="Line 31">
            <a:extLst>
              <a:ext uri="{FF2B5EF4-FFF2-40B4-BE49-F238E27FC236}">
                <a16:creationId xmlns:a16="http://schemas.microsoft.com/office/drawing/2014/main" id="{49FE123D-C1B0-42D3-AE5B-8CBA317AE081}"/>
              </a:ext>
            </a:extLst>
          </p:cNvPr>
          <p:cNvSpPr>
            <a:spLocks noChangeShapeType="1"/>
          </p:cNvSpPr>
          <p:nvPr/>
        </p:nvSpPr>
        <p:spPr bwMode="auto">
          <a:xfrm flipV="1">
            <a:off x="2562058" y="5208458"/>
            <a:ext cx="0" cy="1778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8" name="Line 32">
            <a:extLst>
              <a:ext uri="{FF2B5EF4-FFF2-40B4-BE49-F238E27FC236}">
                <a16:creationId xmlns:a16="http://schemas.microsoft.com/office/drawing/2014/main" id="{4807394E-E75A-479E-8092-2B8E13D4E529}"/>
              </a:ext>
            </a:extLst>
          </p:cNvPr>
          <p:cNvSpPr>
            <a:spLocks noChangeShapeType="1"/>
          </p:cNvSpPr>
          <p:nvPr/>
        </p:nvSpPr>
        <p:spPr bwMode="auto">
          <a:xfrm flipV="1">
            <a:off x="2562058" y="5386258"/>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9" name="Freeform 33">
            <a:extLst>
              <a:ext uri="{FF2B5EF4-FFF2-40B4-BE49-F238E27FC236}">
                <a16:creationId xmlns:a16="http://schemas.microsoft.com/office/drawing/2014/main" id="{453BEFF0-C94A-480F-A811-2C8B0FB5D677}"/>
              </a:ext>
            </a:extLst>
          </p:cNvPr>
          <p:cNvSpPr>
            <a:spLocks/>
          </p:cNvSpPr>
          <p:nvPr/>
        </p:nvSpPr>
        <p:spPr bwMode="auto">
          <a:xfrm>
            <a:off x="4130508" y="457028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0" name="Line 34">
            <a:extLst>
              <a:ext uri="{FF2B5EF4-FFF2-40B4-BE49-F238E27FC236}">
                <a16:creationId xmlns:a16="http://schemas.microsoft.com/office/drawing/2014/main" id="{7920BE53-157E-43C1-B42B-286496F5B03A}"/>
              </a:ext>
            </a:extLst>
          </p:cNvPr>
          <p:cNvSpPr>
            <a:spLocks noChangeShapeType="1"/>
          </p:cNvSpPr>
          <p:nvPr/>
        </p:nvSpPr>
        <p:spPr bwMode="auto">
          <a:xfrm>
            <a:off x="4130508" y="457028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1" name="Freeform 35">
            <a:extLst>
              <a:ext uri="{FF2B5EF4-FFF2-40B4-BE49-F238E27FC236}">
                <a16:creationId xmlns:a16="http://schemas.microsoft.com/office/drawing/2014/main" id="{86A44E19-E047-46CB-A452-22A8B2D03841}"/>
              </a:ext>
            </a:extLst>
          </p:cNvPr>
          <p:cNvSpPr>
            <a:spLocks/>
          </p:cNvSpPr>
          <p:nvPr/>
        </p:nvSpPr>
        <p:spPr bwMode="auto">
          <a:xfrm>
            <a:off x="4130508" y="50258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2" name="Line 36">
            <a:extLst>
              <a:ext uri="{FF2B5EF4-FFF2-40B4-BE49-F238E27FC236}">
                <a16:creationId xmlns:a16="http://schemas.microsoft.com/office/drawing/2014/main" id="{48921C20-2391-401C-A3EA-9FD1A7D96261}"/>
              </a:ext>
            </a:extLst>
          </p:cNvPr>
          <p:cNvSpPr>
            <a:spLocks noChangeShapeType="1"/>
          </p:cNvSpPr>
          <p:nvPr/>
        </p:nvSpPr>
        <p:spPr bwMode="auto">
          <a:xfrm>
            <a:off x="4130508" y="50258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3" name="Freeform 37">
            <a:extLst>
              <a:ext uri="{FF2B5EF4-FFF2-40B4-BE49-F238E27FC236}">
                <a16:creationId xmlns:a16="http://schemas.microsoft.com/office/drawing/2014/main" id="{8FAE1451-8321-4EAA-A528-F5B34DCF1D5B}"/>
              </a:ext>
            </a:extLst>
          </p:cNvPr>
          <p:cNvSpPr>
            <a:spLocks/>
          </p:cNvSpPr>
          <p:nvPr/>
        </p:nvSpPr>
        <p:spPr bwMode="auto">
          <a:xfrm>
            <a:off x="4173371" y="4570283"/>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4" name="Line 38">
            <a:extLst>
              <a:ext uri="{FF2B5EF4-FFF2-40B4-BE49-F238E27FC236}">
                <a16:creationId xmlns:a16="http://schemas.microsoft.com/office/drawing/2014/main" id="{23EC92F0-23E7-4160-89AE-7AEA7623A9DC}"/>
              </a:ext>
            </a:extLst>
          </p:cNvPr>
          <p:cNvSpPr>
            <a:spLocks noChangeShapeType="1"/>
          </p:cNvSpPr>
          <p:nvPr/>
        </p:nvSpPr>
        <p:spPr bwMode="auto">
          <a:xfrm flipV="1">
            <a:off x="4173371" y="457028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5" name="Freeform 39">
            <a:extLst>
              <a:ext uri="{FF2B5EF4-FFF2-40B4-BE49-F238E27FC236}">
                <a16:creationId xmlns:a16="http://schemas.microsoft.com/office/drawing/2014/main" id="{195E4101-74B9-4E19-B0AD-5A34296920EF}"/>
              </a:ext>
            </a:extLst>
          </p:cNvPr>
          <p:cNvSpPr>
            <a:spLocks/>
          </p:cNvSpPr>
          <p:nvPr/>
        </p:nvSpPr>
        <p:spPr bwMode="auto">
          <a:xfrm>
            <a:off x="4173371" y="4836983"/>
            <a:ext cx="0" cy="188913"/>
          </a:xfrm>
          <a:custGeom>
            <a:avLst/>
            <a:gdLst>
              <a:gd name="T0" fmla="*/ 119 h 119"/>
              <a:gd name="T1" fmla="*/ 0 h 119"/>
              <a:gd name="T2" fmla="*/ 119 h 119"/>
            </a:gdLst>
            <a:ahLst/>
            <a:cxnLst>
              <a:cxn ang="0">
                <a:pos x="0" y="T0"/>
              </a:cxn>
              <a:cxn ang="0">
                <a:pos x="0" y="T1"/>
              </a:cxn>
              <a:cxn ang="0">
                <a:pos x="0" y="T2"/>
              </a:cxn>
            </a:cxnLst>
            <a:rect l="0" t="0" r="r" b="b"/>
            <a:pathLst>
              <a:path h="119">
                <a:moveTo>
                  <a:pt x="0" y="119"/>
                </a:moveTo>
                <a:lnTo>
                  <a:pt x="0" y="0"/>
                </a:lnTo>
                <a:lnTo>
                  <a:pt x="0" y="11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6" name="Line 40">
            <a:extLst>
              <a:ext uri="{FF2B5EF4-FFF2-40B4-BE49-F238E27FC236}">
                <a16:creationId xmlns:a16="http://schemas.microsoft.com/office/drawing/2014/main" id="{37A55D05-131B-4233-ACCE-351133CB8D7A}"/>
              </a:ext>
            </a:extLst>
          </p:cNvPr>
          <p:cNvSpPr>
            <a:spLocks noChangeShapeType="1"/>
          </p:cNvSpPr>
          <p:nvPr/>
        </p:nvSpPr>
        <p:spPr bwMode="auto">
          <a:xfrm flipV="1">
            <a:off x="4173371" y="4836983"/>
            <a:ext cx="0" cy="1889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7" name="Line 41">
            <a:extLst>
              <a:ext uri="{FF2B5EF4-FFF2-40B4-BE49-F238E27FC236}">
                <a16:creationId xmlns:a16="http://schemas.microsoft.com/office/drawing/2014/main" id="{B61C7984-140C-4BCC-BC08-6D83D3230EFB}"/>
              </a:ext>
            </a:extLst>
          </p:cNvPr>
          <p:cNvSpPr>
            <a:spLocks noChangeShapeType="1"/>
          </p:cNvSpPr>
          <p:nvPr/>
        </p:nvSpPr>
        <p:spPr bwMode="auto">
          <a:xfrm>
            <a:off x="4130508" y="457028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8" name="Line 42">
            <a:extLst>
              <a:ext uri="{FF2B5EF4-FFF2-40B4-BE49-F238E27FC236}">
                <a16:creationId xmlns:a16="http://schemas.microsoft.com/office/drawing/2014/main" id="{ADB4021A-BEA9-443F-AA3F-8C8202D2FDA9}"/>
              </a:ext>
            </a:extLst>
          </p:cNvPr>
          <p:cNvSpPr>
            <a:spLocks noChangeShapeType="1"/>
          </p:cNvSpPr>
          <p:nvPr/>
        </p:nvSpPr>
        <p:spPr bwMode="auto">
          <a:xfrm>
            <a:off x="4130508" y="50258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9" name="Line 43">
            <a:extLst>
              <a:ext uri="{FF2B5EF4-FFF2-40B4-BE49-F238E27FC236}">
                <a16:creationId xmlns:a16="http://schemas.microsoft.com/office/drawing/2014/main" id="{AA7E5DC0-7324-4FF8-AE93-6A3E1C988D68}"/>
              </a:ext>
            </a:extLst>
          </p:cNvPr>
          <p:cNvSpPr>
            <a:spLocks noChangeShapeType="1"/>
          </p:cNvSpPr>
          <p:nvPr/>
        </p:nvSpPr>
        <p:spPr bwMode="auto">
          <a:xfrm flipV="1">
            <a:off x="4173371" y="4570283"/>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0" name="Line 44">
            <a:extLst>
              <a:ext uri="{FF2B5EF4-FFF2-40B4-BE49-F238E27FC236}">
                <a16:creationId xmlns:a16="http://schemas.microsoft.com/office/drawing/2014/main" id="{6C1DF91D-6C46-405B-9CBC-39D4D519F91E}"/>
              </a:ext>
            </a:extLst>
          </p:cNvPr>
          <p:cNvSpPr>
            <a:spLocks noChangeShapeType="1"/>
          </p:cNvSpPr>
          <p:nvPr/>
        </p:nvSpPr>
        <p:spPr bwMode="auto">
          <a:xfrm flipV="1">
            <a:off x="4173371" y="4836983"/>
            <a:ext cx="0" cy="1889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1" name="Freeform 45">
            <a:extLst>
              <a:ext uri="{FF2B5EF4-FFF2-40B4-BE49-F238E27FC236}">
                <a16:creationId xmlns:a16="http://schemas.microsoft.com/office/drawing/2014/main" id="{0A038A68-AC7E-4254-B778-99FD51F85623}"/>
              </a:ext>
            </a:extLst>
          </p:cNvPr>
          <p:cNvSpPr>
            <a:spLocks/>
          </p:cNvSpPr>
          <p:nvPr/>
        </p:nvSpPr>
        <p:spPr bwMode="auto">
          <a:xfrm>
            <a:off x="5757696" y="4630608"/>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2" name="Line 46">
            <a:extLst>
              <a:ext uri="{FF2B5EF4-FFF2-40B4-BE49-F238E27FC236}">
                <a16:creationId xmlns:a16="http://schemas.microsoft.com/office/drawing/2014/main" id="{E19C267F-6C11-44C9-B1EA-E90B744A865A}"/>
              </a:ext>
            </a:extLst>
          </p:cNvPr>
          <p:cNvSpPr>
            <a:spLocks noChangeShapeType="1"/>
          </p:cNvSpPr>
          <p:nvPr/>
        </p:nvSpPr>
        <p:spPr bwMode="auto">
          <a:xfrm>
            <a:off x="5757696" y="4630608"/>
            <a:ext cx="857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3" name="Freeform 47">
            <a:extLst>
              <a:ext uri="{FF2B5EF4-FFF2-40B4-BE49-F238E27FC236}">
                <a16:creationId xmlns:a16="http://schemas.microsoft.com/office/drawing/2014/main" id="{9AA1093C-0339-4D0D-AD8B-F6C567B5E940}"/>
              </a:ext>
            </a:extLst>
          </p:cNvPr>
          <p:cNvSpPr>
            <a:spLocks/>
          </p:cNvSpPr>
          <p:nvPr/>
        </p:nvSpPr>
        <p:spPr bwMode="auto">
          <a:xfrm>
            <a:off x="5757696" y="5148133"/>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4" name="Line 48">
            <a:extLst>
              <a:ext uri="{FF2B5EF4-FFF2-40B4-BE49-F238E27FC236}">
                <a16:creationId xmlns:a16="http://schemas.microsoft.com/office/drawing/2014/main" id="{DFF59899-02D1-450B-9D6E-5A296A06C649}"/>
              </a:ext>
            </a:extLst>
          </p:cNvPr>
          <p:cNvSpPr>
            <a:spLocks noChangeShapeType="1"/>
          </p:cNvSpPr>
          <p:nvPr/>
        </p:nvSpPr>
        <p:spPr bwMode="auto">
          <a:xfrm>
            <a:off x="5757696" y="5148133"/>
            <a:ext cx="857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5" name="Freeform 49">
            <a:extLst>
              <a:ext uri="{FF2B5EF4-FFF2-40B4-BE49-F238E27FC236}">
                <a16:creationId xmlns:a16="http://schemas.microsoft.com/office/drawing/2014/main" id="{42CED442-053E-49EF-AAEB-94F2E787A3AA}"/>
              </a:ext>
            </a:extLst>
          </p:cNvPr>
          <p:cNvSpPr>
            <a:spLocks/>
          </p:cNvSpPr>
          <p:nvPr/>
        </p:nvSpPr>
        <p:spPr bwMode="auto">
          <a:xfrm>
            <a:off x="5800558" y="4630608"/>
            <a:ext cx="0" cy="252413"/>
          </a:xfrm>
          <a:custGeom>
            <a:avLst/>
            <a:gdLst>
              <a:gd name="T0" fmla="*/ 159 h 159"/>
              <a:gd name="T1" fmla="*/ 0 h 159"/>
              <a:gd name="T2" fmla="*/ 159 h 159"/>
            </a:gdLst>
            <a:ahLst/>
            <a:cxnLst>
              <a:cxn ang="0">
                <a:pos x="0" y="T0"/>
              </a:cxn>
              <a:cxn ang="0">
                <a:pos x="0" y="T1"/>
              </a:cxn>
              <a:cxn ang="0">
                <a:pos x="0" y="T2"/>
              </a:cxn>
            </a:cxnLst>
            <a:rect l="0" t="0" r="r" b="b"/>
            <a:pathLst>
              <a:path h="159">
                <a:moveTo>
                  <a:pt x="0" y="159"/>
                </a:moveTo>
                <a:lnTo>
                  <a:pt x="0" y="0"/>
                </a:lnTo>
                <a:lnTo>
                  <a:pt x="0" y="15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6" name="Line 50">
            <a:extLst>
              <a:ext uri="{FF2B5EF4-FFF2-40B4-BE49-F238E27FC236}">
                <a16:creationId xmlns:a16="http://schemas.microsoft.com/office/drawing/2014/main" id="{BE39F091-381D-4BA7-BE8F-EADFAAB27E63}"/>
              </a:ext>
            </a:extLst>
          </p:cNvPr>
          <p:cNvSpPr>
            <a:spLocks noChangeShapeType="1"/>
          </p:cNvSpPr>
          <p:nvPr/>
        </p:nvSpPr>
        <p:spPr bwMode="auto">
          <a:xfrm flipV="1">
            <a:off x="5800558" y="4630608"/>
            <a:ext cx="0" cy="252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7" name="Freeform 51">
            <a:extLst>
              <a:ext uri="{FF2B5EF4-FFF2-40B4-BE49-F238E27FC236}">
                <a16:creationId xmlns:a16="http://schemas.microsoft.com/office/drawing/2014/main" id="{A50D487F-3E6B-4F8E-90A5-6C44B23B4AC0}"/>
              </a:ext>
            </a:extLst>
          </p:cNvPr>
          <p:cNvSpPr>
            <a:spLocks/>
          </p:cNvSpPr>
          <p:nvPr/>
        </p:nvSpPr>
        <p:spPr bwMode="auto">
          <a:xfrm>
            <a:off x="5800558" y="4883021"/>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8" name="Line 52">
            <a:extLst>
              <a:ext uri="{FF2B5EF4-FFF2-40B4-BE49-F238E27FC236}">
                <a16:creationId xmlns:a16="http://schemas.microsoft.com/office/drawing/2014/main" id="{EB88A126-A6DB-4EA7-8ED6-691F4E55DDDE}"/>
              </a:ext>
            </a:extLst>
          </p:cNvPr>
          <p:cNvSpPr>
            <a:spLocks noChangeShapeType="1"/>
          </p:cNvSpPr>
          <p:nvPr/>
        </p:nvSpPr>
        <p:spPr bwMode="auto">
          <a:xfrm flipV="1">
            <a:off x="5800558" y="4883021"/>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9" name="Line 53">
            <a:extLst>
              <a:ext uri="{FF2B5EF4-FFF2-40B4-BE49-F238E27FC236}">
                <a16:creationId xmlns:a16="http://schemas.microsoft.com/office/drawing/2014/main" id="{9EDCBA4C-2323-47FC-A926-F8791EDC17DC}"/>
              </a:ext>
            </a:extLst>
          </p:cNvPr>
          <p:cNvSpPr>
            <a:spLocks noChangeShapeType="1"/>
          </p:cNvSpPr>
          <p:nvPr/>
        </p:nvSpPr>
        <p:spPr bwMode="auto">
          <a:xfrm>
            <a:off x="5757696" y="4630608"/>
            <a:ext cx="85725"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0" name="Line 54">
            <a:extLst>
              <a:ext uri="{FF2B5EF4-FFF2-40B4-BE49-F238E27FC236}">
                <a16:creationId xmlns:a16="http://schemas.microsoft.com/office/drawing/2014/main" id="{4853C91A-D5E1-4F77-8513-FF8B4BBB731A}"/>
              </a:ext>
            </a:extLst>
          </p:cNvPr>
          <p:cNvSpPr>
            <a:spLocks noChangeShapeType="1"/>
          </p:cNvSpPr>
          <p:nvPr/>
        </p:nvSpPr>
        <p:spPr bwMode="auto">
          <a:xfrm>
            <a:off x="5757696" y="5148133"/>
            <a:ext cx="85725"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1" name="Line 55">
            <a:extLst>
              <a:ext uri="{FF2B5EF4-FFF2-40B4-BE49-F238E27FC236}">
                <a16:creationId xmlns:a16="http://schemas.microsoft.com/office/drawing/2014/main" id="{B95C97A1-CCE1-486C-80C0-21334135FC50}"/>
              </a:ext>
            </a:extLst>
          </p:cNvPr>
          <p:cNvSpPr>
            <a:spLocks noChangeShapeType="1"/>
          </p:cNvSpPr>
          <p:nvPr/>
        </p:nvSpPr>
        <p:spPr bwMode="auto">
          <a:xfrm flipV="1">
            <a:off x="5800558" y="4630608"/>
            <a:ext cx="0" cy="2524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2" name="Line 56">
            <a:extLst>
              <a:ext uri="{FF2B5EF4-FFF2-40B4-BE49-F238E27FC236}">
                <a16:creationId xmlns:a16="http://schemas.microsoft.com/office/drawing/2014/main" id="{E85C734C-6D77-49C1-A78A-8429A21F6E7F}"/>
              </a:ext>
            </a:extLst>
          </p:cNvPr>
          <p:cNvSpPr>
            <a:spLocks noChangeShapeType="1"/>
          </p:cNvSpPr>
          <p:nvPr/>
        </p:nvSpPr>
        <p:spPr bwMode="auto">
          <a:xfrm flipV="1">
            <a:off x="5800558" y="4883021"/>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3" name="Freeform 81">
            <a:extLst>
              <a:ext uri="{FF2B5EF4-FFF2-40B4-BE49-F238E27FC236}">
                <a16:creationId xmlns:a16="http://schemas.microsoft.com/office/drawing/2014/main" id="{BD1D4526-FEA8-4CFC-91D7-DD4A1B783086}"/>
              </a:ext>
            </a:extLst>
          </p:cNvPr>
          <p:cNvSpPr>
            <a:spLocks/>
          </p:cNvSpPr>
          <p:nvPr/>
        </p:nvSpPr>
        <p:spPr bwMode="auto">
          <a:xfrm>
            <a:off x="3109746" y="384638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4" name="Line 82">
            <a:extLst>
              <a:ext uri="{FF2B5EF4-FFF2-40B4-BE49-F238E27FC236}">
                <a16:creationId xmlns:a16="http://schemas.microsoft.com/office/drawing/2014/main" id="{0AAA203B-3673-40DC-98F7-72108AF818DC}"/>
              </a:ext>
            </a:extLst>
          </p:cNvPr>
          <p:cNvSpPr>
            <a:spLocks noChangeShapeType="1"/>
          </p:cNvSpPr>
          <p:nvPr/>
        </p:nvSpPr>
        <p:spPr bwMode="auto">
          <a:xfrm>
            <a:off x="3109746" y="384638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5" name="Freeform 83">
            <a:extLst>
              <a:ext uri="{FF2B5EF4-FFF2-40B4-BE49-F238E27FC236}">
                <a16:creationId xmlns:a16="http://schemas.microsoft.com/office/drawing/2014/main" id="{B98CA0EE-8E9D-46C4-8579-A4BFE864945F}"/>
              </a:ext>
            </a:extLst>
          </p:cNvPr>
          <p:cNvSpPr>
            <a:spLocks/>
          </p:cNvSpPr>
          <p:nvPr/>
        </p:nvSpPr>
        <p:spPr bwMode="auto">
          <a:xfrm>
            <a:off x="3109746" y="430040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6" name="Line 84">
            <a:extLst>
              <a:ext uri="{FF2B5EF4-FFF2-40B4-BE49-F238E27FC236}">
                <a16:creationId xmlns:a16="http://schemas.microsoft.com/office/drawing/2014/main" id="{918788DC-6B94-40E9-B8F7-A3942CD4B281}"/>
              </a:ext>
            </a:extLst>
          </p:cNvPr>
          <p:cNvSpPr>
            <a:spLocks noChangeShapeType="1"/>
          </p:cNvSpPr>
          <p:nvPr/>
        </p:nvSpPr>
        <p:spPr bwMode="auto">
          <a:xfrm>
            <a:off x="3109746" y="430040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7" name="Freeform 85">
            <a:extLst>
              <a:ext uri="{FF2B5EF4-FFF2-40B4-BE49-F238E27FC236}">
                <a16:creationId xmlns:a16="http://schemas.microsoft.com/office/drawing/2014/main" id="{C6709015-C037-4995-939E-9C8B2277C650}"/>
              </a:ext>
            </a:extLst>
          </p:cNvPr>
          <p:cNvSpPr>
            <a:spLocks/>
          </p:cNvSpPr>
          <p:nvPr/>
        </p:nvSpPr>
        <p:spPr bwMode="auto">
          <a:xfrm>
            <a:off x="3152608" y="3846383"/>
            <a:ext cx="0" cy="177800"/>
          </a:xfrm>
          <a:custGeom>
            <a:avLst/>
            <a:gdLst>
              <a:gd name="T0" fmla="*/ 112 h 112"/>
              <a:gd name="T1" fmla="*/ 0 h 112"/>
              <a:gd name="T2" fmla="*/ 112 h 112"/>
            </a:gdLst>
            <a:ahLst/>
            <a:cxnLst>
              <a:cxn ang="0">
                <a:pos x="0" y="T0"/>
              </a:cxn>
              <a:cxn ang="0">
                <a:pos x="0" y="T1"/>
              </a:cxn>
              <a:cxn ang="0">
                <a:pos x="0" y="T2"/>
              </a:cxn>
            </a:cxnLst>
            <a:rect l="0" t="0" r="r" b="b"/>
            <a:pathLst>
              <a:path h="112">
                <a:moveTo>
                  <a:pt x="0" y="112"/>
                </a:moveTo>
                <a:lnTo>
                  <a:pt x="0" y="0"/>
                </a:lnTo>
                <a:lnTo>
                  <a:pt x="0" y="112"/>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8" name="Line 86">
            <a:extLst>
              <a:ext uri="{FF2B5EF4-FFF2-40B4-BE49-F238E27FC236}">
                <a16:creationId xmlns:a16="http://schemas.microsoft.com/office/drawing/2014/main" id="{D6D1D38B-807D-4D19-A5A1-9314963F1E5C}"/>
              </a:ext>
            </a:extLst>
          </p:cNvPr>
          <p:cNvSpPr>
            <a:spLocks noChangeShapeType="1"/>
          </p:cNvSpPr>
          <p:nvPr/>
        </p:nvSpPr>
        <p:spPr bwMode="auto">
          <a:xfrm flipV="1">
            <a:off x="3152608" y="3846383"/>
            <a:ext cx="0"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9" name="Freeform 87">
            <a:extLst>
              <a:ext uri="{FF2B5EF4-FFF2-40B4-BE49-F238E27FC236}">
                <a16:creationId xmlns:a16="http://schemas.microsoft.com/office/drawing/2014/main" id="{63E02EAE-770B-4370-B35B-5DC7855654F8}"/>
              </a:ext>
            </a:extLst>
          </p:cNvPr>
          <p:cNvSpPr>
            <a:spLocks/>
          </p:cNvSpPr>
          <p:nvPr/>
        </p:nvSpPr>
        <p:spPr bwMode="auto">
          <a:xfrm>
            <a:off x="3152608" y="4024183"/>
            <a:ext cx="0" cy="276225"/>
          </a:xfrm>
          <a:custGeom>
            <a:avLst/>
            <a:gdLst>
              <a:gd name="T0" fmla="*/ 174 h 174"/>
              <a:gd name="T1" fmla="*/ 0 h 174"/>
              <a:gd name="T2" fmla="*/ 174 h 174"/>
            </a:gdLst>
            <a:ahLst/>
            <a:cxnLst>
              <a:cxn ang="0">
                <a:pos x="0" y="T0"/>
              </a:cxn>
              <a:cxn ang="0">
                <a:pos x="0" y="T1"/>
              </a:cxn>
              <a:cxn ang="0">
                <a:pos x="0" y="T2"/>
              </a:cxn>
            </a:cxnLst>
            <a:rect l="0" t="0" r="r" b="b"/>
            <a:pathLst>
              <a:path h="174">
                <a:moveTo>
                  <a:pt x="0" y="174"/>
                </a:moveTo>
                <a:lnTo>
                  <a:pt x="0" y="0"/>
                </a:lnTo>
                <a:lnTo>
                  <a:pt x="0" y="174"/>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0" name="Line 88">
            <a:extLst>
              <a:ext uri="{FF2B5EF4-FFF2-40B4-BE49-F238E27FC236}">
                <a16:creationId xmlns:a16="http://schemas.microsoft.com/office/drawing/2014/main" id="{D01E9028-C357-4213-AB3D-CA108093DD68}"/>
              </a:ext>
            </a:extLst>
          </p:cNvPr>
          <p:cNvSpPr>
            <a:spLocks noChangeShapeType="1"/>
          </p:cNvSpPr>
          <p:nvPr/>
        </p:nvSpPr>
        <p:spPr bwMode="auto">
          <a:xfrm flipV="1">
            <a:off x="3152608" y="4024183"/>
            <a:ext cx="0" cy="276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1" name="Line 89">
            <a:extLst>
              <a:ext uri="{FF2B5EF4-FFF2-40B4-BE49-F238E27FC236}">
                <a16:creationId xmlns:a16="http://schemas.microsoft.com/office/drawing/2014/main" id="{43AD0979-0BE8-4C9A-9ADA-6D4D4B3E2785}"/>
              </a:ext>
            </a:extLst>
          </p:cNvPr>
          <p:cNvSpPr>
            <a:spLocks noChangeShapeType="1"/>
          </p:cNvSpPr>
          <p:nvPr/>
        </p:nvSpPr>
        <p:spPr bwMode="auto">
          <a:xfrm>
            <a:off x="3109746" y="384638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2" name="Line 90">
            <a:extLst>
              <a:ext uri="{FF2B5EF4-FFF2-40B4-BE49-F238E27FC236}">
                <a16:creationId xmlns:a16="http://schemas.microsoft.com/office/drawing/2014/main" id="{B6D7714A-BC99-4765-B93F-878BC012A082}"/>
              </a:ext>
            </a:extLst>
          </p:cNvPr>
          <p:cNvSpPr>
            <a:spLocks noChangeShapeType="1"/>
          </p:cNvSpPr>
          <p:nvPr/>
        </p:nvSpPr>
        <p:spPr bwMode="auto">
          <a:xfrm>
            <a:off x="3109746" y="430040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3" name="Line 91">
            <a:extLst>
              <a:ext uri="{FF2B5EF4-FFF2-40B4-BE49-F238E27FC236}">
                <a16:creationId xmlns:a16="http://schemas.microsoft.com/office/drawing/2014/main" id="{4D0CCA0C-1708-4607-BB0E-351C13E05D3F}"/>
              </a:ext>
            </a:extLst>
          </p:cNvPr>
          <p:cNvSpPr>
            <a:spLocks noChangeShapeType="1"/>
          </p:cNvSpPr>
          <p:nvPr/>
        </p:nvSpPr>
        <p:spPr bwMode="auto">
          <a:xfrm flipV="1">
            <a:off x="3152608" y="3846383"/>
            <a:ext cx="0" cy="1778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4" name="Line 92">
            <a:extLst>
              <a:ext uri="{FF2B5EF4-FFF2-40B4-BE49-F238E27FC236}">
                <a16:creationId xmlns:a16="http://schemas.microsoft.com/office/drawing/2014/main" id="{3E23D11A-9AED-41BB-A443-D3908691FC98}"/>
              </a:ext>
            </a:extLst>
          </p:cNvPr>
          <p:cNvSpPr>
            <a:spLocks noChangeShapeType="1"/>
          </p:cNvSpPr>
          <p:nvPr/>
        </p:nvSpPr>
        <p:spPr bwMode="auto">
          <a:xfrm flipV="1">
            <a:off x="3152608" y="4024183"/>
            <a:ext cx="0" cy="276225"/>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5" name="Freeform 93">
            <a:extLst>
              <a:ext uri="{FF2B5EF4-FFF2-40B4-BE49-F238E27FC236}">
                <a16:creationId xmlns:a16="http://schemas.microsoft.com/office/drawing/2014/main" id="{C0F1DE0D-B009-4641-BE52-A0B2D2BAEEBC}"/>
              </a:ext>
            </a:extLst>
          </p:cNvPr>
          <p:cNvSpPr>
            <a:spLocks/>
          </p:cNvSpPr>
          <p:nvPr/>
        </p:nvSpPr>
        <p:spPr bwMode="auto">
          <a:xfrm>
            <a:off x="4721058" y="3490783"/>
            <a:ext cx="90488" cy="0"/>
          </a:xfrm>
          <a:custGeom>
            <a:avLst/>
            <a:gdLst>
              <a:gd name="T0" fmla="*/ 0 w 57"/>
              <a:gd name="T1" fmla="*/ 57 w 57"/>
              <a:gd name="T2" fmla="*/ 0 w 57"/>
            </a:gdLst>
            <a:ahLst/>
            <a:cxnLst>
              <a:cxn ang="0">
                <a:pos x="T0" y="0"/>
              </a:cxn>
              <a:cxn ang="0">
                <a:pos x="T1" y="0"/>
              </a:cxn>
              <a:cxn ang="0">
                <a:pos x="T2" y="0"/>
              </a:cxn>
            </a:cxnLst>
            <a:rect l="0" t="0" r="r" b="b"/>
            <a:pathLst>
              <a:path w="57">
                <a:moveTo>
                  <a:pt x="0" y="0"/>
                </a:moveTo>
                <a:lnTo>
                  <a:pt x="57"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6" name="Line 94">
            <a:extLst>
              <a:ext uri="{FF2B5EF4-FFF2-40B4-BE49-F238E27FC236}">
                <a16:creationId xmlns:a16="http://schemas.microsoft.com/office/drawing/2014/main" id="{37F789DA-42CE-4D88-A9D9-F2C56FF22069}"/>
              </a:ext>
            </a:extLst>
          </p:cNvPr>
          <p:cNvSpPr>
            <a:spLocks noChangeShapeType="1"/>
          </p:cNvSpPr>
          <p:nvPr/>
        </p:nvSpPr>
        <p:spPr bwMode="auto">
          <a:xfrm>
            <a:off x="4721058" y="3490783"/>
            <a:ext cx="90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7" name="Freeform 95">
            <a:extLst>
              <a:ext uri="{FF2B5EF4-FFF2-40B4-BE49-F238E27FC236}">
                <a16:creationId xmlns:a16="http://schemas.microsoft.com/office/drawing/2014/main" id="{1D2B0C85-1666-4DCA-9320-84B36901BB83}"/>
              </a:ext>
            </a:extLst>
          </p:cNvPr>
          <p:cNvSpPr>
            <a:spLocks/>
          </p:cNvSpPr>
          <p:nvPr/>
        </p:nvSpPr>
        <p:spPr bwMode="auto">
          <a:xfrm>
            <a:off x="4721058" y="3933696"/>
            <a:ext cx="90488" cy="0"/>
          </a:xfrm>
          <a:custGeom>
            <a:avLst/>
            <a:gdLst>
              <a:gd name="T0" fmla="*/ 0 w 57"/>
              <a:gd name="T1" fmla="*/ 57 w 57"/>
              <a:gd name="T2" fmla="*/ 0 w 57"/>
            </a:gdLst>
            <a:ahLst/>
            <a:cxnLst>
              <a:cxn ang="0">
                <a:pos x="T0" y="0"/>
              </a:cxn>
              <a:cxn ang="0">
                <a:pos x="T1" y="0"/>
              </a:cxn>
              <a:cxn ang="0">
                <a:pos x="T2" y="0"/>
              </a:cxn>
            </a:cxnLst>
            <a:rect l="0" t="0" r="r" b="b"/>
            <a:pathLst>
              <a:path w="57">
                <a:moveTo>
                  <a:pt x="0" y="0"/>
                </a:moveTo>
                <a:lnTo>
                  <a:pt x="57"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8" name="Line 96">
            <a:extLst>
              <a:ext uri="{FF2B5EF4-FFF2-40B4-BE49-F238E27FC236}">
                <a16:creationId xmlns:a16="http://schemas.microsoft.com/office/drawing/2014/main" id="{0213DF23-FAAB-42BE-93C4-D67CB916F153}"/>
              </a:ext>
            </a:extLst>
          </p:cNvPr>
          <p:cNvSpPr>
            <a:spLocks noChangeShapeType="1"/>
          </p:cNvSpPr>
          <p:nvPr/>
        </p:nvSpPr>
        <p:spPr bwMode="auto">
          <a:xfrm>
            <a:off x="4721058" y="3933696"/>
            <a:ext cx="90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9" name="Freeform 97">
            <a:extLst>
              <a:ext uri="{FF2B5EF4-FFF2-40B4-BE49-F238E27FC236}">
                <a16:creationId xmlns:a16="http://schemas.microsoft.com/office/drawing/2014/main" id="{D9957112-E444-48F1-8AFB-A0B5610BC713}"/>
              </a:ext>
            </a:extLst>
          </p:cNvPr>
          <p:cNvSpPr>
            <a:spLocks/>
          </p:cNvSpPr>
          <p:nvPr/>
        </p:nvSpPr>
        <p:spPr bwMode="auto">
          <a:xfrm>
            <a:off x="4765508" y="3490783"/>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0" name="Line 98">
            <a:extLst>
              <a:ext uri="{FF2B5EF4-FFF2-40B4-BE49-F238E27FC236}">
                <a16:creationId xmlns:a16="http://schemas.microsoft.com/office/drawing/2014/main" id="{7465D67E-E493-4E54-9212-AA6AECE8D472}"/>
              </a:ext>
            </a:extLst>
          </p:cNvPr>
          <p:cNvSpPr>
            <a:spLocks noChangeShapeType="1"/>
          </p:cNvSpPr>
          <p:nvPr/>
        </p:nvSpPr>
        <p:spPr bwMode="auto">
          <a:xfrm flipV="1">
            <a:off x="4765508" y="349078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1" name="Freeform 99">
            <a:extLst>
              <a:ext uri="{FF2B5EF4-FFF2-40B4-BE49-F238E27FC236}">
                <a16:creationId xmlns:a16="http://schemas.microsoft.com/office/drawing/2014/main" id="{EE570BEC-3342-47B9-A0F2-89B13629F273}"/>
              </a:ext>
            </a:extLst>
          </p:cNvPr>
          <p:cNvSpPr>
            <a:spLocks/>
          </p:cNvSpPr>
          <p:nvPr/>
        </p:nvSpPr>
        <p:spPr bwMode="auto">
          <a:xfrm>
            <a:off x="4765508" y="3757483"/>
            <a:ext cx="0" cy="176213"/>
          </a:xfrm>
          <a:custGeom>
            <a:avLst/>
            <a:gdLst>
              <a:gd name="T0" fmla="*/ 111 h 111"/>
              <a:gd name="T1" fmla="*/ 0 h 111"/>
              <a:gd name="T2" fmla="*/ 111 h 111"/>
            </a:gdLst>
            <a:ahLst/>
            <a:cxnLst>
              <a:cxn ang="0">
                <a:pos x="0" y="T0"/>
              </a:cxn>
              <a:cxn ang="0">
                <a:pos x="0" y="T1"/>
              </a:cxn>
              <a:cxn ang="0">
                <a:pos x="0" y="T2"/>
              </a:cxn>
            </a:cxnLst>
            <a:rect l="0" t="0" r="r" b="b"/>
            <a:pathLst>
              <a:path h="111">
                <a:moveTo>
                  <a:pt x="0" y="111"/>
                </a:moveTo>
                <a:lnTo>
                  <a:pt x="0" y="0"/>
                </a:lnTo>
                <a:lnTo>
                  <a:pt x="0" y="111"/>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2" name="Line 100">
            <a:extLst>
              <a:ext uri="{FF2B5EF4-FFF2-40B4-BE49-F238E27FC236}">
                <a16:creationId xmlns:a16="http://schemas.microsoft.com/office/drawing/2014/main" id="{F9FC2886-95C0-4DF7-B615-9CBA8983DB59}"/>
              </a:ext>
            </a:extLst>
          </p:cNvPr>
          <p:cNvSpPr>
            <a:spLocks noChangeShapeType="1"/>
          </p:cNvSpPr>
          <p:nvPr/>
        </p:nvSpPr>
        <p:spPr bwMode="auto">
          <a:xfrm flipV="1">
            <a:off x="4765508" y="3757483"/>
            <a:ext cx="0" cy="1762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3" name="Line 101">
            <a:extLst>
              <a:ext uri="{FF2B5EF4-FFF2-40B4-BE49-F238E27FC236}">
                <a16:creationId xmlns:a16="http://schemas.microsoft.com/office/drawing/2014/main" id="{6F63E83F-8E8E-4586-841A-84F11E475ACD}"/>
              </a:ext>
            </a:extLst>
          </p:cNvPr>
          <p:cNvSpPr>
            <a:spLocks noChangeShapeType="1"/>
          </p:cNvSpPr>
          <p:nvPr/>
        </p:nvSpPr>
        <p:spPr bwMode="auto">
          <a:xfrm>
            <a:off x="4721058" y="3490783"/>
            <a:ext cx="90488"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4" name="Line 102">
            <a:extLst>
              <a:ext uri="{FF2B5EF4-FFF2-40B4-BE49-F238E27FC236}">
                <a16:creationId xmlns:a16="http://schemas.microsoft.com/office/drawing/2014/main" id="{0367F9F7-5310-4A55-A4B2-4E3C3BE70BB1}"/>
              </a:ext>
            </a:extLst>
          </p:cNvPr>
          <p:cNvSpPr>
            <a:spLocks noChangeShapeType="1"/>
          </p:cNvSpPr>
          <p:nvPr/>
        </p:nvSpPr>
        <p:spPr bwMode="auto">
          <a:xfrm>
            <a:off x="4721058" y="3933696"/>
            <a:ext cx="90488"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5" name="Line 103">
            <a:extLst>
              <a:ext uri="{FF2B5EF4-FFF2-40B4-BE49-F238E27FC236}">
                <a16:creationId xmlns:a16="http://schemas.microsoft.com/office/drawing/2014/main" id="{9115AADC-7703-477D-AB73-1A2D5098ABEB}"/>
              </a:ext>
            </a:extLst>
          </p:cNvPr>
          <p:cNvSpPr>
            <a:spLocks noChangeShapeType="1"/>
          </p:cNvSpPr>
          <p:nvPr/>
        </p:nvSpPr>
        <p:spPr bwMode="auto">
          <a:xfrm flipV="1">
            <a:off x="4765508" y="3490783"/>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6" name="Line 104">
            <a:extLst>
              <a:ext uri="{FF2B5EF4-FFF2-40B4-BE49-F238E27FC236}">
                <a16:creationId xmlns:a16="http://schemas.microsoft.com/office/drawing/2014/main" id="{9A3B1515-A36D-41BA-9538-3CE8A20D6CE2}"/>
              </a:ext>
            </a:extLst>
          </p:cNvPr>
          <p:cNvSpPr>
            <a:spLocks noChangeShapeType="1"/>
          </p:cNvSpPr>
          <p:nvPr/>
        </p:nvSpPr>
        <p:spPr bwMode="auto">
          <a:xfrm flipV="1">
            <a:off x="4765508" y="3757483"/>
            <a:ext cx="0" cy="1762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7" name="Freeform 105">
            <a:extLst>
              <a:ext uri="{FF2B5EF4-FFF2-40B4-BE49-F238E27FC236}">
                <a16:creationId xmlns:a16="http://schemas.microsoft.com/office/drawing/2014/main" id="{B0094E6C-287F-4FEC-B410-6B391D85CB5B}"/>
              </a:ext>
            </a:extLst>
          </p:cNvPr>
          <p:cNvSpPr>
            <a:spLocks/>
          </p:cNvSpPr>
          <p:nvPr/>
        </p:nvSpPr>
        <p:spPr bwMode="auto">
          <a:xfrm>
            <a:off x="6333958" y="3860671"/>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8" name="Line 106">
            <a:extLst>
              <a:ext uri="{FF2B5EF4-FFF2-40B4-BE49-F238E27FC236}">
                <a16:creationId xmlns:a16="http://schemas.microsoft.com/office/drawing/2014/main" id="{4E1D5314-EC18-430E-9889-D5ABEFE4ED29}"/>
              </a:ext>
            </a:extLst>
          </p:cNvPr>
          <p:cNvSpPr>
            <a:spLocks noChangeShapeType="1"/>
          </p:cNvSpPr>
          <p:nvPr/>
        </p:nvSpPr>
        <p:spPr bwMode="auto">
          <a:xfrm>
            <a:off x="6333958" y="3860671"/>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9" name="Freeform 107">
            <a:extLst>
              <a:ext uri="{FF2B5EF4-FFF2-40B4-BE49-F238E27FC236}">
                <a16:creationId xmlns:a16="http://schemas.microsoft.com/office/drawing/2014/main" id="{92048755-1570-4871-9DB9-C43D54D4FDC4}"/>
              </a:ext>
            </a:extLst>
          </p:cNvPr>
          <p:cNvSpPr>
            <a:spLocks/>
          </p:cNvSpPr>
          <p:nvPr/>
        </p:nvSpPr>
        <p:spPr bwMode="auto">
          <a:xfrm>
            <a:off x="6333958" y="43908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0" name="Line 108">
            <a:extLst>
              <a:ext uri="{FF2B5EF4-FFF2-40B4-BE49-F238E27FC236}">
                <a16:creationId xmlns:a16="http://schemas.microsoft.com/office/drawing/2014/main" id="{8FD56020-CFEF-4163-9CE7-FC8F70E8CCA7}"/>
              </a:ext>
            </a:extLst>
          </p:cNvPr>
          <p:cNvSpPr>
            <a:spLocks noChangeShapeType="1"/>
          </p:cNvSpPr>
          <p:nvPr/>
        </p:nvSpPr>
        <p:spPr bwMode="auto">
          <a:xfrm>
            <a:off x="6333958" y="43908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1" name="Freeform 109">
            <a:extLst>
              <a:ext uri="{FF2B5EF4-FFF2-40B4-BE49-F238E27FC236}">
                <a16:creationId xmlns:a16="http://schemas.microsoft.com/office/drawing/2014/main" id="{00C69B3D-1FA0-42FC-83F1-4127F63981B7}"/>
              </a:ext>
            </a:extLst>
          </p:cNvPr>
          <p:cNvSpPr>
            <a:spLocks/>
          </p:cNvSpPr>
          <p:nvPr/>
        </p:nvSpPr>
        <p:spPr bwMode="auto">
          <a:xfrm>
            <a:off x="6378408" y="3860671"/>
            <a:ext cx="0" cy="252413"/>
          </a:xfrm>
          <a:custGeom>
            <a:avLst/>
            <a:gdLst>
              <a:gd name="T0" fmla="*/ 159 h 159"/>
              <a:gd name="T1" fmla="*/ 0 h 159"/>
              <a:gd name="T2" fmla="*/ 159 h 159"/>
            </a:gdLst>
            <a:ahLst/>
            <a:cxnLst>
              <a:cxn ang="0">
                <a:pos x="0" y="T0"/>
              </a:cxn>
              <a:cxn ang="0">
                <a:pos x="0" y="T1"/>
              </a:cxn>
              <a:cxn ang="0">
                <a:pos x="0" y="T2"/>
              </a:cxn>
            </a:cxnLst>
            <a:rect l="0" t="0" r="r" b="b"/>
            <a:pathLst>
              <a:path h="159">
                <a:moveTo>
                  <a:pt x="0" y="159"/>
                </a:moveTo>
                <a:lnTo>
                  <a:pt x="0" y="0"/>
                </a:lnTo>
                <a:lnTo>
                  <a:pt x="0" y="15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2" name="Line 110">
            <a:extLst>
              <a:ext uri="{FF2B5EF4-FFF2-40B4-BE49-F238E27FC236}">
                <a16:creationId xmlns:a16="http://schemas.microsoft.com/office/drawing/2014/main" id="{E314097E-A493-45AD-ACCB-A0A6E9C1CDAC}"/>
              </a:ext>
            </a:extLst>
          </p:cNvPr>
          <p:cNvSpPr>
            <a:spLocks noChangeShapeType="1"/>
          </p:cNvSpPr>
          <p:nvPr/>
        </p:nvSpPr>
        <p:spPr bwMode="auto">
          <a:xfrm flipV="1">
            <a:off x="6378408" y="3860671"/>
            <a:ext cx="0" cy="252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3" name="Freeform 111">
            <a:extLst>
              <a:ext uri="{FF2B5EF4-FFF2-40B4-BE49-F238E27FC236}">
                <a16:creationId xmlns:a16="http://schemas.microsoft.com/office/drawing/2014/main" id="{7383E1DD-F9C8-4AC8-93B5-D06926D12A93}"/>
              </a:ext>
            </a:extLst>
          </p:cNvPr>
          <p:cNvSpPr>
            <a:spLocks/>
          </p:cNvSpPr>
          <p:nvPr/>
        </p:nvSpPr>
        <p:spPr bwMode="auto">
          <a:xfrm>
            <a:off x="6378408" y="4113083"/>
            <a:ext cx="0" cy="277813"/>
          </a:xfrm>
          <a:custGeom>
            <a:avLst/>
            <a:gdLst>
              <a:gd name="T0" fmla="*/ 175 h 175"/>
              <a:gd name="T1" fmla="*/ 0 h 175"/>
              <a:gd name="T2" fmla="*/ 175 h 175"/>
            </a:gdLst>
            <a:ahLst/>
            <a:cxnLst>
              <a:cxn ang="0">
                <a:pos x="0" y="T0"/>
              </a:cxn>
              <a:cxn ang="0">
                <a:pos x="0" y="T1"/>
              </a:cxn>
              <a:cxn ang="0">
                <a:pos x="0" y="T2"/>
              </a:cxn>
            </a:cxnLst>
            <a:rect l="0" t="0" r="r" b="b"/>
            <a:pathLst>
              <a:path h="175">
                <a:moveTo>
                  <a:pt x="0" y="175"/>
                </a:moveTo>
                <a:lnTo>
                  <a:pt x="0" y="0"/>
                </a:lnTo>
                <a:lnTo>
                  <a:pt x="0" y="175"/>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4" name="Line 112">
            <a:extLst>
              <a:ext uri="{FF2B5EF4-FFF2-40B4-BE49-F238E27FC236}">
                <a16:creationId xmlns:a16="http://schemas.microsoft.com/office/drawing/2014/main" id="{462D4557-00CF-476D-9D64-EBC7D316FA06}"/>
              </a:ext>
            </a:extLst>
          </p:cNvPr>
          <p:cNvSpPr>
            <a:spLocks noChangeShapeType="1"/>
          </p:cNvSpPr>
          <p:nvPr/>
        </p:nvSpPr>
        <p:spPr bwMode="auto">
          <a:xfrm flipV="1">
            <a:off x="6378408" y="4113083"/>
            <a:ext cx="0" cy="2778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5" name="Line 113">
            <a:extLst>
              <a:ext uri="{FF2B5EF4-FFF2-40B4-BE49-F238E27FC236}">
                <a16:creationId xmlns:a16="http://schemas.microsoft.com/office/drawing/2014/main" id="{0FBA609F-F0D9-4002-9F00-D8623D2E37EA}"/>
              </a:ext>
            </a:extLst>
          </p:cNvPr>
          <p:cNvSpPr>
            <a:spLocks noChangeShapeType="1"/>
          </p:cNvSpPr>
          <p:nvPr/>
        </p:nvSpPr>
        <p:spPr bwMode="auto">
          <a:xfrm>
            <a:off x="6333958" y="3860671"/>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6" name="Line 114">
            <a:extLst>
              <a:ext uri="{FF2B5EF4-FFF2-40B4-BE49-F238E27FC236}">
                <a16:creationId xmlns:a16="http://schemas.microsoft.com/office/drawing/2014/main" id="{32CCC6ED-9AF6-4C12-8871-E9214F76B80F}"/>
              </a:ext>
            </a:extLst>
          </p:cNvPr>
          <p:cNvSpPr>
            <a:spLocks noChangeShapeType="1"/>
          </p:cNvSpPr>
          <p:nvPr/>
        </p:nvSpPr>
        <p:spPr bwMode="auto">
          <a:xfrm>
            <a:off x="6333958" y="43908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7" name="Line 115">
            <a:extLst>
              <a:ext uri="{FF2B5EF4-FFF2-40B4-BE49-F238E27FC236}">
                <a16:creationId xmlns:a16="http://schemas.microsoft.com/office/drawing/2014/main" id="{CDB096A6-83DC-4ADF-A638-1B85A121A33D}"/>
              </a:ext>
            </a:extLst>
          </p:cNvPr>
          <p:cNvSpPr>
            <a:spLocks noChangeShapeType="1"/>
          </p:cNvSpPr>
          <p:nvPr/>
        </p:nvSpPr>
        <p:spPr bwMode="auto">
          <a:xfrm flipV="1">
            <a:off x="6378408" y="3860671"/>
            <a:ext cx="0" cy="2524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8" name="Line 116">
            <a:extLst>
              <a:ext uri="{FF2B5EF4-FFF2-40B4-BE49-F238E27FC236}">
                <a16:creationId xmlns:a16="http://schemas.microsoft.com/office/drawing/2014/main" id="{E2A8667D-8516-4AC2-9395-CF831A5A38FB}"/>
              </a:ext>
            </a:extLst>
          </p:cNvPr>
          <p:cNvSpPr>
            <a:spLocks noChangeShapeType="1"/>
          </p:cNvSpPr>
          <p:nvPr/>
        </p:nvSpPr>
        <p:spPr bwMode="auto">
          <a:xfrm flipV="1">
            <a:off x="6378408" y="4113083"/>
            <a:ext cx="0" cy="2778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9" name="Rectangle 155">
            <a:extLst>
              <a:ext uri="{FF2B5EF4-FFF2-40B4-BE49-F238E27FC236}">
                <a16:creationId xmlns:a16="http://schemas.microsoft.com/office/drawing/2014/main" id="{1E579F96-5EC1-4A17-8D4A-2F042DD8F51A}"/>
              </a:ext>
            </a:extLst>
          </p:cNvPr>
          <p:cNvSpPr>
            <a:spLocks noChangeArrowheads="1"/>
          </p:cNvSpPr>
          <p:nvPr/>
        </p:nvSpPr>
        <p:spPr bwMode="auto">
          <a:xfrm>
            <a:off x="4007375"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1.1%</a:t>
            </a:r>
          </a:p>
        </p:txBody>
      </p:sp>
      <p:sp>
        <p:nvSpPr>
          <p:cNvPr id="170" name="Rectangle 156">
            <a:extLst>
              <a:ext uri="{FF2B5EF4-FFF2-40B4-BE49-F238E27FC236}">
                <a16:creationId xmlns:a16="http://schemas.microsoft.com/office/drawing/2014/main" id="{66D4BBBA-52B7-4CA0-B24C-A588DFAE8202}"/>
              </a:ext>
            </a:extLst>
          </p:cNvPr>
          <p:cNvSpPr>
            <a:spLocks noChangeArrowheads="1"/>
          </p:cNvSpPr>
          <p:nvPr/>
        </p:nvSpPr>
        <p:spPr bwMode="auto">
          <a:xfrm>
            <a:off x="5620274"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1.1%</a:t>
            </a:r>
          </a:p>
        </p:txBody>
      </p:sp>
      <p:sp>
        <p:nvSpPr>
          <p:cNvPr id="171" name="Rectangle 159">
            <a:extLst>
              <a:ext uri="{FF2B5EF4-FFF2-40B4-BE49-F238E27FC236}">
                <a16:creationId xmlns:a16="http://schemas.microsoft.com/office/drawing/2014/main" id="{E25449AA-CF50-4453-AC94-23D0E4DD7EC1}"/>
              </a:ext>
            </a:extLst>
          </p:cNvPr>
          <p:cNvSpPr>
            <a:spLocks noChangeArrowheads="1"/>
          </p:cNvSpPr>
          <p:nvPr/>
        </p:nvSpPr>
        <p:spPr bwMode="auto">
          <a:xfrm>
            <a:off x="2979469"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2.0%</a:t>
            </a:r>
          </a:p>
        </p:txBody>
      </p:sp>
      <p:sp>
        <p:nvSpPr>
          <p:cNvPr id="172" name="Rectangle 160">
            <a:extLst>
              <a:ext uri="{FF2B5EF4-FFF2-40B4-BE49-F238E27FC236}">
                <a16:creationId xmlns:a16="http://schemas.microsoft.com/office/drawing/2014/main" id="{F5571241-84CB-4DC2-A399-B695E9D81E4A}"/>
              </a:ext>
            </a:extLst>
          </p:cNvPr>
          <p:cNvSpPr>
            <a:spLocks noChangeArrowheads="1"/>
          </p:cNvSpPr>
          <p:nvPr/>
        </p:nvSpPr>
        <p:spPr bwMode="auto">
          <a:xfrm>
            <a:off x="4588400"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2.3%</a:t>
            </a:r>
          </a:p>
        </p:txBody>
      </p:sp>
      <p:sp>
        <p:nvSpPr>
          <p:cNvPr id="173" name="Rectangle 161">
            <a:extLst>
              <a:ext uri="{FF2B5EF4-FFF2-40B4-BE49-F238E27FC236}">
                <a16:creationId xmlns:a16="http://schemas.microsoft.com/office/drawing/2014/main" id="{C1AACAA0-B5B6-45DC-BBA7-813991242641}"/>
              </a:ext>
            </a:extLst>
          </p:cNvPr>
          <p:cNvSpPr>
            <a:spLocks noChangeArrowheads="1"/>
          </p:cNvSpPr>
          <p:nvPr/>
        </p:nvSpPr>
        <p:spPr bwMode="auto">
          <a:xfrm>
            <a:off x="6201299"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1.9%</a:t>
            </a:r>
          </a:p>
        </p:txBody>
      </p:sp>
      <p:sp>
        <p:nvSpPr>
          <p:cNvPr id="174" name="Rectangle 169">
            <a:extLst>
              <a:ext uri="{FF2B5EF4-FFF2-40B4-BE49-F238E27FC236}">
                <a16:creationId xmlns:a16="http://schemas.microsoft.com/office/drawing/2014/main" id="{44C982EA-5D5F-4746-BE68-567D48F1AB20}"/>
              </a:ext>
            </a:extLst>
          </p:cNvPr>
          <p:cNvSpPr>
            <a:spLocks noChangeArrowheads="1"/>
          </p:cNvSpPr>
          <p:nvPr/>
        </p:nvSpPr>
        <p:spPr bwMode="auto">
          <a:xfrm>
            <a:off x="4036846" y="4319458"/>
            <a:ext cx="27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IBN</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5" name="Rectangle 170">
            <a:extLst>
              <a:ext uri="{FF2B5EF4-FFF2-40B4-BE49-F238E27FC236}">
                <a16:creationId xmlns:a16="http://schemas.microsoft.com/office/drawing/2014/main" id="{1A521EA8-E7D1-443D-9B85-EE4AC6272F62}"/>
              </a:ext>
            </a:extLst>
          </p:cNvPr>
          <p:cNvSpPr>
            <a:spLocks noChangeArrowheads="1"/>
          </p:cNvSpPr>
          <p:nvPr/>
        </p:nvSpPr>
        <p:spPr bwMode="auto">
          <a:xfrm>
            <a:off x="5611646" y="4367083"/>
            <a:ext cx="3238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ALN</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6" name="Rectangle 172">
            <a:extLst>
              <a:ext uri="{FF2B5EF4-FFF2-40B4-BE49-F238E27FC236}">
                <a16:creationId xmlns:a16="http://schemas.microsoft.com/office/drawing/2014/main" id="{CD688BA4-1F2C-4855-9BDE-A13A53ABB102}"/>
              </a:ext>
            </a:extLst>
          </p:cNvPr>
          <p:cNvSpPr>
            <a:spLocks noChangeArrowheads="1"/>
          </p:cNvSpPr>
          <p:nvPr/>
        </p:nvSpPr>
        <p:spPr bwMode="auto">
          <a:xfrm>
            <a:off x="2416008" y="4952871"/>
            <a:ext cx="2628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RIS</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7" name="Rectangle 173">
            <a:extLst>
              <a:ext uri="{FF2B5EF4-FFF2-40B4-BE49-F238E27FC236}">
                <a16:creationId xmlns:a16="http://schemas.microsoft.com/office/drawing/2014/main" id="{8BBE1F86-7D49-4D58-9211-72933B9C7B74}"/>
              </a:ext>
            </a:extLst>
          </p:cNvPr>
          <p:cNvSpPr>
            <a:spLocks noChangeArrowheads="1"/>
          </p:cNvSpPr>
          <p:nvPr/>
        </p:nvSpPr>
        <p:spPr bwMode="auto">
          <a:xfrm>
            <a:off x="2670008" y="3046283"/>
            <a:ext cx="4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1.6%</a:t>
            </a:r>
            <a:r>
              <a:rPr kumimoji="0" lang="en-US" altLang="en-US" sz="15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a:t>
            </a:r>
            <a:endParaRPr kumimoji="0" lang="en-US" altLang="en-US" sz="18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8" name="Rectangle 174">
            <a:extLst>
              <a:ext uri="{FF2B5EF4-FFF2-40B4-BE49-F238E27FC236}">
                <a16:creationId xmlns:a16="http://schemas.microsoft.com/office/drawing/2014/main" id="{D2E50A9C-3B0F-4DFC-9AFB-53ECF6AB10D1}"/>
              </a:ext>
            </a:extLst>
          </p:cNvPr>
          <p:cNvSpPr>
            <a:spLocks noChangeArrowheads="1"/>
          </p:cNvSpPr>
          <p:nvPr/>
        </p:nvSpPr>
        <p:spPr bwMode="auto">
          <a:xfrm>
            <a:off x="4262271" y="2801173"/>
            <a:ext cx="423193" cy="2308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1.1%</a:t>
            </a:r>
            <a:r>
              <a:rPr kumimoji="0" lang="en-US" altLang="en-US" sz="15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b</a:t>
            </a:r>
            <a:endParaRPr kumimoji="0" lang="en-US" altLang="en-US" sz="18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9" name="Rectangle 175">
            <a:extLst>
              <a:ext uri="{FF2B5EF4-FFF2-40B4-BE49-F238E27FC236}">
                <a16:creationId xmlns:a16="http://schemas.microsoft.com/office/drawing/2014/main" id="{F6D6CEF6-06BC-4F6A-A732-940E461FC5B6}"/>
              </a:ext>
            </a:extLst>
          </p:cNvPr>
          <p:cNvSpPr>
            <a:spLocks noChangeArrowheads="1"/>
          </p:cNvSpPr>
          <p:nvPr/>
        </p:nvSpPr>
        <p:spPr bwMode="auto">
          <a:xfrm>
            <a:off x="5887871" y="3147248"/>
            <a:ext cx="35907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0.9%</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80" name="Rectangle 176">
            <a:extLst>
              <a:ext uri="{FF2B5EF4-FFF2-40B4-BE49-F238E27FC236}">
                <a16:creationId xmlns:a16="http://schemas.microsoft.com/office/drawing/2014/main" id="{940310FE-7429-4BA3-990D-8F994D5B4266}"/>
              </a:ext>
            </a:extLst>
          </p:cNvPr>
          <p:cNvSpPr>
            <a:spLocks noChangeArrowheads="1"/>
          </p:cNvSpPr>
          <p:nvPr/>
        </p:nvSpPr>
        <p:spPr bwMode="auto">
          <a:xfrm>
            <a:off x="6313321" y="3179633"/>
            <a:ext cx="52900" cy="1384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rPr>
              <a:t>a</a:t>
            </a:r>
            <a:endParaRPr kumimoji="0" lang="en-US" altLang="en-US" sz="18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endParaRPr>
          </a:p>
        </p:txBody>
      </p:sp>
      <p:sp>
        <p:nvSpPr>
          <p:cNvPr id="181" name="Rectangle 179">
            <a:extLst>
              <a:ext uri="{FF2B5EF4-FFF2-40B4-BE49-F238E27FC236}">
                <a16:creationId xmlns:a16="http://schemas.microsoft.com/office/drawing/2014/main" id="{A4FB397B-06D2-46C7-82D5-20BE743CC80B}"/>
              </a:ext>
            </a:extLst>
          </p:cNvPr>
          <p:cNvSpPr>
            <a:spLocks noChangeArrowheads="1"/>
          </p:cNvSpPr>
          <p:nvPr/>
        </p:nvSpPr>
        <p:spPr bwMode="auto">
          <a:xfrm>
            <a:off x="5562751" y="2495421"/>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endParaRPr>
          </a:p>
        </p:txBody>
      </p:sp>
      <p:sp>
        <p:nvSpPr>
          <p:cNvPr id="182" name="Rectangle 180">
            <a:extLst>
              <a:ext uri="{FF2B5EF4-FFF2-40B4-BE49-F238E27FC236}">
                <a16:creationId xmlns:a16="http://schemas.microsoft.com/office/drawing/2014/main" id="{601A539D-08F3-440E-BDFF-0AFC87B05BA6}"/>
              </a:ext>
            </a:extLst>
          </p:cNvPr>
          <p:cNvSpPr>
            <a:spLocks noChangeArrowheads="1"/>
          </p:cNvSpPr>
          <p:nvPr/>
        </p:nvSpPr>
        <p:spPr bwMode="auto">
          <a:xfrm>
            <a:off x="3983188" y="2495421"/>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endParaRPr>
          </a:p>
        </p:txBody>
      </p:sp>
      <p:sp>
        <p:nvSpPr>
          <p:cNvPr id="183" name="Line 182">
            <a:extLst>
              <a:ext uri="{FF2B5EF4-FFF2-40B4-BE49-F238E27FC236}">
                <a16:creationId xmlns:a16="http://schemas.microsoft.com/office/drawing/2014/main" id="{B9125550-5737-4F71-8FBA-749EEA7E3318}"/>
              </a:ext>
            </a:extLst>
          </p:cNvPr>
          <p:cNvSpPr>
            <a:spLocks noChangeShapeType="1"/>
          </p:cNvSpPr>
          <p:nvPr/>
        </p:nvSpPr>
        <p:spPr bwMode="auto">
          <a:xfrm flipH="1">
            <a:off x="2573171" y="3374896"/>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4" name="Line 183">
            <a:extLst>
              <a:ext uri="{FF2B5EF4-FFF2-40B4-BE49-F238E27FC236}">
                <a16:creationId xmlns:a16="http://schemas.microsoft.com/office/drawing/2014/main" id="{3F798F7D-B64F-4EFE-B394-346BF469436E}"/>
              </a:ext>
            </a:extLst>
          </p:cNvPr>
          <p:cNvSpPr>
            <a:spLocks noChangeShapeType="1"/>
          </p:cNvSpPr>
          <p:nvPr/>
        </p:nvSpPr>
        <p:spPr bwMode="auto">
          <a:xfrm>
            <a:off x="2560471" y="3374896"/>
            <a:ext cx="0" cy="1527175"/>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5" name="Line 184">
            <a:extLst>
              <a:ext uri="{FF2B5EF4-FFF2-40B4-BE49-F238E27FC236}">
                <a16:creationId xmlns:a16="http://schemas.microsoft.com/office/drawing/2014/main" id="{52905C0A-1D9B-4D59-8153-BBE64F6D6B62}"/>
              </a:ext>
            </a:extLst>
          </p:cNvPr>
          <p:cNvSpPr>
            <a:spLocks noChangeShapeType="1"/>
          </p:cNvSpPr>
          <p:nvPr/>
        </p:nvSpPr>
        <p:spPr bwMode="auto">
          <a:xfrm>
            <a:off x="3136733" y="3382833"/>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6" name="Line 185">
            <a:extLst>
              <a:ext uri="{FF2B5EF4-FFF2-40B4-BE49-F238E27FC236}">
                <a16:creationId xmlns:a16="http://schemas.microsoft.com/office/drawing/2014/main" id="{C7C78E63-51A2-4F1C-9F58-AA32358F0F7F}"/>
              </a:ext>
            </a:extLst>
          </p:cNvPr>
          <p:cNvSpPr>
            <a:spLocks noChangeShapeType="1"/>
          </p:cNvSpPr>
          <p:nvPr/>
        </p:nvSpPr>
        <p:spPr bwMode="auto">
          <a:xfrm flipH="1">
            <a:off x="4186071" y="3062158"/>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7" name="Line 186">
            <a:extLst>
              <a:ext uri="{FF2B5EF4-FFF2-40B4-BE49-F238E27FC236}">
                <a16:creationId xmlns:a16="http://schemas.microsoft.com/office/drawing/2014/main" id="{C9344AFF-1E57-40A3-BB71-2201AED0B467}"/>
              </a:ext>
            </a:extLst>
          </p:cNvPr>
          <p:cNvSpPr>
            <a:spLocks noChangeShapeType="1"/>
          </p:cNvSpPr>
          <p:nvPr/>
        </p:nvSpPr>
        <p:spPr bwMode="auto">
          <a:xfrm>
            <a:off x="4186071" y="3062158"/>
            <a:ext cx="0" cy="1204913"/>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8" name="Line 187">
            <a:extLst>
              <a:ext uri="{FF2B5EF4-FFF2-40B4-BE49-F238E27FC236}">
                <a16:creationId xmlns:a16="http://schemas.microsoft.com/office/drawing/2014/main" id="{3C3F63C8-E296-4FD8-BA06-258021C8D702}"/>
              </a:ext>
            </a:extLst>
          </p:cNvPr>
          <p:cNvSpPr>
            <a:spLocks noChangeShapeType="1"/>
          </p:cNvSpPr>
          <p:nvPr/>
        </p:nvSpPr>
        <p:spPr bwMode="auto">
          <a:xfrm>
            <a:off x="4749633" y="3070096"/>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9" name="Line 188">
            <a:extLst>
              <a:ext uri="{FF2B5EF4-FFF2-40B4-BE49-F238E27FC236}">
                <a16:creationId xmlns:a16="http://schemas.microsoft.com/office/drawing/2014/main" id="{DA4E3127-71CA-4FB2-9F29-997612C6BF0D}"/>
              </a:ext>
            </a:extLst>
          </p:cNvPr>
          <p:cNvSpPr>
            <a:spLocks noChangeShapeType="1"/>
          </p:cNvSpPr>
          <p:nvPr/>
        </p:nvSpPr>
        <p:spPr bwMode="auto">
          <a:xfrm flipH="1">
            <a:off x="5795796" y="3435221"/>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0" name="Line 189">
            <a:extLst>
              <a:ext uri="{FF2B5EF4-FFF2-40B4-BE49-F238E27FC236}">
                <a16:creationId xmlns:a16="http://schemas.microsoft.com/office/drawing/2014/main" id="{3E263B26-EED8-4EF7-84F1-C5B57CCD3345}"/>
              </a:ext>
            </a:extLst>
          </p:cNvPr>
          <p:cNvSpPr>
            <a:spLocks noChangeShapeType="1"/>
          </p:cNvSpPr>
          <p:nvPr/>
        </p:nvSpPr>
        <p:spPr bwMode="auto">
          <a:xfrm>
            <a:off x="5795796" y="3435221"/>
            <a:ext cx="0" cy="83185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1" name="Line 190">
            <a:extLst>
              <a:ext uri="{FF2B5EF4-FFF2-40B4-BE49-F238E27FC236}">
                <a16:creationId xmlns:a16="http://schemas.microsoft.com/office/drawing/2014/main" id="{CFCBB67A-4286-4565-8BF8-40013F890C8C}"/>
              </a:ext>
            </a:extLst>
          </p:cNvPr>
          <p:cNvSpPr>
            <a:spLocks noChangeShapeType="1"/>
          </p:cNvSpPr>
          <p:nvPr/>
        </p:nvSpPr>
        <p:spPr bwMode="auto">
          <a:xfrm>
            <a:off x="6359358" y="3443158"/>
            <a:ext cx="0" cy="128588"/>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2" name="Rectangle 197">
            <a:extLst>
              <a:ext uri="{FF2B5EF4-FFF2-40B4-BE49-F238E27FC236}">
                <a16:creationId xmlns:a16="http://schemas.microsoft.com/office/drawing/2014/main" id="{76A7A797-CA8B-4A76-A34C-A9A7FD7413AA}"/>
              </a:ext>
            </a:extLst>
          </p:cNvPr>
          <p:cNvSpPr>
            <a:spLocks noChangeArrowheads="1"/>
          </p:cNvSpPr>
          <p:nvPr/>
        </p:nvSpPr>
        <p:spPr bwMode="auto">
          <a:xfrm>
            <a:off x="2938296" y="3582858"/>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3" name="Rectangle 198">
            <a:extLst>
              <a:ext uri="{FF2B5EF4-FFF2-40B4-BE49-F238E27FC236}">
                <a16:creationId xmlns:a16="http://schemas.microsoft.com/office/drawing/2014/main" id="{206F5D98-65FF-4855-AA6B-0EF9F05086AC}"/>
              </a:ext>
            </a:extLst>
          </p:cNvPr>
          <p:cNvSpPr>
            <a:spLocks noChangeArrowheads="1"/>
          </p:cNvSpPr>
          <p:nvPr/>
        </p:nvSpPr>
        <p:spPr bwMode="auto">
          <a:xfrm>
            <a:off x="4546433" y="3239958"/>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4" name="Rectangle 199">
            <a:extLst>
              <a:ext uri="{FF2B5EF4-FFF2-40B4-BE49-F238E27FC236}">
                <a16:creationId xmlns:a16="http://schemas.microsoft.com/office/drawing/2014/main" id="{78888960-2DC8-4C8D-88FC-0CA5A3F301B1}"/>
              </a:ext>
            </a:extLst>
          </p:cNvPr>
          <p:cNvSpPr>
            <a:spLocks noChangeArrowheads="1"/>
          </p:cNvSpPr>
          <p:nvPr/>
        </p:nvSpPr>
        <p:spPr bwMode="auto">
          <a:xfrm>
            <a:off x="6151396" y="3609846"/>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5" name="Rectangle 201">
            <a:extLst>
              <a:ext uri="{FF2B5EF4-FFF2-40B4-BE49-F238E27FC236}">
                <a16:creationId xmlns:a16="http://schemas.microsoft.com/office/drawing/2014/main" id="{27FD4629-BF70-41CD-85BF-7679EF5711EE}"/>
              </a:ext>
            </a:extLst>
          </p:cNvPr>
          <p:cNvSpPr>
            <a:spLocks noChangeArrowheads="1"/>
          </p:cNvSpPr>
          <p:nvPr/>
        </p:nvSpPr>
        <p:spPr bwMode="auto">
          <a:xfrm>
            <a:off x="7230930" y="4806821"/>
            <a:ext cx="3157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ZOL</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6" name="Rectangle 202">
            <a:extLst>
              <a:ext uri="{FF2B5EF4-FFF2-40B4-BE49-F238E27FC236}">
                <a16:creationId xmlns:a16="http://schemas.microsoft.com/office/drawing/2014/main" id="{B338C31F-FE59-4CC6-82FE-75F35A708DD0}"/>
              </a:ext>
            </a:extLst>
          </p:cNvPr>
          <p:cNvSpPr>
            <a:spLocks noChangeArrowheads="1"/>
          </p:cNvSpPr>
          <p:nvPr/>
        </p:nvSpPr>
        <p:spPr bwMode="auto">
          <a:xfrm>
            <a:off x="7475405" y="3198048"/>
            <a:ext cx="4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1.4%</a:t>
            </a:r>
            <a:r>
              <a:rPr kumimoji="0" lang="en-US" altLang="en-US" sz="15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a:t>
            </a:r>
            <a:endParaRPr kumimoji="0" lang="en-US" altLang="en-US" sz="18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7" name="Rectangle 204">
            <a:extLst>
              <a:ext uri="{FF2B5EF4-FFF2-40B4-BE49-F238E27FC236}">
                <a16:creationId xmlns:a16="http://schemas.microsoft.com/office/drawing/2014/main" id="{966CD40A-3470-4CF3-9878-80DB7E92F295}"/>
              </a:ext>
            </a:extLst>
          </p:cNvPr>
          <p:cNvSpPr>
            <a:spLocks noChangeArrowheads="1"/>
          </p:cNvSpPr>
          <p:nvPr/>
        </p:nvSpPr>
        <p:spPr bwMode="auto">
          <a:xfrm>
            <a:off x="7751630" y="3635246"/>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8" name="Line 147">
            <a:extLst>
              <a:ext uri="{FF2B5EF4-FFF2-40B4-BE49-F238E27FC236}">
                <a16:creationId xmlns:a16="http://schemas.microsoft.com/office/drawing/2014/main" id="{5B60AD65-264E-4819-B273-BE7EC6374E60}"/>
              </a:ext>
            </a:extLst>
          </p:cNvPr>
          <p:cNvSpPr>
            <a:spLocks noChangeShapeType="1"/>
          </p:cNvSpPr>
          <p:nvPr/>
        </p:nvSpPr>
        <p:spPr bwMode="auto">
          <a:xfrm flipH="1">
            <a:off x="1884229" y="5840283"/>
            <a:ext cx="6519861"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9" name="Line 141">
            <a:extLst>
              <a:ext uri="{FF2B5EF4-FFF2-40B4-BE49-F238E27FC236}">
                <a16:creationId xmlns:a16="http://schemas.microsoft.com/office/drawing/2014/main" id="{EEDB9981-7DD0-4371-80C4-795C844765A5}"/>
              </a:ext>
            </a:extLst>
          </p:cNvPr>
          <p:cNvSpPr>
            <a:spLocks noChangeShapeType="1"/>
          </p:cNvSpPr>
          <p:nvPr/>
        </p:nvSpPr>
        <p:spPr bwMode="auto">
          <a:xfrm flipV="1">
            <a:off x="1889537" y="2172788"/>
            <a:ext cx="0" cy="3667493"/>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0" name="Line 142">
            <a:extLst>
              <a:ext uri="{FF2B5EF4-FFF2-40B4-BE49-F238E27FC236}">
                <a16:creationId xmlns:a16="http://schemas.microsoft.com/office/drawing/2014/main" id="{6FDA576B-9DF9-4150-8E3F-0A85B06E0BAA}"/>
              </a:ext>
            </a:extLst>
          </p:cNvPr>
          <p:cNvSpPr>
            <a:spLocks noChangeShapeType="1"/>
          </p:cNvSpPr>
          <p:nvPr/>
        </p:nvSpPr>
        <p:spPr bwMode="auto">
          <a:xfrm>
            <a:off x="1822862" y="2217608"/>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1" name="Line 143">
            <a:extLst>
              <a:ext uri="{FF2B5EF4-FFF2-40B4-BE49-F238E27FC236}">
                <a16:creationId xmlns:a16="http://schemas.microsoft.com/office/drawing/2014/main" id="{A0F5BAC3-E1B8-45B5-939D-C7AEFC2A292F}"/>
              </a:ext>
            </a:extLst>
          </p:cNvPr>
          <p:cNvSpPr>
            <a:spLocks noChangeShapeType="1"/>
          </p:cNvSpPr>
          <p:nvPr/>
        </p:nvSpPr>
        <p:spPr bwMode="auto">
          <a:xfrm>
            <a:off x="1822862" y="3120896"/>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2" name="Line 144">
            <a:extLst>
              <a:ext uri="{FF2B5EF4-FFF2-40B4-BE49-F238E27FC236}">
                <a16:creationId xmlns:a16="http://schemas.microsoft.com/office/drawing/2014/main" id="{B71D6288-D31A-45B5-A7A2-D67654C10546}"/>
              </a:ext>
            </a:extLst>
          </p:cNvPr>
          <p:cNvSpPr>
            <a:spLocks noChangeShapeType="1"/>
          </p:cNvSpPr>
          <p:nvPr/>
        </p:nvSpPr>
        <p:spPr bwMode="auto">
          <a:xfrm>
            <a:off x="1822862" y="4024183"/>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3" name="Line 145">
            <a:extLst>
              <a:ext uri="{FF2B5EF4-FFF2-40B4-BE49-F238E27FC236}">
                <a16:creationId xmlns:a16="http://schemas.microsoft.com/office/drawing/2014/main" id="{0218169B-EC93-43FB-BAFC-FEB37801B01D}"/>
              </a:ext>
            </a:extLst>
          </p:cNvPr>
          <p:cNvSpPr>
            <a:spLocks noChangeShapeType="1"/>
          </p:cNvSpPr>
          <p:nvPr/>
        </p:nvSpPr>
        <p:spPr bwMode="auto">
          <a:xfrm>
            <a:off x="1822862" y="4941758"/>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4" name="Line 146">
            <a:extLst>
              <a:ext uri="{FF2B5EF4-FFF2-40B4-BE49-F238E27FC236}">
                <a16:creationId xmlns:a16="http://schemas.microsoft.com/office/drawing/2014/main" id="{A2374D05-5AF0-416F-B907-90001072856C}"/>
              </a:ext>
            </a:extLst>
          </p:cNvPr>
          <p:cNvSpPr>
            <a:spLocks noChangeShapeType="1"/>
          </p:cNvSpPr>
          <p:nvPr/>
        </p:nvSpPr>
        <p:spPr bwMode="auto">
          <a:xfrm>
            <a:off x="1822862" y="5840283"/>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5" name="Line 153">
            <a:extLst>
              <a:ext uri="{FF2B5EF4-FFF2-40B4-BE49-F238E27FC236}">
                <a16:creationId xmlns:a16="http://schemas.microsoft.com/office/drawing/2014/main" id="{533B4E61-62F9-484E-94C8-645C8F9D4426}"/>
              </a:ext>
            </a:extLst>
          </p:cNvPr>
          <p:cNvSpPr>
            <a:spLocks noChangeShapeType="1"/>
          </p:cNvSpPr>
          <p:nvPr/>
        </p:nvSpPr>
        <p:spPr bwMode="auto">
          <a:xfrm>
            <a:off x="1889537"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6" name="Rectangle 164">
            <a:extLst>
              <a:ext uri="{FF2B5EF4-FFF2-40B4-BE49-F238E27FC236}">
                <a16:creationId xmlns:a16="http://schemas.microsoft.com/office/drawing/2014/main" id="{DCF858B8-5AFE-45E8-BD87-D74D07081020}"/>
              </a:ext>
            </a:extLst>
          </p:cNvPr>
          <p:cNvSpPr>
            <a:spLocks noChangeArrowheads="1"/>
          </p:cNvSpPr>
          <p:nvPr/>
        </p:nvSpPr>
        <p:spPr bwMode="auto">
          <a:xfrm>
            <a:off x="1652999" y="574979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0</a:t>
            </a:r>
          </a:p>
        </p:txBody>
      </p:sp>
      <p:sp>
        <p:nvSpPr>
          <p:cNvPr id="207" name="Rectangle 165">
            <a:extLst>
              <a:ext uri="{FF2B5EF4-FFF2-40B4-BE49-F238E27FC236}">
                <a16:creationId xmlns:a16="http://schemas.microsoft.com/office/drawing/2014/main" id="{67C0EBC9-F975-46CF-9072-9C8116A2BF84}"/>
              </a:ext>
            </a:extLst>
          </p:cNvPr>
          <p:cNvSpPr>
            <a:spLocks noChangeArrowheads="1"/>
          </p:cNvSpPr>
          <p:nvPr/>
        </p:nvSpPr>
        <p:spPr bwMode="auto">
          <a:xfrm>
            <a:off x="1652999" y="484174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a:t>
            </a:r>
          </a:p>
        </p:txBody>
      </p:sp>
      <p:sp>
        <p:nvSpPr>
          <p:cNvPr id="208" name="Rectangle 166">
            <a:extLst>
              <a:ext uri="{FF2B5EF4-FFF2-40B4-BE49-F238E27FC236}">
                <a16:creationId xmlns:a16="http://schemas.microsoft.com/office/drawing/2014/main" id="{A6F94D38-5722-4EDF-B482-4DE4B068E0EF}"/>
              </a:ext>
            </a:extLst>
          </p:cNvPr>
          <p:cNvSpPr>
            <a:spLocks noChangeArrowheads="1"/>
          </p:cNvSpPr>
          <p:nvPr/>
        </p:nvSpPr>
        <p:spPr bwMode="auto">
          <a:xfrm>
            <a:off x="1652999" y="393845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2</a:t>
            </a:r>
          </a:p>
        </p:txBody>
      </p:sp>
      <p:sp>
        <p:nvSpPr>
          <p:cNvPr id="209" name="Rectangle 167">
            <a:extLst>
              <a:ext uri="{FF2B5EF4-FFF2-40B4-BE49-F238E27FC236}">
                <a16:creationId xmlns:a16="http://schemas.microsoft.com/office/drawing/2014/main" id="{469B13C5-F944-480F-93D0-324E2EE67DAA}"/>
              </a:ext>
            </a:extLst>
          </p:cNvPr>
          <p:cNvSpPr>
            <a:spLocks noChangeArrowheads="1"/>
          </p:cNvSpPr>
          <p:nvPr/>
        </p:nvSpPr>
        <p:spPr bwMode="auto">
          <a:xfrm>
            <a:off x="1652999" y="303040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3</a:t>
            </a:r>
          </a:p>
        </p:txBody>
      </p:sp>
      <p:sp>
        <p:nvSpPr>
          <p:cNvPr id="210" name="Rectangle 168">
            <a:extLst>
              <a:ext uri="{FF2B5EF4-FFF2-40B4-BE49-F238E27FC236}">
                <a16:creationId xmlns:a16="http://schemas.microsoft.com/office/drawing/2014/main" id="{609C2B7C-C0E5-48A6-9292-9D147443E09F}"/>
              </a:ext>
            </a:extLst>
          </p:cNvPr>
          <p:cNvSpPr>
            <a:spLocks noChangeArrowheads="1"/>
          </p:cNvSpPr>
          <p:nvPr/>
        </p:nvSpPr>
        <p:spPr bwMode="auto">
          <a:xfrm>
            <a:off x="1652999" y="2125533"/>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4</a:t>
            </a:r>
          </a:p>
        </p:txBody>
      </p:sp>
      <p:sp>
        <p:nvSpPr>
          <p:cNvPr id="211" name="Rectangle 180">
            <a:extLst>
              <a:ext uri="{FF2B5EF4-FFF2-40B4-BE49-F238E27FC236}">
                <a16:creationId xmlns:a16="http://schemas.microsoft.com/office/drawing/2014/main" id="{9C912C3D-C6B6-4C5F-A499-1DD6437D709E}"/>
              </a:ext>
            </a:extLst>
          </p:cNvPr>
          <p:cNvSpPr>
            <a:spLocks noChangeArrowheads="1"/>
          </p:cNvSpPr>
          <p:nvPr/>
        </p:nvSpPr>
        <p:spPr bwMode="auto">
          <a:xfrm rot="16200000">
            <a:off x="-566664" y="3817292"/>
            <a:ext cx="3870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Percentage change in total h</a:t>
            </a:r>
            <a:r>
              <a:rPr kumimoji="0" lang="en-US" altLang="en-US" sz="12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ip</a:t>
            </a: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 BMD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from b</a:t>
            </a:r>
            <a:r>
              <a:rPr kumimoji="0" lang="en-US" altLang="en-US" sz="12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aseline</a:t>
            </a:r>
            <a:endPar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Tree>
    <p:extLst>
      <p:ext uri="{BB962C8B-B14F-4D97-AF65-F5344CB8AC3E}">
        <p14:creationId xmlns:p14="http://schemas.microsoft.com/office/powerpoint/2010/main" val="3074625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4556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Fracture Incidence Decreases Significantly with OP Therapy Initiation in Real World Setting</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372648"/>
            <a:ext cx="9144000" cy="5087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440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*Relative to first 3 months after initiation.</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Yusuf, A.A.,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Arch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2018;13(1):33. </a:t>
            </a:r>
          </a:p>
        </p:txBody>
      </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722376" y="1553655"/>
            <a:ext cx="80310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Clinical vertebral fractures reduced over 12 months in PMO</a:t>
            </a:r>
          </a:p>
        </p:txBody>
      </p:sp>
      <p:cxnSp>
        <p:nvCxnSpPr>
          <p:cNvPr id="34" name="Straight Connector 33">
            <a:extLst>
              <a:ext uri="{FF2B5EF4-FFF2-40B4-BE49-F238E27FC236}">
                <a16:creationId xmlns:a16="http://schemas.microsoft.com/office/drawing/2014/main" id="{E0482133-3542-416E-8FE2-33F954C0E125}"/>
              </a:ext>
            </a:extLst>
          </p:cNvPr>
          <p:cNvCxnSpPr/>
          <p:nvPr/>
        </p:nvCxnSpPr>
        <p:spPr>
          <a:xfrm>
            <a:off x="2170176" y="4962144"/>
            <a:ext cx="5571744"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B0E6AD77-65EE-4A7A-8EA3-4FD7F91642E7}"/>
              </a:ext>
            </a:extLst>
          </p:cNvPr>
          <p:cNvSpPr/>
          <p:nvPr/>
        </p:nvSpPr>
        <p:spPr>
          <a:xfrm>
            <a:off x="2785485" y="2276047"/>
            <a:ext cx="4572000" cy="738664"/>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 (51%; 95% CI 42 – 59%)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Zoledronic acid (25%; 95% CI 17 – 32%)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Oral bisphosphonates (23%; 95% CI 20 – 26%)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Teriparatide (64%; 95% CI 58 – 69%)</a:t>
            </a:r>
          </a:p>
        </p:txBody>
      </p:sp>
      <p:cxnSp>
        <p:nvCxnSpPr>
          <p:cNvPr id="64" name="Straight Connector 63">
            <a:extLst>
              <a:ext uri="{FF2B5EF4-FFF2-40B4-BE49-F238E27FC236}">
                <a16:creationId xmlns:a16="http://schemas.microsoft.com/office/drawing/2014/main" id="{5F83B465-8A84-4198-BC34-F57C08B7CA9C}"/>
              </a:ext>
            </a:extLst>
          </p:cNvPr>
          <p:cNvCxnSpPr/>
          <p:nvPr/>
        </p:nvCxnSpPr>
        <p:spPr>
          <a:xfrm>
            <a:off x="2170176" y="5882640"/>
            <a:ext cx="5571744"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05477C2C-97BE-4A36-831B-96FAB48E88D4}"/>
              </a:ext>
            </a:extLst>
          </p:cNvPr>
          <p:cNvCxnSpPr/>
          <p:nvPr/>
        </p:nvCxnSpPr>
        <p:spPr>
          <a:xfrm>
            <a:off x="2170176" y="4041648"/>
            <a:ext cx="5571744"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934F6C6-C34A-4D26-A432-08D18C89040D}"/>
              </a:ext>
            </a:extLst>
          </p:cNvPr>
          <p:cNvCxnSpPr/>
          <p:nvPr/>
        </p:nvCxnSpPr>
        <p:spPr>
          <a:xfrm>
            <a:off x="2170176" y="3113836"/>
            <a:ext cx="5571744"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104C95F3-D831-4F2B-A78A-40876F250E0B}"/>
              </a:ext>
            </a:extLst>
          </p:cNvPr>
          <p:cNvSpPr txBox="1"/>
          <p:nvPr/>
        </p:nvSpPr>
        <p:spPr>
          <a:xfrm>
            <a:off x="1341501" y="2975336"/>
            <a:ext cx="749808"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15</a:t>
            </a:r>
          </a:p>
        </p:txBody>
      </p:sp>
      <p:sp>
        <p:nvSpPr>
          <p:cNvPr id="68" name="TextBox 67">
            <a:extLst>
              <a:ext uri="{FF2B5EF4-FFF2-40B4-BE49-F238E27FC236}">
                <a16:creationId xmlns:a16="http://schemas.microsoft.com/office/drawing/2014/main" id="{92801F34-B1B1-46BD-B845-422FC514FDF1}"/>
              </a:ext>
            </a:extLst>
          </p:cNvPr>
          <p:cNvSpPr txBox="1"/>
          <p:nvPr/>
        </p:nvSpPr>
        <p:spPr>
          <a:xfrm>
            <a:off x="1341501" y="3889168"/>
            <a:ext cx="749808"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a:t>
            </a:r>
          </a:p>
        </p:txBody>
      </p:sp>
      <p:sp>
        <p:nvSpPr>
          <p:cNvPr id="69" name="TextBox 68">
            <a:extLst>
              <a:ext uri="{FF2B5EF4-FFF2-40B4-BE49-F238E27FC236}">
                <a16:creationId xmlns:a16="http://schemas.microsoft.com/office/drawing/2014/main" id="{B36CD664-82E0-4436-B3D2-67E890672122}"/>
              </a:ext>
            </a:extLst>
          </p:cNvPr>
          <p:cNvSpPr txBox="1"/>
          <p:nvPr/>
        </p:nvSpPr>
        <p:spPr>
          <a:xfrm>
            <a:off x="1341501" y="4809016"/>
            <a:ext cx="749808"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a:t>
            </a:r>
          </a:p>
        </p:txBody>
      </p:sp>
      <p:sp>
        <p:nvSpPr>
          <p:cNvPr id="70" name="TextBox 69">
            <a:extLst>
              <a:ext uri="{FF2B5EF4-FFF2-40B4-BE49-F238E27FC236}">
                <a16:creationId xmlns:a16="http://schemas.microsoft.com/office/drawing/2014/main" id="{B65895FF-0BB8-42E5-9B94-69BBC8DF15B5}"/>
              </a:ext>
            </a:extLst>
          </p:cNvPr>
          <p:cNvSpPr txBox="1"/>
          <p:nvPr/>
        </p:nvSpPr>
        <p:spPr>
          <a:xfrm>
            <a:off x="1341501" y="5734232"/>
            <a:ext cx="749808"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71" name="TextBox 70">
            <a:extLst>
              <a:ext uri="{FF2B5EF4-FFF2-40B4-BE49-F238E27FC236}">
                <a16:creationId xmlns:a16="http://schemas.microsoft.com/office/drawing/2014/main" id="{F4888FB6-9EF1-48BC-AE0D-6D9BE7845A1D}"/>
              </a:ext>
            </a:extLst>
          </p:cNvPr>
          <p:cNvSpPr txBox="1"/>
          <p:nvPr/>
        </p:nvSpPr>
        <p:spPr>
          <a:xfrm rot="16200000">
            <a:off x="-34425" y="4403547"/>
            <a:ext cx="331610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incidence per 100 patient-years</a:t>
            </a:r>
          </a:p>
        </p:txBody>
      </p:sp>
      <p:sp>
        <p:nvSpPr>
          <p:cNvPr id="72" name="TextBox 71">
            <a:extLst>
              <a:ext uri="{FF2B5EF4-FFF2-40B4-BE49-F238E27FC236}">
                <a16:creationId xmlns:a16="http://schemas.microsoft.com/office/drawing/2014/main" id="{2E8A999D-050E-4868-9DE1-A2E5B191AC3A}"/>
              </a:ext>
            </a:extLst>
          </p:cNvPr>
          <p:cNvSpPr txBox="1"/>
          <p:nvPr/>
        </p:nvSpPr>
        <p:spPr>
          <a:xfrm>
            <a:off x="2052065" y="5934329"/>
            <a:ext cx="1249301" cy="2308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a:t>
            </a:r>
          </a:p>
        </p:txBody>
      </p:sp>
      <p:sp>
        <p:nvSpPr>
          <p:cNvPr id="73" name="TextBox 72">
            <a:extLst>
              <a:ext uri="{FF2B5EF4-FFF2-40B4-BE49-F238E27FC236}">
                <a16:creationId xmlns:a16="http://schemas.microsoft.com/office/drawing/2014/main" id="{0601B3B3-9133-4B17-AF76-9E46089C3A05}"/>
              </a:ext>
            </a:extLst>
          </p:cNvPr>
          <p:cNvSpPr txBox="1"/>
          <p:nvPr/>
        </p:nvSpPr>
        <p:spPr>
          <a:xfrm>
            <a:off x="3207386" y="5934329"/>
            <a:ext cx="1249301" cy="2308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Zoledronic Acid</a:t>
            </a:r>
          </a:p>
        </p:txBody>
      </p:sp>
      <p:sp>
        <p:nvSpPr>
          <p:cNvPr id="74" name="TextBox 73">
            <a:extLst>
              <a:ext uri="{FF2B5EF4-FFF2-40B4-BE49-F238E27FC236}">
                <a16:creationId xmlns:a16="http://schemas.microsoft.com/office/drawing/2014/main" id="{86BC2064-60F7-4986-8CD0-403189EC60C7}"/>
              </a:ext>
            </a:extLst>
          </p:cNvPr>
          <p:cNvSpPr txBox="1"/>
          <p:nvPr/>
        </p:nvSpPr>
        <p:spPr>
          <a:xfrm>
            <a:off x="4323463" y="5934329"/>
            <a:ext cx="1249301" cy="2308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Bisphosphonates</a:t>
            </a:r>
          </a:p>
        </p:txBody>
      </p:sp>
      <p:sp>
        <p:nvSpPr>
          <p:cNvPr id="75" name="TextBox 74">
            <a:extLst>
              <a:ext uri="{FF2B5EF4-FFF2-40B4-BE49-F238E27FC236}">
                <a16:creationId xmlns:a16="http://schemas.microsoft.com/office/drawing/2014/main" id="{7E1626AA-F10C-444C-A377-83FD97966C3F}"/>
              </a:ext>
            </a:extLst>
          </p:cNvPr>
          <p:cNvSpPr txBox="1"/>
          <p:nvPr/>
        </p:nvSpPr>
        <p:spPr>
          <a:xfrm>
            <a:off x="5478784" y="5934329"/>
            <a:ext cx="1249301" cy="2308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Raloxfine</a:t>
            </a:r>
            <a:endPar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6" name="TextBox 75">
            <a:extLst>
              <a:ext uri="{FF2B5EF4-FFF2-40B4-BE49-F238E27FC236}">
                <a16:creationId xmlns:a16="http://schemas.microsoft.com/office/drawing/2014/main" id="{5A5F1E73-145F-436C-AA44-C21D4EB07858}"/>
              </a:ext>
            </a:extLst>
          </p:cNvPr>
          <p:cNvSpPr txBox="1"/>
          <p:nvPr/>
        </p:nvSpPr>
        <p:spPr>
          <a:xfrm>
            <a:off x="6628572" y="5934329"/>
            <a:ext cx="1249301" cy="2308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Teriparatide</a:t>
            </a:r>
          </a:p>
        </p:txBody>
      </p:sp>
      <p:sp>
        <p:nvSpPr>
          <p:cNvPr id="77" name="Rectangle 76">
            <a:extLst>
              <a:ext uri="{FF2B5EF4-FFF2-40B4-BE49-F238E27FC236}">
                <a16:creationId xmlns:a16="http://schemas.microsoft.com/office/drawing/2014/main" id="{DF7348EF-99C1-4565-B631-F379BA312069}"/>
              </a:ext>
            </a:extLst>
          </p:cNvPr>
          <p:cNvSpPr/>
          <p:nvPr/>
        </p:nvSpPr>
        <p:spPr>
          <a:xfrm>
            <a:off x="2379388" y="4366260"/>
            <a:ext cx="277000" cy="1516380"/>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78" name="Rectangle 77">
            <a:extLst>
              <a:ext uri="{FF2B5EF4-FFF2-40B4-BE49-F238E27FC236}">
                <a16:creationId xmlns:a16="http://schemas.microsoft.com/office/drawing/2014/main" id="{D0E0A163-F5BF-4ABA-B14C-11FA70907AD0}"/>
              </a:ext>
            </a:extLst>
          </p:cNvPr>
          <p:cNvSpPr/>
          <p:nvPr/>
        </p:nvSpPr>
        <p:spPr>
          <a:xfrm>
            <a:off x="2722020" y="4848324"/>
            <a:ext cx="277000" cy="1034316"/>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79" name="Rectangle 78">
            <a:extLst>
              <a:ext uri="{FF2B5EF4-FFF2-40B4-BE49-F238E27FC236}">
                <a16:creationId xmlns:a16="http://schemas.microsoft.com/office/drawing/2014/main" id="{9D9E98B8-6144-46B3-8954-F82B10635BA2}"/>
              </a:ext>
            </a:extLst>
          </p:cNvPr>
          <p:cNvSpPr/>
          <p:nvPr/>
        </p:nvSpPr>
        <p:spPr>
          <a:xfrm>
            <a:off x="3502762" y="4366260"/>
            <a:ext cx="277000" cy="1516380"/>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80" name="Rectangle 79">
            <a:extLst>
              <a:ext uri="{FF2B5EF4-FFF2-40B4-BE49-F238E27FC236}">
                <a16:creationId xmlns:a16="http://schemas.microsoft.com/office/drawing/2014/main" id="{D38D78D1-58D4-4305-9FC2-4D0B172B8ED3}"/>
              </a:ext>
            </a:extLst>
          </p:cNvPr>
          <p:cNvSpPr/>
          <p:nvPr/>
        </p:nvSpPr>
        <p:spPr>
          <a:xfrm>
            <a:off x="3845394" y="4754885"/>
            <a:ext cx="277000" cy="1127755"/>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81" name="Rectangle 80">
            <a:extLst>
              <a:ext uri="{FF2B5EF4-FFF2-40B4-BE49-F238E27FC236}">
                <a16:creationId xmlns:a16="http://schemas.microsoft.com/office/drawing/2014/main" id="{6A49C5C6-3455-4FB8-82CA-84FB91E681BB}"/>
              </a:ext>
            </a:extLst>
          </p:cNvPr>
          <p:cNvSpPr/>
          <p:nvPr/>
        </p:nvSpPr>
        <p:spPr>
          <a:xfrm>
            <a:off x="4619167" y="4734560"/>
            <a:ext cx="277000" cy="1148079"/>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82" name="Rectangle 81">
            <a:extLst>
              <a:ext uri="{FF2B5EF4-FFF2-40B4-BE49-F238E27FC236}">
                <a16:creationId xmlns:a16="http://schemas.microsoft.com/office/drawing/2014/main" id="{FC850A24-68CA-438D-81ED-F572E8BE063E}"/>
              </a:ext>
            </a:extLst>
          </p:cNvPr>
          <p:cNvSpPr/>
          <p:nvPr/>
        </p:nvSpPr>
        <p:spPr>
          <a:xfrm>
            <a:off x="4961799" y="4871725"/>
            <a:ext cx="277000" cy="1010915"/>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83" name="Rectangle 82">
            <a:extLst>
              <a:ext uri="{FF2B5EF4-FFF2-40B4-BE49-F238E27FC236}">
                <a16:creationId xmlns:a16="http://schemas.microsoft.com/office/drawing/2014/main" id="{8439288F-3B35-4127-965F-261A98AA4F41}"/>
              </a:ext>
            </a:extLst>
          </p:cNvPr>
          <p:cNvSpPr/>
          <p:nvPr/>
        </p:nvSpPr>
        <p:spPr>
          <a:xfrm>
            <a:off x="5735572" y="5075965"/>
            <a:ext cx="277000" cy="806674"/>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84" name="Rectangle 83">
            <a:extLst>
              <a:ext uri="{FF2B5EF4-FFF2-40B4-BE49-F238E27FC236}">
                <a16:creationId xmlns:a16="http://schemas.microsoft.com/office/drawing/2014/main" id="{45DD939B-91D6-4940-A528-D6771556AEFE}"/>
              </a:ext>
            </a:extLst>
          </p:cNvPr>
          <p:cNvSpPr/>
          <p:nvPr/>
        </p:nvSpPr>
        <p:spPr>
          <a:xfrm>
            <a:off x="6078204" y="5075965"/>
            <a:ext cx="277000" cy="806675"/>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85" name="Rectangle 84">
            <a:extLst>
              <a:ext uri="{FF2B5EF4-FFF2-40B4-BE49-F238E27FC236}">
                <a16:creationId xmlns:a16="http://schemas.microsoft.com/office/drawing/2014/main" id="{B40A3A8F-09D3-42A6-B3A9-933E3F7C2C74}"/>
              </a:ext>
            </a:extLst>
          </p:cNvPr>
          <p:cNvSpPr/>
          <p:nvPr/>
        </p:nvSpPr>
        <p:spPr>
          <a:xfrm>
            <a:off x="6863523" y="3295101"/>
            <a:ext cx="277000" cy="2587538"/>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86" name="Rectangle 85">
            <a:extLst>
              <a:ext uri="{FF2B5EF4-FFF2-40B4-BE49-F238E27FC236}">
                <a16:creationId xmlns:a16="http://schemas.microsoft.com/office/drawing/2014/main" id="{547F5A00-64AD-48BD-9160-39D0C52CE23F}"/>
              </a:ext>
            </a:extLst>
          </p:cNvPr>
          <p:cNvSpPr/>
          <p:nvPr/>
        </p:nvSpPr>
        <p:spPr>
          <a:xfrm>
            <a:off x="7206155" y="4410321"/>
            <a:ext cx="277000" cy="1472319"/>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87" name="TextBox 86">
            <a:extLst>
              <a:ext uri="{FF2B5EF4-FFF2-40B4-BE49-F238E27FC236}">
                <a16:creationId xmlns:a16="http://schemas.microsoft.com/office/drawing/2014/main" id="{E2297475-C556-44D8-A081-92BDF651A8B5}"/>
              </a:ext>
            </a:extLst>
          </p:cNvPr>
          <p:cNvSpPr txBox="1"/>
          <p:nvPr/>
        </p:nvSpPr>
        <p:spPr>
          <a:xfrm>
            <a:off x="2779394" y="3404166"/>
            <a:ext cx="2844102"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3-month early treatment period</a:t>
            </a:r>
          </a:p>
        </p:txBody>
      </p:sp>
      <p:sp>
        <p:nvSpPr>
          <p:cNvPr id="88" name="TextBox 87">
            <a:extLst>
              <a:ext uri="{FF2B5EF4-FFF2-40B4-BE49-F238E27FC236}">
                <a16:creationId xmlns:a16="http://schemas.microsoft.com/office/drawing/2014/main" id="{0906359D-D01C-4EE7-B5E8-770B1AD78D5F}"/>
              </a:ext>
            </a:extLst>
          </p:cNvPr>
          <p:cNvSpPr txBox="1"/>
          <p:nvPr/>
        </p:nvSpPr>
        <p:spPr>
          <a:xfrm>
            <a:off x="2779394" y="3618259"/>
            <a:ext cx="3298810"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Subsequent 12-month on-treatment period</a:t>
            </a:r>
          </a:p>
        </p:txBody>
      </p:sp>
      <p:sp>
        <p:nvSpPr>
          <p:cNvPr id="89" name="Rectangle 88">
            <a:extLst>
              <a:ext uri="{FF2B5EF4-FFF2-40B4-BE49-F238E27FC236}">
                <a16:creationId xmlns:a16="http://schemas.microsoft.com/office/drawing/2014/main" id="{8A5599E0-7A59-4C2C-9FF7-E1D7BAC83F24}"/>
              </a:ext>
            </a:extLst>
          </p:cNvPr>
          <p:cNvSpPr/>
          <p:nvPr/>
        </p:nvSpPr>
        <p:spPr>
          <a:xfrm>
            <a:off x="2656388" y="3470817"/>
            <a:ext cx="164828" cy="140822"/>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90" name="Rectangle 89">
            <a:extLst>
              <a:ext uri="{FF2B5EF4-FFF2-40B4-BE49-F238E27FC236}">
                <a16:creationId xmlns:a16="http://schemas.microsoft.com/office/drawing/2014/main" id="{31A8A7DD-B4F0-4FD2-B983-3C2335A77483}"/>
              </a:ext>
            </a:extLst>
          </p:cNvPr>
          <p:cNvSpPr/>
          <p:nvPr/>
        </p:nvSpPr>
        <p:spPr>
          <a:xfrm>
            <a:off x="2656388" y="3694480"/>
            <a:ext cx="164828" cy="140822"/>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91" name="TextBox 90">
            <a:extLst>
              <a:ext uri="{FF2B5EF4-FFF2-40B4-BE49-F238E27FC236}">
                <a16:creationId xmlns:a16="http://schemas.microsoft.com/office/drawing/2014/main" id="{4F50308F-B924-43ED-982E-7C132F344B69}"/>
              </a:ext>
            </a:extLst>
          </p:cNvPr>
          <p:cNvSpPr txBox="1"/>
          <p:nvPr/>
        </p:nvSpPr>
        <p:spPr>
          <a:xfrm>
            <a:off x="1412305" y="2434446"/>
            <a:ext cx="175356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Any Fracture</a:t>
            </a:r>
          </a:p>
        </p:txBody>
      </p:sp>
    </p:spTree>
    <p:extLst>
      <p:ext uri="{BB962C8B-B14F-4D97-AF65-F5344CB8AC3E}">
        <p14:creationId xmlns:p14="http://schemas.microsoft.com/office/powerpoint/2010/main" val="608095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9339" y="134557"/>
            <a:ext cx="9058939" cy="1107996"/>
          </a:xfrm>
        </p:spPr>
        <p:txBody>
          <a:bodyPr/>
          <a:lstStyle/>
          <a:p>
            <a:pPr algn="ctr">
              <a:lnSpc>
                <a:spcPct val="100000"/>
              </a:lnSpc>
            </a:pPr>
            <a:r>
              <a:rPr lang="en-CA" sz="3600" dirty="0">
                <a:solidFill>
                  <a:srgbClr val="7693CC"/>
                </a:solidFill>
                <a:latin typeface="Arial Narrow" panose="020B0606020202030204" pitchFamily="34" charset="0"/>
              </a:rPr>
              <a:t>Male: </a:t>
            </a:r>
            <a:r>
              <a:rPr lang="en-CA" sz="3600" dirty="0">
                <a:solidFill>
                  <a:srgbClr val="725F73"/>
                </a:solidFill>
                <a:latin typeface="Arial Narrow" panose="020B0606020202030204" pitchFamily="34" charset="0"/>
              </a:rPr>
              <a:t>ADAMO Continued BMD Increases With 24-Month of Denosumab Treatment at Lumbar Spine</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9136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 &lt; 0.05 vs double-blind baseline. </a:t>
            </a:r>
            <a:r>
              <a:rPr kumimoji="0" lang="en-US" altLang="en-US" sz="10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 &lt; 0.0001 vs double-blind and open-label baseline. CI = confidence interval.</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Adapted from: </a:t>
            </a: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Langdahl</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B.L., et al. </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Clin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Endocrin</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Metab</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2015;</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100(4):1335-134. </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doi:10.1210/jc.2014-4079</a:t>
            </a:r>
          </a:p>
        </p:txBody>
      </p:sp>
      <p:sp>
        <p:nvSpPr>
          <p:cNvPr id="48" name="Rectangle 72">
            <a:extLst>
              <a:ext uri="{FF2B5EF4-FFF2-40B4-BE49-F238E27FC236}">
                <a16:creationId xmlns:a16="http://schemas.microsoft.com/office/drawing/2014/main" id="{B42050B5-88A5-4E50-96E1-A372CDD0B284}"/>
              </a:ext>
            </a:extLst>
          </p:cNvPr>
          <p:cNvSpPr>
            <a:spLocks noChangeArrowheads="1"/>
          </p:cNvSpPr>
          <p:nvPr/>
        </p:nvSpPr>
        <p:spPr bwMode="auto">
          <a:xfrm>
            <a:off x="3365730" y="2257306"/>
            <a:ext cx="4497158" cy="3441700"/>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49" name="Rectangle 72">
            <a:extLst>
              <a:ext uri="{FF2B5EF4-FFF2-40B4-BE49-F238E27FC236}">
                <a16:creationId xmlns:a16="http://schemas.microsoft.com/office/drawing/2014/main" id="{4F058471-9146-4B03-B228-537F11876AFF}"/>
              </a:ext>
            </a:extLst>
          </p:cNvPr>
          <p:cNvSpPr>
            <a:spLocks noChangeArrowheads="1"/>
          </p:cNvSpPr>
          <p:nvPr/>
        </p:nvSpPr>
        <p:spPr bwMode="auto">
          <a:xfrm>
            <a:off x="1671638" y="2257306"/>
            <a:ext cx="2955925" cy="3441700"/>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0" name="TextBox 2">
            <a:extLst>
              <a:ext uri="{FF2B5EF4-FFF2-40B4-BE49-F238E27FC236}">
                <a16:creationId xmlns:a16="http://schemas.microsoft.com/office/drawing/2014/main" id="{00DA94FC-2603-4F76-8A61-B1A93E3E0987}"/>
              </a:ext>
            </a:extLst>
          </p:cNvPr>
          <p:cNvSpPr txBox="1">
            <a:spLocks noChangeArrowheads="1"/>
          </p:cNvSpPr>
          <p:nvPr/>
        </p:nvSpPr>
        <p:spPr bwMode="auto">
          <a:xfrm>
            <a:off x="4095750" y="6005862"/>
            <a:ext cx="1362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Study Month</a:t>
            </a:r>
          </a:p>
        </p:txBody>
      </p:sp>
      <p:sp>
        <p:nvSpPr>
          <p:cNvPr id="51" name="TextBox 4">
            <a:extLst>
              <a:ext uri="{FF2B5EF4-FFF2-40B4-BE49-F238E27FC236}">
                <a16:creationId xmlns:a16="http://schemas.microsoft.com/office/drawing/2014/main" id="{4150FC72-0BC8-4996-9856-302F996AFBF6}"/>
              </a:ext>
            </a:extLst>
          </p:cNvPr>
          <p:cNvSpPr txBox="1">
            <a:spLocks noChangeArrowheads="1"/>
          </p:cNvSpPr>
          <p:nvPr/>
        </p:nvSpPr>
        <p:spPr bwMode="auto">
          <a:xfrm rot="-5400000">
            <a:off x="-387349" y="3804493"/>
            <a:ext cx="2660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Mean percentage c</a:t>
            </a:r>
            <a:r>
              <a:rPr kumimoji="0" lang="en-US" altLang="en-US" sz="14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hange</a:t>
            </a: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from b</a:t>
            </a:r>
            <a:r>
              <a:rPr kumimoji="0" lang="en-US" altLang="en-US" sz="14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aseline</a:t>
            </a: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(95% CI)</a:t>
            </a:r>
          </a:p>
        </p:txBody>
      </p:sp>
      <p:sp>
        <p:nvSpPr>
          <p:cNvPr id="52" name="TextBox 44">
            <a:extLst>
              <a:ext uri="{FF2B5EF4-FFF2-40B4-BE49-F238E27FC236}">
                <a16:creationId xmlns:a16="http://schemas.microsoft.com/office/drawing/2014/main" id="{E7AD3E4C-D697-4C60-BDBF-C2B1E3D666B1}"/>
              </a:ext>
            </a:extLst>
          </p:cNvPr>
          <p:cNvSpPr txBox="1">
            <a:spLocks noChangeArrowheads="1"/>
          </p:cNvSpPr>
          <p:nvPr/>
        </p:nvSpPr>
        <p:spPr bwMode="auto">
          <a:xfrm>
            <a:off x="7459663" y="2291602"/>
            <a:ext cx="403225" cy="2154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r>
              <a:rPr kumimoji="0" lang="en-US" altLang="en-US" sz="14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3" name="TextBox 45">
            <a:extLst>
              <a:ext uri="{FF2B5EF4-FFF2-40B4-BE49-F238E27FC236}">
                <a16:creationId xmlns:a16="http://schemas.microsoft.com/office/drawing/2014/main" id="{A1C197F4-2DF5-4EF3-B4C6-F71D33AC4188}"/>
              </a:ext>
            </a:extLst>
          </p:cNvPr>
          <p:cNvSpPr txBox="1">
            <a:spLocks noChangeArrowheads="1"/>
          </p:cNvSpPr>
          <p:nvPr/>
        </p:nvSpPr>
        <p:spPr bwMode="auto">
          <a:xfrm>
            <a:off x="7459663" y="3215527"/>
            <a:ext cx="4048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5.7</a:t>
            </a:r>
            <a:r>
              <a:rPr kumimoji="0" lang="en-US" altLang="en-US" sz="14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4" name="Left Brace 48">
            <a:extLst>
              <a:ext uri="{FF2B5EF4-FFF2-40B4-BE49-F238E27FC236}">
                <a16:creationId xmlns:a16="http://schemas.microsoft.com/office/drawing/2014/main" id="{6253EC72-F445-4308-B0CE-FE19C5D695A9}"/>
              </a:ext>
            </a:extLst>
          </p:cNvPr>
          <p:cNvSpPr>
            <a:spLocks/>
          </p:cNvSpPr>
          <p:nvPr/>
        </p:nvSpPr>
        <p:spPr bwMode="auto">
          <a:xfrm rot="5400000">
            <a:off x="3062288" y="583128"/>
            <a:ext cx="166688" cy="2967037"/>
          </a:xfrm>
          <a:prstGeom prst="leftBrace">
            <a:avLst>
              <a:gd name="adj1" fmla="val 8323"/>
              <a:gd name="adj2" fmla="val 50000"/>
            </a:avLst>
          </a:prstGeom>
          <a:noFill/>
          <a:ln w="19050" algn="ctr">
            <a:solidFill>
              <a:sysClr val="windowText" lastClr="000000">
                <a:lumMod val="75000"/>
                <a:lumOff val="25000"/>
              </a:sysClr>
            </a:solidFill>
            <a:round/>
            <a:headEnd/>
            <a:tailEnd/>
          </a:ln>
          <a:extLst>
            <a:ext uri="{909E8E84-426E-40DD-AFC4-6F175D3DCCD1}">
              <a14:hiddenFill xmlns:a14="http://schemas.microsoft.com/office/drawing/2010/main">
                <a:solidFill>
                  <a:srgbClr val="FFFFFF"/>
                </a:solidFill>
              </a14:hiddenFill>
            </a:ext>
          </a:extLst>
        </p:spPr>
        <p:txBody>
          <a:bodyPr rot="10800000" vert="eaVert"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5" name="Left Brace 50">
            <a:extLst>
              <a:ext uri="{FF2B5EF4-FFF2-40B4-BE49-F238E27FC236}">
                <a16:creationId xmlns:a16="http://schemas.microsoft.com/office/drawing/2014/main" id="{4F90F863-15CB-4DC1-82E6-E87CF50913F2}"/>
              </a:ext>
            </a:extLst>
          </p:cNvPr>
          <p:cNvSpPr>
            <a:spLocks/>
          </p:cNvSpPr>
          <p:nvPr/>
        </p:nvSpPr>
        <p:spPr bwMode="auto">
          <a:xfrm rot="5400000">
            <a:off x="6165850" y="451366"/>
            <a:ext cx="166688" cy="3230562"/>
          </a:xfrm>
          <a:prstGeom prst="leftBrace">
            <a:avLst>
              <a:gd name="adj1" fmla="val 8345"/>
              <a:gd name="adj2" fmla="val 50000"/>
            </a:avLst>
          </a:prstGeom>
          <a:noFill/>
          <a:ln w="19050" algn="ctr">
            <a:solidFill>
              <a:sysClr val="windowText" lastClr="000000">
                <a:lumMod val="75000"/>
                <a:lumOff val="25000"/>
              </a:sysClr>
            </a:solidFill>
            <a:round/>
            <a:headEnd/>
            <a:tailEnd/>
          </a:ln>
          <a:extLst>
            <a:ext uri="{909E8E84-426E-40DD-AFC4-6F175D3DCCD1}">
              <a14:hiddenFill xmlns:a14="http://schemas.microsoft.com/office/drawing/2010/main">
                <a:solidFill>
                  <a:srgbClr val="FFFFFF"/>
                </a:solidFill>
              </a14:hiddenFill>
            </a:ext>
          </a:extLst>
        </p:spPr>
        <p:txBody>
          <a:bodyPr rot="10800000" vert="eaVert"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6" name="TextBox 15">
            <a:extLst>
              <a:ext uri="{FF2B5EF4-FFF2-40B4-BE49-F238E27FC236}">
                <a16:creationId xmlns:a16="http://schemas.microsoft.com/office/drawing/2014/main" id="{AF62F308-7370-489E-9CBC-68B03A3F390E}"/>
              </a:ext>
            </a:extLst>
          </p:cNvPr>
          <p:cNvSpPr txBox="1">
            <a:spLocks noChangeArrowheads="1"/>
          </p:cNvSpPr>
          <p:nvPr/>
        </p:nvSpPr>
        <p:spPr bwMode="auto">
          <a:xfrm>
            <a:off x="2432050" y="1748353"/>
            <a:ext cx="14462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Double-blind</a:t>
            </a:r>
          </a:p>
        </p:txBody>
      </p:sp>
      <p:sp>
        <p:nvSpPr>
          <p:cNvPr id="57" name="TextBox 52">
            <a:extLst>
              <a:ext uri="{FF2B5EF4-FFF2-40B4-BE49-F238E27FC236}">
                <a16:creationId xmlns:a16="http://schemas.microsoft.com/office/drawing/2014/main" id="{61CE2701-3782-4184-89E3-3DAB28BE1943}"/>
              </a:ext>
            </a:extLst>
          </p:cNvPr>
          <p:cNvSpPr txBox="1">
            <a:spLocks noChangeArrowheads="1"/>
          </p:cNvSpPr>
          <p:nvPr/>
        </p:nvSpPr>
        <p:spPr bwMode="auto">
          <a:xfrm>
            <a:off x="5526088" y="1748353"/>
            <a:ext cx="1446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Open-label</a:t>
            </a:r>
          </a:p>
        </p:txBody>
      </p:sp>
      <p:cxnSp>
        <p:nvCxnSpPr>
          <p:cNvPr id="58" name="Straight Connector 70">
            <a:extLst>
              <a:ext uri="{FF2B5EF4-FFF2-40B4-BE49-F238E27FC236}">
                <a16:creationId xmlns:a16="http://schemas.microsoft.com/office/drawing/2014/main" id="{D768B323-104C-4567-B707-68D162E9E123}"/>
              </a:ext>
            </a:extLst>
          </p:cNvPr>
          <p:cNvCxnSpPr>
            <a:cxnSpLocks noChangeShapeType="1"/>
          </p:cNvCxnSpPr>
          <p:nvPr/>
        </p:nvCxnSpPr>
        <p:spPr bwMode="auto">
          <a:xfrm>
            <a:off x="1833038" y="2584966"/>
            <a:ext cx="409575" cy="0"/>
          </a:xfrm>
          <a:prstGeom prst="line">
            <a:avLst/>
          </a:prstGeom>
          <a:noFill/>
          <a:ln w="38100" algn="ctr">
            <a:solidFill>
              <a:srgbClr val="554856"/>
            </a:solidFill>
            <a:round/>
            <a:headEnd/>
            <a:tailEnd/>
          </a:ln>
          <a:extLst>
            <a:ext uri="{909E8E84-426E-40DD-AFC4-6F175D3DCCD1}">
              <a14:hiddenFill xmlns:a14="http://schemas.microsoft.com/office/drawing/2010/main">
                <a:noFill/>
              </a14:hiddenFill>
            </a:ext>
          </a:extLst>
        </p:spPr>
      </p:cxnSp>
      <p:sp>
        <p:nvSpPr>
          <p:cNvPr id="59" name="TextBox 62">
            <a:extLst>
              <a:ext uri="{FF2B5EF4-FFF2-40B4-BE49-F238E27FC236}">
                <a16:creationId xmlns:a16="http://schemas.microsoft.com/office/drawing/2014/main" id="{4EB0970D-14A1-4756-BDBB-1F63A27B2B4F}"/>
              </a:ext>
            </a:extLst>
          </p:cNvPr>
          <p:cNvSpPr txBox="1">
            <a:spLocks noChangeArrowheads="1"/>
          </p:cNvSpPr>
          <p:nvPr/>
        </p:nvSpPr>
        <p:spPr bwMode="auto">
          <a:xfrm>
            <a:off x="2231238" y="2443678"/>
            <a:ext cx="27924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Continued </a:t>
            </a:r>
            <a:r>
              <a:rPr kumimoji="0" lang="en-US" altLang="en-US" sz="12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denosumab</a:t>
            </a: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(n=111)</a:t>
            </a:r>
          </a:p>
        </p:txBody>
      </p:sp>
      <p:cxnSp>
        <p:nvCxnSpPr>
          <p:cNvPr id="60" name="Straight Connector 68">
            <a:extLst>
              <a:ext uri="{FF2B5EF4-FFF2-40B4-BE49-F238E27FC236}">
                <a16:creationId xmlns:a16="http://schemas.microsoft.com/office/drawing/2014/main" id="{3A0F4B9B-3A23-4221-8D24-E4C1CDC14420}"/>
              </a:ext>
            </a:extLst>
          </p:cNvPr>
          <p:cNvCxnSpPr>
            <a:cxnSpLocks noChangeShapeType="1"/>
          </p:cNvCxnSpPr>
          <p:nvPr/>
        </p:nvCxnSpPr>
        <p:spPr bwMode="auto">
          <a:xfrm>
            <a:off x="1833038" y="2815153"/>
            <a:ext cx="409575" cy="0"/>
          </a:xfrm>
          <a:prstGeom prst="line">
            <a:avLst/>
          </a:prstGeom>
          <a:noFill/>
          <a:ln w="38100" algn="ctr">
            <a:solidFill>
              <a:srgbClr val="947F95"/>
            </a:solidFill>
            <a:round/>
            <a:headEnd/>
            <a:tailEnd/>
          </a:ln>
          <a:extLst>
            <a:ext uri="{909E8E84-426E-40DD-AFC4-6F175D3DCCD1}">
              <a14:hiddenFill xmlns:a14="http://schemas.microsoft.com/office/drawing/2010/main">
                <a:noFill/>
              </a14:hiddenFill>
            </a:ext>
          </a:extLst>
        </p:spPr>
      </p:cxnSp>
      <p:sp>
        <p:nvSpPr>
          <p:cNvPr id="61" name="TextBox 65">
            <a:extLst>
              <a:ext uri="{FF2B5EF4-FFF2-40B4-BE49-F238E27FC236}">
                <a16:creationId xmlns:a16="http://schemas.microsoft.com/office/drawing/2014/main" id="{20D5B83F-C48E-4BBF-B2A5-5BE3B0EBC634}"/>
              </a:ext>
            </a:extLst>
          </p:cNvPr>
          <p:cNvSpPr txBox="1">
            <a:spLocks noChangeArrowheads="1"/>
          </p:cNvSpPr>
          <p:nvPr/>
        </p:nvSpPr>
        <p:spPr bwMode="auto">
          <a:xfrm>
            <a:off x="2231237" y="2673867"/>
            <a:ext cx="30069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Cross-over denosumab (n=117)</a:t>
            </a:r>
            <a:b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 comparator for months  0-6 </a:t>
            </a:r>
          </a:p>
        </p:txBody>
      </p:sp>
      <p:sp>
        <p:nvSpPr>
          <p:cNvPr id="62" name="Rectangle 284">
            <a:extLst>
              <a:ext uri="{FF2B5EF4-FFF2-40B4-BE49-F238E27FC236}">
                <a16:creationId xmlns:a16="http://schemas.microsoft.com/office/drawing/2014/main" id="{435DCB3D-25CD-47F3-87E7-84484436E466}"/>
              </a:ext>
            </a:extLst>
          </p:cNvPr>
          <p:cNvSpPr>
            <a:spLocks noChangeArrowheads="1"/>
          </p:cNvSpPr>
          <p:nvPr/>
        </p:nvSpPr>
        <p:spPr bwMode="auto">
          <a:xfrm>
            <a:off x="2986088" y="3643828"/>
            <a:ext cx="3462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  4.3*</a:t>
            </a:r>
          </a:p>
        </p:txBody>
      </p:sp>
      <p:sp>
        <p:nvSpPr>
          <p:cNvPr id="63" name="Rectangle 290">
            <a:extLst>
              <a:ext uri="{FF2B5EF4-FFF2-40B4-BE49-F238E27FC236}">
                <a16:creationId xmlns:a16="http://schemas.microsoft.com/office/drawing/2014/main" id="{8EC14805-CFB3-4855-AA14-A7231E978DFF}"/>
              </a:ext>
            </a:extLst>
          </p:cNvPr>
          <p:cNvSpPr>
            <a:spLocks noChangeArrowheads="1"/>
          </p:cNvSpPr>
          <p:nvPr/>
        </p:nvSpPr>
        <p:spPr bwMode="auto">
          <a:xfrm>
            <a:off x="4540250" y="3047053"/>
            <a:ext cx="262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5.8*</a:t>
            </a:r>
          </a:p>
        </p:txBody>
      </p:sp>
      <p:sp>
        <p:nvSpPr>
          <p:cNvPr id="64" name="Rectangle 288">
            <a:extLst>
              <a:ext uri="{FF2B5EF4-FFF2-40B4-BE49-F238E27FC236}">
                <a16:creationId xmlns:a16="http://schemas.microsoft.com/office/drawing/2014/main" id="{9737D5F9-1CC4-4CC2-9DEC-136A96F9F565}"/>
              </a:ext>
            </a:extLst>
          </p:cNvPr>
          <p:cNvSpPr>
            <a:spLocks noChangeArrowheads="1"/>
          </p:cNvSpPr>
          <p:nvPr/>
        </p:nvSpPr>
        <p:spPr bwMode="auto">
          <a:xfrm>
            <a:off x="4518025" y="5053072"/>
            <a:ext cx="262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0.8*</a:t>
            </a:r>
          </a:p>
        </p:txBody>
      </p:sp>
      <p:sp>
        <p:nvSpPr>
          <p:cNvPr id="65" name="Rectangle 44">
            <a:extLst>
              <a:ext uri="{FF2B5EF4-FFF2-40B4-BE49-F238E27FC236}">
                <a16:creationId xmlns:a16="http://schemas.microsoft.com/office/drawing/2014/main" id="{BC325D03-0310-4862-8F56-7C3B6507CFB8}"/>
              </a:ext>
            </a:extLst>
          </p:cNvPr>
          <p:cNvSpPr>
            <a:spLocks noChangeArrowheads="1"/>
          </p:cNvSpPr>
          <p:nvPr/>
        </p:nvSpPr>
        <p:spPr bwMode="auto">
          <a:xfrm>
            <a:off x="1682750" y="2388116"/>
            <a:ext cx="9525" cy="3311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66" name="Freeform 45">
            <a:extLst>
              <a:ext uri="{FF2B5EF4-FFF2-40B4-BE49-F238E27FC236}">
                <a16:creationId xmlns:a16="http://schemas.microsoft.com/office/drawing/2014/main" id="{71EBCDAB-2F98-4A5F-86B5-9D1259151BDA}"/>
              </a:ext>
            </a:extLst>
          </p:cNvPr>
          <p:cNvSpPr>
            <a:spLocks noEditPoints="1"/>
          </p:cNvSpPr>
          <p:nvPr/>
        </p:nvSpPr>
        <p:spPr bwMode="auto">
          <a:xfrm>
            <a:off x="1630363" y="2573853"/>
            <a:ext cx="57150" cy="3130550"/>
          </a:xfrm>
          <a:custGeom>
            <a:avLst/>
            <a:gdLst>
              <a:gd name="T0" fmla="*/ 0 w 36"/>
              <a:gd name="T1" fmla="*/ 2147483646 h 1972"/>
              <a:gd name="T2" fmla="*/ 2147483646 w 36"/>
              <a:gd name="T3" fmla="*/ 2147483646 h 1972"/>
              <a:gd name="T4" fmla="*/ 2147483646 w 36"/>
              <a:gd name="T5" fmla="*/ 2147483646 h 1972"/>
              <a:gd name="T6" fmla="*/ 0 w 36"/>
              <a:gd name="T7" fmla="*/ 2147483646 h 1972"/>
              <a:gd name="T8" fmla="*/ 0 w 36"/>
              <a:gd name="T9" fmla="*/ 2147483646 h 1972"/>
              <a:gd name="T10" fmla="*/ 0 w 36"/>
              <a:gd name="T11" fmla="*/ 2147483646 h 1972"/>
              <a:gd name="T12" fmla="*/ 2147483646 w 36"/>
              <a:gd name="T13" fmla="*/ 2147483646 h 1972"/>
              <a:gd name="T14" fmla="*/ 2147483646 w 36"/>
              <a:gd name="T15" fmla="*/ 2147483646 h 1972"/>
              <a:gd name="T16" fmla="*/ 0 w 36"/>
              <a:gd name="T17" fmla="*/ 2147483646 h 1972"/>
              <a:gd name="T18" fmla="*/ 0 w 36"/>
              <a:gd name="T19" fmla="*/ 2147483646 h 1972"/>
              <a:gd name="T20" fmla="*/ 0 w 36"/>
              <a:gd name="T21" fmla="*/ 2147483646 h 1972"/>
              <a:gd name="T22" fmla="*/ 2147483646 w 36"/>
              <a:gd name="T23" fmla="*/ 2147483646 h 1972"/>
              <a:gd name="T24" fmla="*/ 2147483646 w 36"/>
              <a:gd name="T25" fmla="*/ 2147483646 h 1972"/>
              <a:gd name="T26" fmla="*/ 0 w 36"/>
              <a:gd name="T27" fmla="*/ 2147483646 h 1972"/>
              <a:gd name="T28" fmla="*/ 0 w 36"/>
              <a:gd name="T29" fmla="*/ 2147483646 h 1972"/>
              <a:gd name="T30" fmla="*/ 0 w 36"/>
              <a:gd name="T31" fmla="*/ 2147483646 h 1972"/>
              <a:gd name="T32" fmla="*/ 2147483646 w 36"/>
              <a:gd name="T33" fmla="*/ 2147483646 h 1972"/>
              <a:gd name="T34" fmla="*/ 2147483646 w 36"/>
              <a:gd name="T35" fmla="*/ 2147483646 h 1972"/>
              <a:gd name="T36" fmla="*/ 0 w 36"/>
              <a:gd name="T37" fmla="*/ 2147483646 h 1972"/>
              <a:gd name="T38" fmla="*/ 0 w 36"/>
              <a:gd name="T39" fmla="*/ 2147483646 h 1972"/>
              <a:gd name="T40" fmla="*/ 0 w 36"/>
              <a:gd name="T41" fmla="*/ 0 h 1972"/>
              <a:gd name="T42" fmla="*/ 2147483646 w 36"/>
              <a:gd name="T43" fmla="*/ 0 h 1972"/>
              <a:gd name="T44" fmla="*/ 2147483646 w 36"/>
              <a:gd name="T45" fmla="*/ 2147483646 h 1972"/>
              <a:gd name="T46" fmla="*/ 0 w 36"/>
              <a:gd name="T47" fmla="*/ 2147483646 h 1972"/>
              <a:gd name="T48" fmla="*/ 0 w 36"/>
              <a:gd name="T49" fmla="*/ 0 h 19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 h="1972">
                <a:moveTo>
                  <a:pt x="0" y="1966"/>
                </a:moveTo>
                <a:lnTo>
                  <a:pt x="36" y="1966"/>
                </a:lnTo>
                <a:lnTo>
                  <a:pt x="36" y="1972"/>
                </a:lnTo>
                <a:lnTo>
                  <a:pt x="0" y="1972"/>
                </a:lnTo>
                <a:lnTo>
                  <a:pt x="0" y="1966"/>
                </a:lnTo>
                <a:close/>
                <a:moveTo>
                  <a:pt x="0" y="1477"/>
                </a:moveTo>
                <a:lnTo>
                  <a:pt x="36" y="1477"/>
                </a:lnTo>
                <a:lnTo>
                  <a:pt x="36" y="1483"/>
                </a:lnTo>
                <a:lnTo>
                  <a:pt x="0" y="1483"/>
                </a:lnTo>
                <a:lnTo>
                  <a:pt x="0" y="1477"/>
                </a:lnTo>
                <a:close/>
                <a:moveTo>
                  <a:pt x="0" y="983"/>
                </a:moveTo>
                <a:lnTo>
                  <a:pt x="36" y="983"/>
                </a:lnTo>
                <a:lnTo>
                  <a:pt x="36" y="989"/>
                </a:lnTo>
                <a:lnTo>
                  <a:pt x="0" y="989"/>
                </a:lnTo>
                <a:lnTo>
                  <a:pt x="0" y="983"/>
                </a:lnTo>
                <a:close/>
                <a:moveTo>
                  <a:pt x="0" y="489"/>
                </a:moveTo>
                <a:lnTo>
                  <a:pt x="36" y="489"/>
                </a:lnTo>
                <a:lnTo>
                  <a:pt x="36" y="495"/>
                </a:lnTo>
                <a:lnTo>
                  <a:pt x="0" y="495"/>
                </a:lnTo>
                <a:lnTo>
                  <a:pt x="0" y="489"/>
                </a:lnTo>
                <a:close/>
                <a:moveTo>
                  <a:pt x="0" y="0"/>
                </a:moveTo>
                <a:lnTo>
                  <a:pt x="36" y="0"/>
                </a:lnTo>
                <a:lnTo>
                  <a:pt x="36"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67" name="Rectangle 46">
            <a:extLst>
              <a:ext uri="{FF2B5EF4-FFF2-40B4-BE49-F238E27FC236}">
                <a16:creationId xmlns:a16="http://schemas.microsoft.com/office/drawing/2014/main" id="{DF0D8E2A-418F-4DF6-B347-6C51A1B248D6}"/>
              </a:ext>
            </a:extLst>
          </p:cNvPr>
          <p:cNvSpPr>
            <a:spLocks noChangeArrowheads="1"/>
          </p:cNvSpPr>
          <p:nvPr/>
        </p:nvSpPr>
        <p:spPr bwMode="auto">
          <a:xfrm>
            <a:off x="1687513" y="5694878"/>
            <a:ext cx="6170612"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68" name="Freeform 47">
            <a:extLst>
              <a:ext uri="{FF2B5EF4-FFF2-40B4-BE49-F238E27FC236}">
                <a16:creationId xmlns:a16="http://schemas.microsoft.com/office/drawing/2014/main" id="{B1F28EF5-3C45-4276-B255-6919F9E5BA7A}"/>
              </a:ext>
            </a:extLst>
          </p:cNvPr>
          <p:cNvSpPr>
            <a:spLocks noEditPoints="1"/>
          </p:cNvSpPr>
          <p:nvPr/>
        </p:nvSpPr>
        <p:spPr bwMode="auto">
          <a:xfrm>
            <a:off x="1682750" y="5699641"/>
            <a:ext cx="5940425" cy="57150"/>
          </a:xfrm>
          <a:custGeom>
            <a:avLst/>
            <a:gdLst>
              <a:gd name="T0" fmla="*/ 2147483646 w 3742"/>
              <a:gd name="T1" fmla="*/ 0 h 36"/>
              <a:gd name="T2" fmla="*/ 2147483646 w 3742"/>
              <a:gd name="T3" fmla="*/ 2147483646 h 36"/>
              <a:gd name="T4" fmla="*/ 0 w 3742"/>
              <a:gd name="T5" fmla="*/ 2147483646 h 36"/>
              <a:gd name="T6" fmla="*/ 0 w 3742"/>
              <a:gd name="T7" fmla="*/ 0 h 36"/>
              <a:gd name="T8" fmla="*/ 2147483646 w 3742"/>
              <a:gd name="T9" fmla="*/ 0 h 36"/>
              <a:gd name="T10" fmla="*/ 2147483646 w 3742"/>
              <a:gd name="T11" fmla="*/ 0 h 36"/>
              <a:gd name="T12" fmla="*/ 2147483646 w 3742"/>
              <a:gd name="T13" fmla="*/ 2147483646 h 36"/>
              <a:gd name="T14" fmla="*/ 2147483646 w 3742"/>
              <a:gd name="T15" fmla="*/ 2147483646 h 36"/>
              <a:gd name="T16" fmla="*/ 2147483646 w 3742"/>
              <a:gd name="T17" fmla="*/ 0 h 36"/>
              <a:gd name="T18" fmla="*/ 2147483646 w 3742"/>
              <a:gd name="T19" fmla="*/ 0 h 36"/>
              <a:gd name="T20" fmla="*/ 2147483646 w 3742"/>
              <a:gd name="T21" fmla="*/ 0 h 36"/>
              <a:gd name="T22" fmla="*/ 2147483646 w 3742"/>
              <a:gd name="T23" fmla="*/ 2147483646 h 36"/>
              <a:gd name="T24" fmla="*/ 2147483646 w 3742"/>
              <a:gd name="T25" fmla="*/ 2147483646 h 36"/>
              <a:gd name="T26" fmla="*/ 2147483646 w 3742"/>
              <a:gd name="T27" fmla="*/ 0 h 36"/>
              <a:gd name="T28" fmla="*/ 2147483646 w 3742"/>
              <a:gd name="T29" fmla="*/ 0 h 36"/>
              <a:gd name="T30" fmla="*/ 2147483646 w 3742"/>
              <a:gd name="T31" fmla="*/ 0 h 36"/>
              <a:gd name="T32" fmla="*/ 2147483646 w 3742"/>
              <a:gd name="T33" fmla="*/ 2147483646 h 36"/>
              <a:gd name="T34" fmla="*/ 2147483646 w 3742"/>
              <a:gd name="T35" fmla="*/ 2147483646 h 36"/>
              <a:gd name="T36" fmla="*/ 2147483646 w 3742"/>
              <a:gd name="T37" fmla="*/ 0 h 36"/>
              <a:gd name="T38" fmla="*/ 2147483646 w 3742"/>
              <a:gd name="T39" fmla="*/ 0 h 36"/>
              <a:gd name="T40" fmla="*/ 2147483646 w 3742"/>
              <a:gd name="T41" fmla="*/ 0 h 36"/>
              <a:gd name="T42" fmla="*/ 2147483646 w 3742"/>
              <a:gd name="T43" fmla="*/ 2147483646 h 36"/>
              <a:gd name="T44" fmla="*/ 2147483646 w 3742"/>
              <a:gd name="T45" fmla="*/ 2147483646 h 36"/>
              <a:gd name="T46" fmla="*/ 2147483646 w 3742"/>
              <a:gd name="T47" fmla="*/ 0 h 36"/>
              <a:gd name="T48" fmla="*/ 2147483646 w 374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42" h="36">
                <a:moveTo>
                  <a:pt x="6" y="0"/>
                </a:moveTo>
                <a:lnTo>
                  <a:pt x="6" y="36"/>
                </a:lnTo>
                <a:lnTo>
                  <a:pt x="0" y="36"/>
                </a:lnTo>
                <a:lnTo>
                  <a:pt x="0" y="0"/>
                </a:lnTo>
                <a:lnTo>
                  <a:pt x="6" y="0"/>
                </a:lnTo>
                <a:close/>
                <a:moveTo>
                  <a:pt x="938" y="0"/>
                </a:moveTo>
                <a:lnTo>
                  <a:pt x="938" y="36"/>
                </a:lnTo>
                <a:lnTo>
                  <a:pt x="932" y="36"/>
                </a:lnTo>
                <a:lnTo>
                  <a:pt x="932" y="0"/>
                </a:lnTo>
                <a:lnTo>
                  <a:pt x="938" y="0"/>
                </a:lnTo>
                <a:close/>
                <a:moveTo>
                  <a:pt x="1871" y="0"/>
                </a:moveTo>
                <a:lnTo>
                  <a:pt x="1871" y="36"/>
                </a:lnTo>
                <a:lnTo>
                  <a:pt x="1865" y="36"/>
                </a:lnTo>
                <a:lnTo>
                  <a:pt x="1865" y="0"/>
                </a:lnTo>
                <a:lnTo>
                  <a:pt x="1871" y="0"/>
                </a:lnTo>
                <a:close/>
                <a:moveTo>
                  <a:pt x="2804" y="0"/>
                </a:moveTo>
                <a:lnTo>
                  <a:pt x="2804" y="36"/>
                </a:lnTo>
                <a:lnTo>
                  <a:pt x="2798" y="36"/>
                </a:lnTo>
                <a:lnTo>
                  <a:pt x="2798" y="0"/>
                </a:lnTo>
                <a:lnTo>
                  <a:pt x="2804" y="0"/>
                </a:lnTo>
                <a:close/>
                <a:moveTo>
                  <a:pt x="3742" y="0"/>
                </a:moveTo>
                <a:lnTo>
                  <a:pt x="3742" y="36"/>
                </a:lnTo>
                <a:lnTo>
                  <a:pt x="3736" y="36"/>
                </a:lnTo>
                <a:lnTo>
                  <a:pt x="3736" y="0"/>
                </a:lnTo>
                <a:lnTo>
                  <a:pt x="3742"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69" name="Freeform 48">
            <a:extLst>
              <a:ext uri="{FF2B5EF4-FFF2-40B4-BE49-F238E27FC236}">
                <a16:creationId xmlns:a16="http://schemas.microsoft.com/office/drawing/2014/main" id="{1D3DAE89-6C30-45B3-A2DC-D70F3301BC24}"/>
              </a:ext>
            </a:extLst>
          </p:cNvPr>
          <p:cNvSpPr>
            <a:spLocks/>
          </p:cNvSpPr>
          <p:nvPr/>
        </p:nvSpPr>
        <p:spPr bwMode="auto">
          <a:xfrm>
            <a:off x="1671638" y="4008953"/>
            <a:ext cx="1512887" cy="1706563"/>
          </a:xfrm>
          <a:custGeom>
            <a:avLst/>
            <a:gdLst>
              <a:gd name="T0" fmla="*/ 2147483646 w 2533"/>
              <a:gd name="T1" fmla="*/ 2147483646 h 2853"/>
              <a:gd name="T2" fmla="*/ 2147483646 w 2533"/>
              <a:gd name="T3" fmla="*/ 2147483646 h 2853"/>
              <a:gd name="T4" fmla="*/ 2147483646 w 2533"/>
              <a:gd name="T5" fmla="*/ 2147483646 h 2853"/>
              <a:gd name="T6" fmla="*/ 2147483646 w 2533"/>
              <a:gd name="T7" fmla="*/ 2147483646 h 2853"/>
              <a:gd name="T8" fmla="*/ 2147483646 w 2533"/>
              <a:gd name="T9" fmla="*/ 2147483646 h 2853"/>
              <a:gd name="T10" fmla="*/ 2147483646 w 2533"/>
              <a:gd name="T11" fmla="*/ 2147483646 h 2853"/>
              <a:gd name="T12" fmla="*/ 2147483646 w 2533"/>
              <a:gd name="T13" fmla="*/ 2147483646 h 28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3" h="2853">
                <a:moveTo>
                  <a:pt x="9" y="2811"/>
                </a:moveTo>
                <a:lnTo>
                  <a:pt x="2489" y="11"/>
                </a:lnTo>
                <a:cubicBezTo>
                  <a:pt x="2497" y="1"/>
                  <a:pt x="2512" y="0"/>
                  <a:pt x="2522" y="9"/>
                </a:cubicBezTo>
                <a:cubicBezTo>
                  <a:pt x="2532" y="17"/>
                  <a:pt x="2533" y="32"/>
                  <a:pt x="2524" y="42"/>
                </a:cubicBezTo>
                <a:lnTo>
                  <a:pt x="44" y="2842"/>
                </a:lnTo>
                <a:cubicBezTo>
                  <a:pt x="36" y="2852"/>
                  <a:pt x="20" y="2853"/>
                  <a:pt x="11" y="2844"/>
                </a:cubicBezTo>
                <a:cubicBezTo>
                  <a:pt x="1" y="2836"/>
                  <a:pt x="0" y="2820"/>
                  <a:pt x="9" y="2811"/>
                </a:cubicBezTo>
                <a:close/>
              </a:path>
            </a:pathLst>
          </a:custGeom>
          <a:solidFill>
            <a:srgbClr val="74B743"/>
          </a:solidFill>
          <a:ln w="38100" cap="flat" cmpd="sng">
            <a:solidFill>
              <a:srgbClr val="554856"/>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0" name="Freeform 49">
            <a:extLst>
              <a:ext uri="{FF2B5EF4-FFF2-40B4-BE49-F238E27FC236}">
                <a16:creationId xmlns:a16="http://schemas.microsoft.com/office/drawing/2014/main" id="{90C4E714-7079-40E9-A79B-3ABCA45D7B2C}"/>
              </a:ext>
            </a:extLst>
          </p:cNvPr>
          <p:cNvSpPr>
            <a:spLocks/>
          </p:cNvSpPr>
          <p:nvPr/>
        </p:nvSpPr>
        <p:spPr bwMode="auto">
          <a:xfrm>
            <a:off x="3151188" y="3424753"/>
            <a:ext cx="1514475" cy="615950"/>
          </a:xfrm>
          <a:custGeom>
            <a:avLst/>
            <a:gdLst>
              <a:gd name="T0" fmla="*/ 2147483646 w 2535"/>
              <a:gd name="T1" fmla="*/ 2147483646 h 1031"/>
              <a:gd name="T2" fmla="*/ 2147483646 w 2535"/>
              <a:gd name="T3" fmla="*/ 2147483646 h 1031"/>
              <a:gd name="T4" fmla="*/ 2147483646 w 2535"/>
              <a:gd name="T5" fmla="*/ 2147483646 h 1031"/>
              <a:gd name="T6" fmla="*/ 2147483646 w 2535"/>
              <a:gd name="T7" fmla="*/ 2147483646 h 1031"/>
              <a:gd name="T8" fmla="*/ 2147483646 w 2535"/>
              <a:gd name="T9" fmla="*/ 2147483646 h 1031"/>
              <a:gd name="T10" fmla="*/ 2147483646 w 2535"/>
              <a:gd name="T11" fmla="*/ 2147483646 h 1031"/>
              <a:gd name="T12" fmla="*/ 2147483646 w 2535"/>
              <a:gd name="T13" fmla="*/ 2147483646 h 10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5" h="1031">
                <a:moveTo>
                  <a:pt x="19" y="981"/>
                </a:moveTo>
                <a:lnTo>
                  <a:pt x="2499" y="5"/>
                </a:lnTo>
                <a:cubicBezTo>
                  <a:pt x="2511" y="0"/>
                  <a:pt x="2525" y="6"/>
                  <a:pt x="2530" y="19"/>
                </a:cubicBezTo>
                <a:cubicBezTo>
                  <a:pt x="2535" y="31"/>
                  <a:pt x="2529" y="45"/>
                  <a:pt x="2516" y="50"/>
                </a:cubicBezTo>
                <a:lnTo>
                  <a:pt x="36" y="1026"/>
                </a:lnTo>
                <a:cubicBezTo>
                  <a:pt x="24" y="1031"/>
                  <a:pt x="10" y="1025"/>
                  <a:pt x="5" y="1012"/>
                </a:cubicBezTo>
                <a:cubicBezTo>
                  <a:pt x="0" y="1000"/>
                  <a:pt x="6" y="986"/>
                  <a:pt x="19" y="981"/>
                </a:cubicBezTo>
                <a:close/>
              </a:path>
            </a:pathLst>
          </a:custGeom>
          <a:solidFill>
            <a:srgbClr val="74B743"/>
          </a:solidFill>
          <a:ln w="38100" cap="flat" cmpd="sng">
            <a:solidFill>
              <a:srgbClr val="554856"/>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1" name="Freeform 50">
            <a:extLst>
              <a:ext uri="{FF2B5EF4-FFF2-40B4-BE49-F238E27FC236}">
                <a16:creationId xmlns:a16="http://schemas.microsoft.com/office/drawing/2014/main" id="{00D70224-F710-4615-884E-2E6889CA786E}"/>
              </a:ext>
            </a:extLst>
          </p:cNvPr>
          <p:cNvSpPr>
            <a:spLocks/>
          </p:cNvSpPr>
          <p:nvPr/>
        </p:nvSpPr>
        <p:spPr bwMode="auto">
          <a:xfrm>
            <a:off x="4632325" y="2562741"/>
            <a:ext cx="3001963" cy="893762"/>
          </a:xfrm>
          <a:custGeom>
            <a:avLst/>
            <a:gdLst>
              <a:gd name="T0" fmla="*/ 2147483646 w 5029"/>
              <a:gd name="T1" fmla="*/ 2147483646 h 1493"/>
              <a:gd name="T2" fmla="*/ 2147483646 w 5029"/>
              <a:gd name="T3" fmla="*/ 2147483646 h 1493"/>
              <a:gd name="T4" fmla="*/ 2147483646 w 5029"/>
              <a:gd name="T5" fmla="*/ 2147483646 h 1493"/>
              <a:gd name="T6" fmla="*/ 2147483646 w 5029"/>
              <a:gd name="T7" fmla="*/ 2147483646 h 1493"/>
              <a:gd name="T8" fmla="*/ 2147483646 w 5029"/>
              <a:gd name="T9" fmla="*/ 2147483646 h 1493"/>
              <a:gd name="T10" fmla="*/ 2147483646 w 5029"/>
              <a:gd name="T11" fmla="*/ 2147483646 h 1493"/>
              <a:gd name="T12" fmla="*/ 2147483646 w 5029"/>
              <a:gd name="T13" fmla="*/ 2147483646 h 1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29" h="1493">
                <a:moveTo>
                  <a:pt x="20" y="1443"/>
                </a:moveTo>
                <a:lnTo>
                  <a:pt x="4996" y="3"/>
                </a:lnTo>
                <a:cubicBezTo>
                  <a:pt x="5009" y="0"/>
                  <a:pt x="5022" y="7"/>
                  <a:pt x="5026" y="20"/>
                </a:cubicBezTo>
                <a:cubicBezTo>
                  <a:pt x="5029" y="33"/>
                  <a:pt x="5022" y="46"/>
                  <a:pt x="5009" y="50"/>
                </a:cubicBezTo>
                <a:lnTo>
                  <a:pt x="33" y="1490"/>
                </a:lnTo>
                <a:cubicBezTo>
                  <a:pt x="20" y="1493"/>
                  <a:pt x="7" y="1486"/>
                  <a:pt x="3" y="1473"/>
                </a:cubicBezTo>
                <a:cubicBezTo>
                  <a:pt x="0" y="1460"/>
                  <a:pt x="7" y="1447"/>
                  <a:pt x="20" y="1443"/>
                </a:cubicBezTo>
                <a:close/>
              </a:path>
            </a:pathLst>
          </a:custGeom>
          <a:solidFill>
            <a:srgbClr val="74B743"/>
          </a:solidFill>
          <a:ln w="38100" cap="flat" cmpd="sng">
            <a:solidFill>
              <a:srgbClr val="554856"/>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2" name="Freeform 54">
            <a:extLst>
              <a:ext uri="{FF2B5EF4-FFF2-40B4-BE49-F238E27FC236}">
                <a16:creationId xmlns:a16="http://schemas.microsoft.com/office/drawing/2014/main" id="{7E391932-55AA-4E43-B7E3-0BB554A5C141}"/>
              </a:ext>
            </a:extLst>
          </p:cNvPr>
          <p:cNvSpPr>
            <a:spLocks/>
          </p:cNvSpPr>
          <p:nvPr/>
        </p:nvSpPr>
        <p:spPr bwMode="auto">
          <a:xfrm>
            <a:off x="4632325" y="3462853"/>
            <a:ext cx="3003550" cy="1936750"/>
          </a:xfrm>
          <a:custGeom>
            <a:avLst/>
            <a:gdLst>
              <a:gd name="T0" fmla="*/ 2147483646 w 5031"/>
              <a:gd name="T1" fmla="*/ 2147483646 h 3239"/>
              <a:gd name="T2" fmla="*/ 2147483646 w 5031"/>
              <a:gd name="T3" fmla="*/ 2147483646 h 3239"/>
              <a:gd name="T4" fmla="*/ 2147483646 w 5031"/>
              <a:gd name="T5" fmla="*/ 2147483646 h 3239"/>
              <a:gd name="T6" fmla="*/ 2147483646 w 5031"/>
              <a:gd name="T7" fmla="*/ 2147483646 h 3239"/>
              <a:gd name="T8" fmla="*/ 2147483646 w 5031"/>
              <a:gd name="T9" fmla="*/ 2147483646 h 3239"/>
              <a:gd name="T10" fmla="*/ 2147483646 w 5031"/>
              <a:gd name="T11" fmla="*/ 2147483646 h 3239"/>
              <a:gd name="T12" fmla="*/ 2147483646 w 5031"/>
              <a:gd name="T13" fmla="*/ 2147483646 h 32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31" h="3239">
                <a:moveTo>
                  <a:pt x="15" y="3191"/>
                </a:moveTo>
                <a:lnTo>
                  <a:pt x="4991" y="7"/>
                </a:lnTo>
                <a:cubicBezTo>
                  <a:pt x="5002" y="0"/>
                  <a:pt x="5017" y="3"/>
                  <a:pt x="5024" y="15"/>
                </a:cubicBezTo>
                <a:cubicBezTo>
                  <a:pt x="5031" y="26"/>
                  <a:pt x="5028" y="41"/>
                  <a:pt x="5016" y="48"/>
                </a:cubicBezTo>
                <a:lnTo>
                  <a:pt x="40" y="3232"/>
                </a:lnTo>
                <a:cubicBezTo>
                  <a:pt x="29" y="3239"/>
                  <a:pt x="14" y="3236"/>
                  <a:pt x="7" y="3224"/>
                </a:cubicBezTo>
                <a:cubicBezTo>
                  <a:pt x="0" y="3213"/>
                  <a:pt x="3" y="3198"/>
                  <a:pt x="15" y="3191"/>
                </a:cubicBezTo>
                <a:close/>
              </a:path>
            </a:pathLst>
          </a:custGeom>
          <a:solidFill>
            <a:srgbClr val="A098DA"/>
          </a:solidFill>
          <a:ln w="38100" cap="flat" cmpd="sng">
            <a:solidFill>
              <a:srgbClr val="947F95"/>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3" name="Rectangle 56">
            <a:extLst>
              <a:ext uri="{FF2B5EF4-FFF2-40B4-BE49-F238E27FC236}">
                <a16:creationId xmlns:a16="http://schemas.microsoft.com/office/drawing/2014/main" id="{CFF805B6-48E9-49CC-9D55-7A8082716C63}"/>
              </a:ext>
            </a:extLst>
          </p:cNvPr>
          <p:cNvSpPr>
            <a:spLocks noChangeArrowheads="1"/>
          </p:cNvSpPr>
          <p:nvPr/>
        </p:nvSpPr>
        <p:spPr bwMode="auto">
          <a:xfrm>
            <a:off x="1430338" y="558692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4" name="Rectangle 57">
            <a:extLst>
              <a:ext uri="{FF2B5EF4-FFF2-40B4-BE49-F238E27FC236}">
                <a16:creationId xmlns:a16="http://schemas.microsoft.com/office/drawing/2014/main" id="{F7A11A27-1A80-4F36-9DC5-B4C8B2926E9C}"/>
              </a:ext>
            </a:extLst>
          </p:cNvPr>
          <p:cNvSpPr>
            <a:spLocks noChangeArrowheads="1"/>
          </p:cNvSpPr>
          <p:nvPr/>
        </p:nvSpPr>
        <p:spPr bwMode="auto">
          <a:xfrm>
            <a:off x="1430338" y="480587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5" name="Rectangle 58">
            <a:extLst>
              <a:ext uri="{FF2B5EF4-FFF2-40B4-BE49-F238E27FC236}">
                <a16:creationId xmlns:a16="http://schemas.microsoft.com/office/drawing/2014/main" id="{545263E3-F34C-4815-ADF7-A3E51F2729A2}"/>
              </a:ext>
            </a:extLst>
          </p:cNvPr>
          <p:cNvSpPr>
            <a:spLocks noChangeArrowheads="1"/>
          </p:cNvSpPr>
          <p:nvPr/>
        </p:nvSpPr>
        <p:spPr bwMode="auto">
          <a:xfrm>
            <a:off x="1430338" y="402482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6" name="Rectangle 59">
            <a:extLst>
              <a:ext uri="{FF2B5EF4-FFF2-40B4-BE49-F238E27FC236}">
                <a16:creationId xmlns:a16="http://schemas.microsoft.com/office/drawing/2014/main" id="{FC156E54-0A18-4DED-966C-11602D4786E3}"/>
              </a:ext>
            </a:extLst>
          </p:cNvPr>
          <p:cNvSpPr>
            <a:spLocks noChangeArrowheads="1"/>
          </p:cNvSpPr>
          <p:nvPr/>
        </p:nvSpPr>
        <p:spPr bwMode="auto">
          <a:xfrm>
            <a:off x="1430338" y="324536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7" name="Rectangle 60">
            <a:extLst>
              <a:ext uri="{FF2B5EF4-FFF2-40B4-BE49-F238E27FC236}">
                <a16:creationId xmlns:a16="http://schemas.microsoft.com/office/drawing/2014/main" id="{201B0D0C-9222-44F9-BABF-F328F2BCB6D1}"/>
              </a:ext>
            </a:extLst>
          </p:cNvPr>
          <p:cNvSpPr>
            <a:spLocks noChangeArrowheads="1"/>
          </p:cNvSpPr>
          <p:nvPr/>
        </p:nvSpPr>
        <p:spPr bwMode="auto">
          <a:xfrm>
            <a:off x="1430338" y="246431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8" name="Rectangle 61">
            <a:extLst>
              <a:ext uri="{FF2B5EF4-FFF2-40B4-BE49-F238E27FC236}">
                <a16:creationId xmlns:a16="http://schemas.microsoft.com/office/drawing/2014/main" id="{E5BFB4D1-A23C-461E-91FB-3A24993051C8}"/>
              </a:ext>
            </a:extLst>
          </p:cNvPr>
          <p:cNvSpPr>
            <a:spLocks noChangeArrowheads="1"/>
          </p:cNvSpPr>
          <p:nvPr/>
        </p:nvSpPr>
        <p:spPr bwMode="auto">
          <a:xfrm>
            <a:off x="1641475" y="582187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9" name="Rectangle 62">
            <a:extLst>
              <a:ext uri="{FF2B5EF4-FFF2-40B4-BE49-F238E27FC236}">
                <a16:creationId xmlns:a16="http://schemas.microsoft.com/office/drawing/2014/main" id="{98BBCCDD-C237-4ECD-9276-723633AC91E2}"/>
              </a:ext>
            </a:extLst>
          </p:cNvPr>
          <p:cNvSpPr>
            <a:spLocks noChangeArrowheads="1"/>
          </p:cNvSpPr>
          <p:nvPr/>
        </p:nvSpPr>
        <p:spPr bwMode="auto">
          <a:xfrm>
            <a:off x="3122613" y="582187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0" name="Rectangle 63">
            <a:extLst>
              <a:ext uri="{FF2B5EF4-FFF2-40B4-BE49-F238E27FC236}">
                <a16:creationId xmlns:a16="http://schemas.microsoft.com/office/drawing/2014/main" id="{D3993F38-EA34-4557-A641-B1E5CCEE77AF}"/>
              </a:ext>
            </a:extLst>
          </p:cNvPr>
          <p:cNvSpPr>
            <a:spLocks noChangeArrowheads="1"/>
          </p:cNvSpPr>
          <p:nvPr/>
        </p:nvSpPr>
        <p:spPr bwMode="auto">
          <a:xfrm>
            <a:off x="4546600" y="5821878"/>
            <a:ext cx="1635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1" name="Rectangle 64">
            <a:extLst>
              <a:ext uri="{FF2B5EF4-FFF2-40B4-BE49-F238E27FC236}">
                <a16:creationId xmlns:a16="http://schemas.microsoft.com/office/drawing/2014/main" id="{A6ED054C-55AB-4188-B6D1-135E75F1BC80}"/>
              </a:ext>
            </a:extLst>
          </p:cNvPr>
          <p:cNvSpPr>
            <a:spLocks noChangeArrowheads="1"/>
          </p:cNvSpPr>
          <p:nvPr/>
        </p:nvSpPr>
        <p:spPr bwMode="auto">
          <a:xfrm>
            <a:off x="6027738" y="5821878"/>
            <a:ext cx="1635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2" name="Rectangle 65">
            <a:extLst>
              <a:ext uri="{FF2B5EF4-FFF2-40B4-BE49-F238E27FC236}">
                <a16:creationId xmlns:a16="http://schemas.microsoft.com/office/drawing/2014/main" id="{EDE083D5-AD62-4D20-87FA-5F929CBB96BE}"/>
              </a:ext>
            </a:extLst>
          </p:cNvPr>
          <p:cNvSpPr>
            <a:spLocks noChangeArrowheads="1"/>
          </p:cNvSpPr>
          <p:nvPr/>
        </p:nvSpPr>
        <p:spPr bwMode="auto">
          <a:xfrm>
            <a:off x="7510463" y="5821878"/>
            <a:ext cx="1635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3" name="Freeform 38">
            <a:extLst>
              <a:ext uri="{FF2B5EF4-FFF2-40B4-BE49-F238E27FC236}">
                <a16:creationId xmlns:a16="http://schemas.microsoft.com/office/drawing/2014/main" id="{5EB8D317-42F6-4855-9E17-A108B4E9363D}"/>
              </a:ext>
            </a:extLst>
          </p:cNvPr>
          <p:cNvSpPr/>
          <p:nvPr/>
        </p:nvSpPr>
        <p:spPr bwMode="auto">
          <a:xfrm>
            <a:off x="1696720" y="5321498"/>
            <a:ext cx="2955290" cy="387350"/>
          </a:xfrm>
          <a:custGeom>
            <a:avLst/>
            <a:gdLst>
              <a:gd name="connsiteX0" fmla="*/ 2936240 w 2936240"/>
              <a:gd name="connsiteY0" fmla="*/ 50800 h 345440"/>
              <a:gd name="connsiteX1" fmla="*/ 1473200 w 2936240"/>
              <a:gd name="connsiteY1" fmla="*/ 0 h 345440"/>
              <a:gd name="connsiteX2" fmla="*/ 0 w 2936240"/>
              <a:gd name="connsiteY2" fmla="*/ 345440 h 345440"/>
              <a:gd name="connsiteX0" fmla="*/ 2940050 w 2940050"/>
              <a:gd name="connsiteY0" fmla="*/ 31750 h 345440"/>
              <a:gd name="connsiteX1" fmla="*/ 1473200 w 2940050"/>
              <a:gd name="connsiteY1" fmla="*/ 0 h 345440"/>
              <a:gd name="connsiteX2" fmla="*/ 0 w 2940050"/>
              <a:gd name="connsiteY2" fmla="*/ 345440 h 345440"/>
              <a:gd name="connsiteX0" fmla="*/ 2955290 w 2955290"/>
              <a:gd name="connsiteY0" fmla="*/ 27940 h 345440"/>
              <a:gd name="connsiteX1" fmla="*/ 1473200 w 2955290"/>
              <a:gd name="connsiteY1" fmla="*/ 0 h 345440"/>
              <a:gd name="connsiteX2" fmla="*/ 0 w 2955290"/>
              <a:gd name="connsiteY2" fmla="*/ 345440 h 345440"/>
              <a:gd name="connsiteX0" fmla="*/ 2955290 w 2955290"/>
              <a:gd name="connsiteY0" fmla="*/ 27940 h 345440"/>
              <a:gd name="connsiteX1" fmla="*/ 1473200 w 2955290"/>
              <a:gd name="connsiteY1" fmla="*/ 0 h 345440"/>
              <a:gd name="connsiteX2" fmla="*/ 0 w 2955290"/>
              <a:gd name="connsiteY2" fmla="*/ 345440 h 345440"/>
              <a:gd name="connsiteX0" fmla="*/ 2955290 w 2955290"/>
              <a:gd name="connsiteY0" fmla="*/ 77470 h 394970"/>
              <a:gd name="connsiteX1" fmla="*/ 1484630 w 2955290"/>
              <a:gd name="connsiteY1" fmla="*/ 0 h 394970"/>
              <a:gd name="connsiteX2" fmla="*/ 0 w 2955290"/>
              <a:gd name="connsiteY2" fmla="*/ 394970 h 394970"/>
              <a:gd name="connsiteX0" fmla="*/ 2955290 w 2955290"/>
              <a:gd name="connsiteY0" fmla="*/ 69850 h 387350"/>
              <a:gd name="connsiteX1" fmla="*/ 1492250 w 2955290"/>
              <a:gd name="connsiteY1" fmla="*/ 0 h 387350"/>
              <a:gd name="connsiteX2" fmla="*/ 0 w 2955290"/>
              <a:gd name="connsiteY2" fmla="*/ 387350 h 387350"/>
            </a:gdLst>
            <a:ahLst/>
            <a:cxnLst>
              <a:cxn ang="0">
                <a:pos x="connsiteX0" y="connsiteY0"/>
              </a:cxn>
              <a:cxn ang="0">
                <a:pos x="connsiteX1" y="connsiteY1"/>
              </a:cxn>
              <a:cxn ang="0">
                <a:pos x="connsiteX2" y="connsiteY2"/>
              </a:cxn>
            </a:cxnLst>
            <a:rect l="l" t="t" r="r" b="b"/>
            <a:pathLst>
              <a:path w="2955290" h="387350">
                <a:moveTo>
                  <a:pt x="2955290" y="69850"/>
                </a:moveTo>
                <a:lnTo>
                  <a:pt x="1492250" y="0"/>
                </a:lnTo>
                <a:lnTo>
                  <a:pt x="0" y="387350"/>
                </a:lnTo>
              </a:path>
            </a:pathLst>
          </a:custGeom>
          <a:noFill/>
          <a:ln w="76200" cap="flat" cmpd="sng">
            <a:solidFill>
              <a:srgbClr val="999999"/>
            </a:solidFill>
            <a:prstDash val="sysDot"/>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A"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4" name="Rectangle 56">
            <a:extLst>
              <a:ext uri="{FF2B5EF4-FFF2-40B4-BE49-F238E27FC236}">
                <a16:creationId xmlns:a16="http://schemas.microsoft.com/office/drawing/2014/main" id="{C38CADDA-C557-4AA3-9B7F-322D7FCD5F68}"/>
              </a:ext>
            </a:extLst>
          </p:cNvPr>
          <p:cNvSpPr>
            <a:spLocks noChangeArrowheads="1"/>
          </p:cNvSpPr>
          <p:nvPr/>
        </p:nvSpPr>
        <p:spPr bwMode="auto">
          <a:xfrm>
            <a:off x="1430338" y="5196403"/>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5" name="Rectangle 288">
            <a:extLst>
              <a:ext uri="{FF2B5EF4-FFF2-40B4-BE49-F238E27FC236}">
                <a16:creationId xmlns:a16="http://schemas.microsoft.com/office/drawing/2014/main" id="{016FC41C-C317-4C39-87C9-140540A654C6}"/>
              </a:ext>
            </a:extLst>
          </p:cNvPr>
          <p:cNvSpPr>
            <a:spLocks noChangeArrowheads="1"/>
          </p:cNvSpPr>
          <p:nvPr/>
        </p:nvSpPr>
        <p:spPr bwMode="auto">
          <a:xfrm>
            <a:off x="3127694" y="5053072"/>
            <a:ext cx="262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0.9*</a:t>
            </a:r>
          </a:p>
        </p:txBody>
      </p:sp>
    </p:spTree>
    <p:extLst>
      <p:ext uri="{BB962C8B-B14F-4D97-AF65-F5344CB8AC3E}">
        <p14:creationId xmlns:p14="http://schemas.microsoft.com/office/powerpoint/2010/main" val="1107449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9339" y="185357"/>
            <a:ext cx="9058939" cy="984885"/>
          </a:xfrm>
        </p:spPr>
        <p:txBody>
          <a:bodyPr/>
          <a:lstStyle/>
          <a:p>
            <a:pPr algn="ctr">
              <a:lnSpc>
                <a:spcPct val="100000"/>
              </a:lnSpc>
            </a:pPr>
            <a:r>
              <a:rPr lang="en-CA" sz="3200" dirty="0">
                <a:solidFill>
                  <a:srgbClr val="7693CC"/>
                </a:solidFill>
                <a:latin typeface="Arial Narrow" panose="020B0606020202030204" pitchFamily="34" charset="0"/>
              </a:rPr>
              <a:t>Male: </a:t>
            </a:r>
            <a:r>
              <a:rPr lang="en-CA" sz="3200" dirty="0">
                <a:solidFill>
                  <a:srgbClr val="725F73"/>
                </a:solidFill>
                <a:latin typeface="Arial Narrow" panose="020B0606020202030204" pitchFamily="34" charset="0"/>
              </a:rPr>
              <a:t>Continued BMD Increases with Denosumab at 24 Months: Total Hip, Femoral Neck, Trochanter, 1/3 Radius</a:t>
            </a:r>
            <a:endParaRPr lang="en-US" sz="28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9136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Data are least square means.*p &lt; 0.05 vs double-blind baseline; †p &lt; 0.0001 vs double-blind and open-label baseline; ‡p &lt; 0.05 vs double-blind and open-label baseline.</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Adapted from: </a:t>
            </a: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Langdahl</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B.L., et al. </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Clin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Endocrin</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Metab</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2015;</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100(4):1335-134. DOI</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:10.1210/jc.2014-4079</a:t>
            </a:r>
          </a:p>
        </p:txBody>
      </p:sp>
      <p:sp>
        <p:nvSpPr>
          <p:cNvPr id="45" name="Rectangle 228">
            <a:extLst>
              <a:ext uri="{FF2B5EF4-FFF2-40B4-BE49-F238E27FC236}">
                <a16:creationId xmlns:a16="http://schemas.microsoft.com/office/drawing/2014/main" id="{2AD1EC17-C93E-43F6-9415-F644CB454AB8}"/>
              </a:ext>
            </a:extLst>
          </p:cNvPr>
          <p:cNvSpPr>
            <a:spLocks noChangeArrowheads="1"/>
          </p:cNvSpPr>
          <p:nvPr/>
        </p:nvSpPr>
        <p:spPr bwMode="auto">
          <a:xfrm>
            <a:off x="6299200" y="4342229"/>
            <a:ext cx="1727200" cy="1436688"/>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46" name="Rectangle 224">
            <a:extLst>
              <a:ext uri="{FF2B5EF4-FFF2-40B4-BE49-F238E27FC236}">
                <a16:creationId xmlns:a16="http://schemas.microsoft.com/office/drawing/2014/main" id="{1B1AA0CE-7AA7-49BB-97A0-554A2CB37D10}"/>
              </a:ext>
            </a:extLst>
          </p:cNvPr>
          <p:cNvSpPr>
            <a:spLocks noChangeArrowheads="1"/>
          </p:cNvSpPr>
          <p:nvPr/>
        </p:nvSpPr>
        <p:spPr bwMode="auto">
          <a:xfrm>
            <a:off x="2806382" y="4351754"/>
            <a:ext cx="1606868" cy="1436688"/>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47" name="Rectangle 229">
            <a:extLst>
              <a:ext uri="{FF2B5EF4-FFF2-40B4-BE49-F238E27FC236}">
                <a16:creationId xmlns:a16="http://schemas.microsoft.com/office/drawing/2014/main" id="{517843A2-D76C-4C3A-88E2-9A07044E9EA9}"/>
              </a:ext>
            </a:extLst>
          </p:cNvPr>
          <p:cNvSpPr>
            <a:spLocks noChangeArrowheads="1"/>
          </p:cNvSpPr>
          <p:nvPr/>
        </p:nvSpPr>
        <p:spPr bwMode="auto">
          <a:xfrm>
            <a:off x="6464300" y="2302292"/>
            <a:ext cx="1555750" cy="1492250"/>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6" name="Rectangle 2">
            <a:extLst>
              <a:ext uri="{FF2B5EF4-FFF2-40B4-BE49-F238E27FC236}">
                <a16:creationId xmlns:a16="http://schemas.microsoft.com/office/drawing/2014/main" id="{F4C34062-6339-4B01-9760-B09069375D79}"/>
              </a:ext>
            </a:extLst>
          </p:cNvPr>
          <p:cNvSpPr>
            <a:spLocks noChangeArrowheads="1"/>
          </p:cNvSpPr>
          <p:nvPr/>
        </p:nvSpPr>
        <p:spPr bwMode="auto">
          <a:xfrm>
            <a:off x="2870198" y="2302292"/>
            <a:ext cx="1543052" cy="1492250"/>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7" name="Rectangle 229">
            <a:extLst>
              <a:ext uri="{FF2B5EF4-FFF2-40B4-BE49-F238E27FC236}">
                <a16:creationId xmlns:a16="http://schemas.microsoft.com/office/drawing/2014/main" id="{C8A2AF5E-DFA0-40DE-BEA8-5154943D6454}"/>
              </a:ext>
            </a:extLst>
          </p:cNvPr>
          <p:cNvSpPr>
            <a:spLocks noChangeArrowheads="1"/>
          </p:cNvSpPr>
          <p:nvPr/>
        </p:nvSpPr>
        <p:spPr bwMode="auto">
          <a:xfrm>
            <a:off x="5054600" y="2302292"/>
            <a:ext cx="1411287" cy="1492250"/>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8" name="Rectangle 224">
            <a:extLst>
              <a:ext uri="{FF2B5EF4-FFF2-40B4-BE49-F238E27FC236}">
                <a16:creationId xmlns:a16="http://schemas.microsoft.com/office/drawing/2014/main" id="{FF23A148-26C9-49AF-B796-1CE1CBB56DD4}"/>
              </a:ext>
            </a:extLst>
          </p:cNvPr>
          <p:cNvSpPr>
            <a:spLocks noChangeArrowheads="1"/>
          </p:cNvSpPr>
          <p:nvPr/>
        </p:nvSpPr>
        <p:spPr bwMode="auto">
          <a:xfrm>
            <a:off x="1439862" y="4351754"/>
            <a:ext cx="1415098" cy="1436688"/>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9" name="Rectangle 228">
            <a:extLst>
              <a:ext uri="{FF2B5EF4-FFF2-40B4-BE49-F238E27FC236}">
                <a16:creationId xmlns:a16="http://schemas.microsoft.com/office/drawing/2014/main" id="{ECF1B7C0-359A-493F-A1C2-9F2ECEBE4834}"/>
              </a:ext>
            </a:extLst>
          </p:cNvPr>
          <p:cNvSpPr>
            <a:spLocks noChangeArrowheads="1"/>
          </p:cNvSpPr>
          <p:nvPr/>
        </p:nvSpPr>
        <p:spPr bwMode="auto">
          <a:xfrm>
            <a:off x="5065713" y="4342229"/>
            <a:ext cx="1411287" cy="1436688"/>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90" name="Rectangle 2">
            <a:extLst>
              <a:ext uri="{FF2B5EF4-FFF2-40B4-BE49-F238E27FC236}">
                <a16:creationId xmlns:a16="http://schemas.microsoft.com/office/drawing/2014/main" id="{80918311-A950-4ECB-881A-F2B8D97D815F}"/>
              </a:ext>
            </a:extLst>
          </p:cNvPr>
          <p:cNvSpPr>
            <a:spLocks noChangeArrowheads="1"/>
          </p:cNvSpPr>
          <p:nvPr/>
        </p:nvSpPr>
        <p:spPr bwMode="auto">
          <a:xfrm>
            <a:off x="1439861" y="2302292"/>
            <a:ext cx="1425577" cy="1492250"/>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91" name="Straight Connector 150">
            <a:extLst>
              <a:ext uri="{FF2B5EF4-FFF2-40B4-BE49-F238E27FC236}">
                <a16:creationId xmlns:a16="http://schemas.microsoft.com/office/drawing/2014/main" id="{FD74B666-31D1-40DA-A3E4-941113FCF525}"/>
              </a:ext>
            </a:extLst>
          </p:cNvPr>
          <p:cNvCxnSpPr>
            <a:cxnSpLocks noChangeShapeType="1"/>
          </p:cNvCxnSpPr>
          <p:nvPr/>
        </p:nvCxnSpPr>
        <p:spPr bwMode="auto">
          <a:xfrm>
            <a:off x="5049838" y="5321717"/>
            <a:ext cx="2970212"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92" name="Straight Connector 141">
            <a:extLst>
              <a:ext uri="{FF2B5EF4-FFF2-40B4-BE49-F238E27FC236}">
                <a16:creationId xmlns:a16="http://schemas.microsoft.com/office/drawing/2014/main" id="{4C9B0588-A23F-464B-B98B-9D7F79427021}"/>
              </a:ext>
            </a:extLst>
          </p:cNvPr>
          <p:cNvCxnSpPr>
            <a:cxnSpLocks noChangeShapeType="1"/>
          </p:cNvCxnSpPr>
          <p:nvPr/>
        </p:nvCxnSpPr>
        <p:spPr bwMode="auto">
          <a:xfrm>
            <a:off x="5049838" y="3502442"/>
            <a:ext cx="2970212"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93" name="Straight Connector 140">
            <a:extLst>
              <a:ext uri="{FF2B5EF4-FFF2-40B4-BE49-F238E27FC236}">
                <a16:creationId xmlns:a16="http://schemas.microsoft.com/office/drawing/2014/main" id="{983BBE84-D7B5-4E0B-9240-23D49681A336}"/>
              </a:ext>
            </a:extLst>
          </p:cNvPr>
          <p:cNvCxnSpPr>
            <a:cxnSpLocks noChangeShapeType="1"/>
          </p:cNvCxnSpPr>
          <p:nvPr/>
        </p:nvCxnSpPr>
        <p:spPr bwMode="auto">
          <a:xfrm>
            <a:off x="1431925" y="5559842"/>
            <a:ext cx="2970213"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94" name="Straight Connector 139">
            <a:extLst>
              <a:ext uri="{FF2B5EF4-FFF2-40B4-BE49-F238E27FC236}">
                <a16:creationId xmlns:a16="http://schemas.microsoft.com/office/drawing/2014/main" id="{D5C8BAD2-C0AA-47AE-AB0A-A02CDA3D78F3}"/>
              </a:ext>
            </a:extLst>
          </p:cNvPr>
          <p:cNvCxnSpPr>
            <a:cxnSpLocks noChangeShapeType="1"/>
          </p:cNvCxnSpPr>
          <p:nvPr/>
        </p:nvCxnSpPr>
        <p:spPr bwMode="auto">
          <a:xfrm>
            <a:off x="1431925" y="3502442"/>
            <a:ext cx="2970213"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95" name="Rectangle 12">
            <a:extLst>
              <a:ext uri="{FF2B5EF4-FFF2-40B4-BE49-F238E27FC236}">
                <a16:creationId xmlns:a16="http://schemas.microsoft.com/office/drawing/2014/main" id="{9EB3DDE2-87F7-4E0C-B748-8BDEBADA2C95}"/>
              </a:ext>
            </a:extLst>
          </p:cNvPr>
          <p:cNvSpPr>
            <a:spLocks noChangeArrowheads="1"/>
          </p:cNvSpPr>
          <p:nvPr/>
        </p:nvSpPr>
        <p:spPr bwMode="auto">
          <a:xfrm rot="-5400000">
            <a:off x="-1316832" y="3837517"/>
            <a:ext cx="41322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Mean percentage c</a:t>
            </a:r>
            <a:r>
              <a:rPr kumimoji="0" lang="en-US" altLang="en-US" sz="12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hange</a:t>
            </a: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from b</a:t>
            </a:r>
            <a:r>
              <a:rPr kumimoji="0" lang="en-US" altLang="en-US" sz="12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aseline</a:t>
            </a: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(95% CI)</a:t>
            </a:r>
          </a:p>
        </p:txBody>
      </p:sp>
      <p:sp>
        <p:nvSpPr>
          <p:cNvPr id="96" name="Rectangle 18">
            <a:extLst>
              <a:ext uri="{FF2B5EF4-FFF2-40B4-BE49-F238E27FC236}">
                <a16:creationId xmlns:a16="http://schemas.microsoft.com/office/drawing/2014/main" id="{460662A2-049C-449E-91DA-7DCE38828A92}"/>
              </a:ext>
            </a:extLst>
          </p:cNvPr>
          <p:cNvSpPr>
            <a:spLocks noChangeArrowheads="1"/>
          </p:cNvSpPr>
          <p:nvPr/>
        </p:nvSpPr>
        <p:spPr bwMode="auto">
          <a:xfrm>
            <a:off x="1442720" y="1995795"/>
            <a:ext cx="29959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Total Hip</a:t>
            </a:r>
          </a:p>
        </p:txBody>
      </p:sp>
      <p:sp>
        <p:nvSpPr>
          <p:cNvPr id="97" name="Rectangle 20">
            <a:extLst>
              <a:ext uri="{FF2B5EF4-FFF2-40B4-BE49-F238E27FC236}">
                <a16:creationId xmlns:a16="http://schemas.microsoft.com/office/drawing/2014/main" id="{0E8364FF-FBE5-4CB7-861B-4BD3AD3E839C}"/>
              </a:ext>
            </a:extLst>
          </p:cNvPr>
          <p:cNvSpPr>
            <a:spLocks noChangeArrowheads="1"/>
          </p:cNvSpPr>
          <p:nvPr/>
        </p:nvSpPr>
        <p:spPr bwMode="auto">
          <a:xfrm>
            <a:off x="5049839" y="2002939"/>
            <a:ext cx="29765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Femoral Neck</a:t>
            </a:r>
          </a:p>
        </p:txBody>
      </p:sp>
      <p:sp>
        <p:nvSpPr>
          <p:cNvPr id="98" name="Rectangle 35">
            <a:extLst>
              <a:ext uri="{FF2B5EF4-FFF2-40B4-BE49-F238E27FC236}">
                <a16:creationId xmlns:a16="http://schemas.microsoft.com/office/drawing/2014/main" id="{023C04C3-BB89-4705-AF89-582B44E82101}"/>
              </a:ext>
            </a:extLst>
          </p:cNvPr>
          <p:cNvSpPr>
            <a:spLocks noChangeArrowheads="1"/>
          </p:cNvSpPr>
          <p:nvPr/>
        </p:nvSpPr>
        <p:spPr bwMode="auto">
          <a:xfrm>
            <a:off x="1439862" y="4029908"/>
            <a:ext cx="29622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Trochanter</a:t>
            </a:r>
          </a:p>
        </p:txBody>
      </p:sp>
      <p:sp>
        <p:nvSpPr>
          <p:cNvPr id="99" name="Rectangle 36">
            <a:extLst>
              <a:ext uri="{FF2B5EF4-FFF2-40B4-BE49-F238E27FC236}">
                <a16:creationId xmlns:a16="http://schemas.microsoft.com/office/drawing/2014/main" id="{33377F57-9F2C-464B-901D-941E84700FB5}"/>
              </a:ext>
            </a:extLst>
          </p:cNvPr>
          <p:cNvSpPr>
            <a:spLocks noChangeArrowheads="1"/>
          </p:cNvSpPr>
          <p:nvPr/>
        </p:nvSpPr>
        <p:spPr bwMode="auto">
          <a:xfrm>
            <a:off x="5033963" y="4030124"/>
            <a:ext cx="29860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1/3 Radius</a:t>
            </a:r>
          </a:p>
        </p:txBody>
      </p:sp>
      <p:sp>
        <p:nvSpPr>
          <p:cNvPr id="100" name="Rectangle 114">
            <a:extLst>
              <a:ext uri="{FF2B5EF4-FFF2-40B4-BE49-F238E27FC236}">
                <a16:creationId xmlns:a16="http://schemas.microsoft.com/office/drawing/2014/main" id="{0FA73786-3EB9-499C-A735-F03B7BEEE7C7}"/>
              </a:ext>
            </a:extLst>
          </p:cNvPr>
          <p:cNvSpPr>
            <a:spLocks noChangeArrowheads="1"/>
          </p:cNvSpPr>
          <p:nvPr/>
        </p:nvSpPr>
        <p:spPr bwMode="auto">
          <a:xfrm>
            <a:off x="2325688" y="6001167"/>
            <a:ext cx="89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Study Month</a:t>
            </a:r>
          </a:p>
        </p:txBody>
      </p:sp>
      <p:sp>
        <p:nvSpPr>
          <p:cNvPr id="101" name="Rectangle 115">
            <a:extLst>
              <a:ext uri="{FF2B5EF4-FFF2-40B4-BE49-F238E27FC236}">
                <a16:creationId xmlns:a16="http://schemas.microsoft.com/office/drawing/2014/main" id="{6064E5F1-E2FA-42DC-916B-CFDE73680673}"/>
              </a:ext>
            </a:extLst>
          </p:cNvPr>
          <p:cNvSpPr>
            <a:spLocks noChangeArrowheads="1"/>
          </p:cNvSpPr>
          <p:nvPr/>
        </p:nvSpPr>
        <p:spPr bwMode="auto">
          <a:xfrm>
            <a:off x="5970588" y="6004342"/>
            <a:ext cx="89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Study Month</a:t>
            </a:r>
          </a:p>
        </p:txBody>
      </p:sp>
      <p:grpSp>
        <p:nvGrpSpPr>
          <p:cNvPr id="102" name="Group 14">
            <a:extLst>
              <a:ext uri="{FF2B5EF4-FFF2-40B4-BE49-F238E27FC236}">
                <a16:creationId xmlns:a16="http://schemas.microsoft.com/office/drawing/2014/main" id="{31D06069-0E8E-43B7-9ECB-697711C98C2F}"/>
              </a:ext>
            </a:extLst>
          </p:cNvPr>
          <p:cNvGrpSpPr>
            <a:grpSpLocks/>
          </p:cNvGrpSpPr>
          <p:nvPr/>
        </p:nvGrpSpPr>
        <p:grpSpPr bwMode="auto">
          <a:xfrm>
            <a:off x="1103313" y="2257842"/>
            <a:ext cx="217487" cy="1581051"/>
            <a:chOff x="952627" y="1939710"/>
            <a:chExt cx="230343" cy="1679137"/>
          </a:xfrm>
        </p:grpSpPr>
        <p:sp>
          <p:nvSpPr>
            <p:cNvPr id="103" name="TextBox 117">
              <a:extLst>
                <a:ext uri="{FF2B5EF4-FFF2-40B4-BE49-F238E27FC236}">
                  <a16:creationId xmlns:a16="http://schemas.microsoft.com/office/drawing/2014/main" id="{281D1117-F295-4734-8081-E62ABD06D6D2}"/>
                </a:ext>
              </a:extLst>
            </p:cNvPr>
            <p:cNvSpPr txBox="1">
              <a:spLocks noChangeArrowheads="1"/>
            </p:cNvSpPr>
            <p:nvPr/>
          </p:nvSpPr>
          <p:spPr bwMode="auto">
            <a:xfrm>
              <a:off x="952627" y="315362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104" name="TextBox 119">
              <a:extLst>
                <a:ext uri="{FF2B5EF4-FFF2-40B4-BE49-F238E27FC236}">
                  <a16:creationId xmlns:a16="http://schemas.microsoft.com/office/drawing/2014/main" id="{0BD0EC5D-DDAF-41CC-A5A7-CEBA0FAF4A4E}"/>
                </a:ext>
              </a:extLst>
            </p:cNvPr>
            <p:cNvSpPr txBox="1">
              <a:spLocks noChangeArrowheads="1"/>
            </p:cNvSpPr>
            <p:nvPr/>
          </p:nvSpPr>
          <p:spPr bwMode="auto">
            <a:xfrm>
              <a:off x="952627" y="345541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05" name="TextBox 120">
              <a:extLst>
                <a:ext uri="{FF2B5EF4-FFF2-40B4-BE49-F238E27FC236}">
                  <a16:creationId xmlns:a16="http://schemas.microsoft.com/office/drawing/2014/main" id="{45223DCC-3EFB-4E7C-9EBF-1F3B58482357}"/>
                </a:ext>
              </a:extLst>
            </p:cNvPr>
            <p:cNvSpPr txBox="1">
              <a:spLocks noChangeArrowheads="1"/>
            </p:cNvSpPr>
            <p:nvPr/>
          </p:nvSpPr>
          <p:spPr bwMode="auto">
            <a:xfrm>
              <a:off x="952627" y="2850142"/>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06" name="TextBox 121">
              <a:extLst>
                <a:ext uri="{FF2B5EF4-FFF2-40B4-BE49-F238E27FC236}">
                  <a16:creationId xmlns:a16="http://schemas.microsoft.com/office/drawing/2014/main" id="{325518E6-8CB3-49FB-80A5-D6C556B69276}"/>
                </a:ext>
              </a:extLst>
            </p:cNvPr>
            <p:cNvSpPr txBox="1">
              <a:spLocks noChangeArrowheads="1"/>
            </p:cNvSpPr>
            <p:nvPr/>
          </p:nvSpPr>
          <p:spPr bwMode="auto">
            <a:xfrm>
              <a:off x="952627" y="2546665"/>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107" name="TextBox 122">
              <a:extLst>
                <a:ext uri="{FF2B5EF4-FFF2-40B4-BE49-F238E27FC236}">
                  <a16:creationId xmlns:a16="http://schemas.microsoft.com/office/drawing/2014/main" id="{B3AABE3F-B058-42D8-AF25-94C883DE0D6E}"/>
                </a:ext>
              </a:extLst>
            </p:cNvPr>
            <p:cNvSpPr txBox="1">
              <a:spLocks noChangeArrowheads="1"/>
            </p:cNvSpPr>
            <p:nvPr/>
          </p:nvSpPr>
          <p:spPr bwMode="auto">
            <a:xfrm>
              <a:off x="952627" y="2243187"/>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108" name="TextBox 123">
              <a:extLst>
                <a:ext uri="{FF2B5EF4-FFF2-40B4-BE49-F238E27FC236}">
                  <a16:creationId xmlns:a16="http://schemas.microsoft.com/office/drawing/2014/main" id="{3FA46851-6174-4E8B-8117-102CC6AAB9F3}"/>
                </a:ext>
              </a:extLst>
            </p:cNvPr>
            <p:cNvSpPr txBox="1">
              <a:spLocks noChangeArrowheads="1"/>
            </p:cNvSpPr>
            <p:nvPr/>
          </p:nvSpPr>
          <p:spPr bwMode="auto">
            <a:xfrm>
              <a:off x="952627" y="193971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grpSp>
      <p:grpSp>
        <p:nvGrpSpPr>
          <p:cNvPr id="109" name="Group 124">
            <a:extLst>
              <a:ext uri="{FF2B5EF4-FFF2-40B4-BE49-F238E27FC236}">
                <a16:creationId xmlns:a16="http://schemas.microsoft.com/office/drawing/2014/main" id="{E4376356-31D1-4BC4-A8A9-C893CCFA2AF5}"/>
              </a:ext>
            </a:extLst>
          </p:cNvPr>
          <p:cNvGrpSpPr>
            <a:grpSpLocks/>
          </p:cNvGrpSpPr>
          <p:nvPr/>
        </p:nvGrpSpPr>
        <p:grpSpPr bwMode="auto">
          <a:xfrm>
            <a:off x="4703763" y="2257842"/>
            <a:ext cx="217487" cy="1581051"/>
            <a:chOff x="952627" y="1939710"/>
            <a:chExt cx="230343" cy="1679137"/>
          </a:xfrm>
        </p:grpSpPr>
        <p:sp>
          <p:nvSpPr>
            <p:cNvPr id="110" name="TextBox 125">
              <a:extLst>
                <a:ext uri="{FF2B5EF4-FFF2-40B4-BE49-F238E27FC236}">
                  <a16:creationId xmlns:a16="http://schemas.microsoft.com/office/drawing/2014/main" id="{6B2DF1B5-1054-4905-869E-CA04B1A227D1}"/>
                </a:ext>
              </a:extLst>
            </p:cNvPr>
            <p:cNvSpPr txBox="1">
              <a:spLocks noChangeArrowheads="1"/>
            </p:cNvSpPr>
            <p:nvPr/>
          </p:nvSpPr>
          <p:spPr bwMode="auto">
            <a:xfrm>
              <a:off x="952627" y="315362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111" name="TextBox 126">
              <a:extLst>
                <a:ext uri="{FF2B5EF4-FFF2-40B4-BE49-F238E27FC236}">
                  <a16:creationId xmlns:a16="http://schemas.microsoft.com/office/drawing/2014/main" id="{931B5822-22D3-4961-BD5E-4993B88ABD90}"/>
                </a:ext>
              </a:extLst>
            </p:cNvPr>
            <p:cNvSpPr txBox="1">
              <a:spLocks noChangeArrowheads="1"/>
            </p:cNvSpPr>
            <p:nvPr/>
          </p:nvSpPr>
          <p:spPr bwMode="auto">
            <a:xfrm>
              <a:off x="952627" y="345541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12" name="TextBox 127">
              <a:extLst>
                <a:ext uri="{FF2B5EF4-FFF2-40B4-BE49-F238E27FC236}">
                  <a16:creationId xmlns:a16="http://schemas.microsoft.com/office/drawing/2014/main" id="{6DC60DFA-A59F-4AAF-87E4-F9CFEAD3CFEC}"/>
                </a:ext>
              </a:extLst>
            </p:cNvPr>
            <p:cNvSpPr txBox="1">
              <a:spLocks noChangeArrowheads="1"/>
            </p:cNvSpPr>
            <p:nvPr/>
          </p:nvSpPr>
          <p:spPr bwMode="auto">
            <a:xfrm>
              <a:off x="952627" y="2850142"/>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13" name="TextBox 128">
              <a:extLst>
                <a:ext uri="{FF2B5EF4-FFF2-40B4-BE49-F238E27FC236}">
                  <a16:creationId xmlns:a16="http://schemas.microsoft.com/office/drawing/2014/main" id="{79BD32E3-5387-4454-A2CC-6A758345C17F}"/>
                </a:ext>
              </a:extLst>
            </p:cNvPr>
            <p:cNvSpPr txBox="1">
              <a:spLocks noChangeArrowheads="1"/>
            </p:cNvSpPr>
            <p:nvPr/>
          </p:nvSpPr>
          <p:spPr bwMode="auto">
            <a:xfrm>
              <a:off x="952627" y="2546665"/>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114" name="TextBox 129">
              <a:extLst>
                <a:ext uri="{FF2B5EF4-FFF2-40B4-BE49-F238E27FC236}">
                  <a16:creationId xmlns:a16="http://schemas.microsoft.com/office/drawing/2014/main" id="{2D43C1ED-6860-427D-9201-2DD1A2D1CDE9}"/>
                </a:ext>
              </a:extLst>
            </p:cNvPr>
            <p:cNvSpPr txBox="1">
              <a:spLocks noChangeArrowheads="1"/>
            </p:cNvSpPr>
            <p:nvPr/>
          </p:nvSpPr>
          <p:spPr bwMode="auto">
            <a:xfrm>
              <a:off x="952627" y="2243187"/>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115" name="TextBox 130">
              <a:extLst>
                <a:ext uri="{FF2B5EF4-FFF2-40B4-BE49-F238E27FC236}">
                  <a16:creationId xmlns:a16="http://schemas.microsoft.com/office/drawing/2014/main" id="{4675A686-C1F7-4245-824B-5B0415779381}"/>
                </a:ext>
              </a:extLst>
            </p:cNvPr>
            <p:cNvSpPr txBox="1">
              <a:spLocks noChangeArrowheads="1"/>
            </p:cNvSpPr>
            <p:nvPr/>
          </p:nvSpPr>
          <p:spPr bwMode="auto">
            <a:xfrm>
              <a:off x="952627" y="193971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grpSp>
      <p:grpSp>
        <p:nvGrpSpPr>
          <p:cNvPr id="116" name="Group 16">
            <a:extLst>
              <a:ext uri="{FF2B5EF4-FFF2-40B4-BE49-F238E27FC236}">
                <a16:creationId xmlns:a16="http://schemas.microsoft.com/office/drawing/2014/main" id="{B25398DA-F52B-42E5-AE54-CA64E0BE3B87}"/>
              </a:ext>
            </a:extLst>
          </p:cNvPr>
          <p:cNvGrpSpPr>
            <a:grpSpLocks/>
          </p:cNvGrpSpPr>
          <p:nvPr/>
        </p:nvGrpSpPr>
        <p:grpSpPr bwMode="auto">
          <a:xfrm>
            <a:off x="1117600" y="4264443"/>
            <a:ext cx="215900" cy="1581051"/>
            <a:chOff x="966316" y="4117786"/>
            <a:chExt cx="230343" cy="1679137"/>
          </a:xfrm>
        </p:grpSpPr>
        <p:sp>
          <p:nvSpPr>
            <p:cNvPr id="117" name="TextBox 132">
              <a:extLst>
                <a:ext uri="{FF2B5EF4-FFF2-40B4-BE49-F238E27FC236}">
                  <a16:creationId xmlns:a16="http://schemas.microsoft.com/office/drawing/2014/main" id="{E63ED750-9E00-4F7F-B86C-844BC59434B7}"/>
                </a:ext>
              </a:extLst>
            </p:cNvPr>
            <p:cNvSpPr txBox="1">
              <a:spLocks noChangeArrowheads="1"/>
            </p:cNvSpPr>
            <p:nvPr/>
          </p:nvSpPr>
          <p:spPr bwMode="auto">
            <a:xfrm>
              <a:off x="966316" y="5382276"/>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118" name="TextBox 133">
              <a:extLst>
                <a:ext uri="{FF2B5EF4-FFF2-40B4-BE49-F238E27FC236}">
                  <a16:creationId xmlns:a16="http://schemas.microsoft.com/office/drawing/2014/main" id="{F64B883D-1893-4179-83F8-F014D7F25F7C}"/>
                </a:ext>
              </a:extLst>
            </p:cNvPr>
            <p:cNvSpPr txBox="1">
              <a:spLocks noChangeArrowheads="1"/>
            </p:cNvSpPr>
            <p:nvPr/>
          </p:nvSpPr>
          <p:spPr bwMode="auto">
            <a:xfrm>
              <a:off x="966316" y="5633488"/>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19" name="TextBox 134">
              <a:extLst>
                <a:ext uri="{FF2B5EF4-FFF2-40B4-BE49-F238E27FC236}">
                  <a16:creationId xmlns:a16="http://schemas.microsoft.com/office/drawing/2014/main" id="{FA52B02B-CA1D-42F6-99B7-05F13EB95162}"/>
                </a:ext>
              </a:extLst>
            </p:cNvPr>
            <p:cNvSpPr txBox="1">
              <a:spLocks noChangeArrowheads="1"/>
            </p:cNvSpPr>
            <p:nvPr/>
          </p:nvSpPr>
          <p:spPr bwMode="auto">
            <a:xfrm>
              <a:off x="966316" y="5129378"/>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20" name="TextBox 135">
              <a:extLst>
                <a:ext uri="{FF2B5EF4-FFF2-40B4-BE49-F238E27FC236}">
                  <a16:creationId xmlns:a16="http://schemas.microsoft.com/office/drawing/2014/main" id="{C378E8D3-60DF-40A9-956B-0D7B81D8F1AE}"/>
                </a:ext>
              </a:extLst>
            </p:cNvPr>
            <p:cNvSpPr txBox="1">
              <a:spLocks noChangeArrowheads="1"/>
            </p:cNvSpPr>
            <p:nvPr/>
          </p:nvSpPr>
          <p:spPr bwMode="auto">
            <a:xfrm>
              <a:off x="966316" y="4876480"/>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121" name="TextBox 136">
              <a:extLst>
                <a:ext uri="{FF2B5EF4-FFF2-40B4-BE49-F238E27FC236}">
                  <a16:creationId xmlns:a16="http://schemas.microsoft.com/office/drawing/2014/main" id="{0E7C249C-35FD-4B49-96B5-381339FCF9C7}"/>
                </a:ext>
              </a:extLst>
            </p:cNvPr>
            <p:cNvSpPr txBox="1">
              <a:spLocks noChangeArrowheads="1"/>
            </p:cNvSpPr>
            <p:nvPr/>
          </p:nvSpPr>
          <p:spPr bwMode="auto">
            <a:xfrm>
              <a:off x="966316" y="462358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122" name="TextBox 137">
              <a:extLst>
                <a:ext uri="{FF2B5EF4-FFF2-40B4-BE49-F238E27FC236}">
                  <a16:creationId xmlns:a16="http://schemas.microsoft.com/office/drawing/2014/main" id="{20898344-9054-4EA6-9FA2-2743FFE789B6}"/>
                </a:ext>
              </a:extLst>
            </p:cNvPr>
            <p:cNvSpPr txBox="1">
              <a:spLocks noChangeArrowheads="1"/>
            </p:cNvSpPr>
            <p:nvPr/>
          </p:nvSpPr>
          <p:spPr bwMode="auto">
            <a:xfrm>
              <a:off x="966316" y="4117786"/>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5</a:t>
              </a:r>
            </a:p>
          </p:txBody>
        </p:sp>
        <p:sp>
          <p:nvSpPr>
            <p:cNvPr id="123" name="TextBox 138">
              <a:extLst>
                <a:ext uri="{FF2B5EF4-FFF2-40B4-BE49-F238E27FC236}">
                  <a16:creationId xmlns:a16="http://schemas.microsoft.com/office/drawing/2014/main" id="{D5A90F63-F003-45C0-A787-B752D88A9649}"/>
                </a:ext>
              </a:extLst>
            </p:cNvPr>
            <p:cNvSpPr txBox="1">
              <a:spLocks noChangeArrowheads="1"/>
            </p:cNvSpPr>
            <p:nvPr/>
          </p:nvSpPr>
          <p:spPr bwMode="auto">
            <a:xfrm>
              <a:off x="966316" y="4370684"/>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grpSp>
      <p:grpSp>
        <p:nvGrpSpPr>
          <p:cNvPr id="124" name="Group 143">
            <a:extLst>
              <a:ext uri="{FF2B5EF4-FFF2-40B4-BE49-F238E27FC236}">
                <a16:creationId xmlns:a16="http://schemas.microsoft.com/office/drawing/2014/main" id="{7EC7CB49-F0A5-47B3-A755-13E6BB988E2B}"/>
              </a:ext>
            </a:extLst>
          </p:cNvPr>
          <p:cNvGrpSpPr>
            <a:grpSpLocks/>
          </p:cNvGrpSpPr>
          <p:nvPr/>
        </p:nvGrpSpPr>
        <p:grpSpPr bwMode="auto">
          <a:xfrm>
            <a:off x="4727575" y="4264442"/>
            <a:ext cx="217488" cy="1581051"/>
            <a:chOff x="952627" y="1939710"/>
            <a:chExt cx="230343" cy="1679137"/>
          </a:xfrm>
        </p:grpSpPr>
        <p:sp>
          <p:nvSpPr>
            <p:cNvPr id="125" name="TextBox 144">
              <a:extLst>
                <a:ext uri="{FF2B5EF4-FFF2-40B4-BE49-F238E27FC236}">
                  <a16:creationId xmlns:a16="http://schemas.microsoft.com/office/drawing/2014/main" id="{7DE181E2-B477-4F51-AF64-236FE67382CC}"/>
                </a:ext>
              </a:extLst>
            </p:cNvPr>
            <p:cNvSpPr txBox="1">
              <a:spLocks noChangeArrowheads="1"/>
            </p:cNvSpPr>
            <p:nvPr/>
          </p:nvSpPr>
          <p:spPr bwMode="auto">
            <a:xfrm>
              <a:off x="952627" y="295130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126" name="TextBox 145">
              <a:extLst>
                <a:ext uri="{FF2B5EF4-FFF2-40B4-BE49-F238E27FC236}">
                  <a16:creationId xmlns:a16="http://schemas.microsoft.com/office/drawing/2014/main" id="{5F7AA840-5174-40FB-9AAC-9878792237C7}"/>
                </a:ext>
              </a:extLst>
            </p:cNvPr>
            <p:cNvSpPr txBox="1">
              <a:spLocks noChangeArrowheads="1"/>
            </p:cNvSpPr>
            <p:nvPr/>
          </p:nvSpPr>
          <p:spPr bwMode="auto">
            <a:xfrm>
              <a:off x="952627" y="345541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27" name="TextBox 146">
              <a:extLst>
                <a:ext uri="{FF2B5EF4-FFF2-40B4-BE49-F238E27FC236}">
                  <a16:creationId xmlns:a16="http://schemas.microsoft.com/office/drawing/2014/main" id="{CAB27D8A-C7C1-46D8-8252-19C8E56A7F3C}"/>
                </a:ext>
              </a:extLst>
            </p:cNvPr>
            <p:cNvSpPr txBox="1">
              <a:spLocks noChangeArrowheads="1"/>
            </p:cNvSpPr>
            <p:nvPr/>
          </p:nvSpPr>
          <p:spPr bwMode="auto">
            <a:xfrm>
              <a:off x="952627" y="2445506"/>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28" name="TextBox 149">
              <a:extLst>
                <a:ext uri="{FF2B5EF4-FFF2-40B4-BE49-F238E27FC236}">
                  <a16:creationId xmlns:a16="http://schemas.microsoft.com/office/drawing/2014/main" id="{74669BC6-1990-4C67-81FC-F4010633DD9A}"/>
                </a:ext>
              </a:extLst>
            </p:cNvPr>
            <p:cNvSpPr txBox="1">
              <a:spLocks noChangeArrowheads="1"/>
            </p:cNvSpPr>
            <p:nvPr/>
          </p:nvSpPr>
          <p:spPr bwMode="auto">
            <a:xfrm>
              <a:off x="952627" y="193971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grpSp>
      <p:cxnSp>
        <p:nvCxnSpPr>
          <p:cNvPr id="129" name="Straight Connector 158">
            <a:extLst>
              <a:ext uri="{FF2B5EF4-FFF2-40B4-BE49-F238E27FC236}">
                <a16:creationId xmlns:a16="http://schemas.microsoft.com/office/drawing/2014/main" id="{73902F17-23B2-4CD5-AFF7-AD13949D58F6}"/>
              </a:ext>
            </a:extLst>
          </p:cNvPr>
          <p:cNvCxnSpPr>
            <a:cxnSpLocks noChangeShapeType="1"/>
          </p:cNvCxnSpPr>
          <p:nvPr/>
        </p:nvCxnSpPr>
        <p:spPr bwMode="auto">
          <a:xfrm>
            <a:off x="1300163" y="1899067"/>
            <a:ext cx="420687" cy="0"/>
          </a:xfrm>
          <a:prstGeom prst="line">
            <a:avLst/>
          </a:prstGeom>
          <a:noFill/>
          <a:ln w="28575" algn="ctr">
            <a:solidFill>
              <a:srgbClr val="554856"/>
            </a:solidFill>
            <a:round/>
            <a:headEnd/>
            <a:tailEnd/>
          </a:ln>
          <a:extLst>
            <a:ext uri="{909E8E84-426E-40DD-AFC4-6F175D3DCCD1}">
              <a14:hiddenFill xmlns:a14="http://schemas.microsoft.com/office/drawing/2010/main">
                <a:noFill/>
              </a14:hiddenFill>
            </a:ext>
          </a:extLst>
        </p:spPr>
      </p:cxnSp>
      <p:sp>
        <p:nvSpPr>
          <p:cNvPr id="130" name="TextBox 153">
            <a:extLst>
              <a:ext uri="{FF2B5EF4-FFF2-40B4-BE49-F238E27FC236}">
                <a16:creationId xmlns:a16="http://schemas.microsoft.com/office/drawing/2014/main" id="{9787931E-8313-44A0-88B4-79DD0EF799CB}"/>
              </a:ext>
            </a:extLst>
          </p:cNvPr>
          <p:cNvSpPr txBox="1">
            <a:spLocks noChangeArrowheads="1"/>
          </p:cNvSpPr>
          <p:nvPr/>
        </p:nvSpPr>
        <p:spPr bwMode="auto">
          <a:xfrm>
            <a:off x="1674177" y="1761272"/>
            <a:ext cx="1938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Continued denosumab</a:t>
            </a:r>
          </a:p>
        </p:txBody>
      </p:sp>
      <p:sp>
        <p:nvSpPr>
          <p:cNvPr id="131" name="TextBox 196">
            <a:extLst>
              <a:ext uri="{FF2B5EF4-FFF2-40B4-BE49-F238E27FC236}">
                <a16:creationId xmlns:a16="http://schemas.microsoft.com/office/drawing/2014/main" id="{8F6205AF-89E5-426C-BC0D-6B05E2038C08}"/>
              </a:ext>
            </a:extLst>
          </p:cNvPr>
          <p:cNvSpPr txBox="1">
            <a:spLocks noChangeArrowheads="1"/>
          </p:cNvSpPr>
          <p:nvPr/>
        </p:nvSpPr>
        <p:spPr bwMode="auto">
          <a:xfrm>
            <a:off x="2039938" y="2735679"/>
            <a:ext cx="35877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1.6*</a:t>
            </a:r>
          </a:p>
        </p:txBody>
      </p:sp>
      <p:sp>
        <p:nvSpPr>
          <p:cNvPr id="132" name="TextBox 197">
            <a:extLst>
              <a:ext uri="{FF2B5EF4-FFF2-40B4-BE49-F238E27FC236}">
                <a16:creationId xmlns:a16="http://schemas.microsoft.com/office/drawing/2014/main" id="{EE68F3E6-BD64-461C-8FF1-0F89A7E24799}"/>
              </a:ext>
            </a:extLst>
          </p:cNvPr>
          <p:cNvSpPr txBox="1">
            <a:spLocks noChangeArrowheads="1"/>
          </p:cNvSpPr>
          <p:nvPr/>
        </p:nvSpPr>
        <p:spPr bwMode="auto">
          <a:xfrm>
            <a:off x="2760663" y="2543592"/>
            <a:ext cx="32391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2.3*</a:t>
            </a:r>
          </a:p>
        </p:txBody>
      </p:sp>
      <p:sp>
        <p:nvSpPr>
          <p:cNvPr id="133" name="TextBox 198">
            <a:extLst>
              <a:ext uri="{FF2B5EF4-FFF2-40B4-BE49-F238E27FC236}">
                <a16:creationId xmlns:a16="http://schemas.microsoft.com/office/drawing/2014/main" id="{02833914-8AD0-40D3-B39E-44A0BBB39FC8}"/>
              </a:ext>
            </a:extLst>
          </p:cNvPr>
          <p:cNvSpPr txBox="1">
            <a:spLocks noChangeArrowheads="1"/>
          </p:cNvSpPr>
          <p:nvPr/>
        </p:nvSpPr>
        <p:spPr bwMode="auto">
          <a:xfrm>
            <a:off x="4156075" y="2313357"/>
            <a:ext cx="4143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3.4</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34" name="TextBox 199">
            <a:extLst>
              <a:ext uri="{FF2B5EF4-FFF2-40B4-BE49-F238E27FC236}">
                <a16:creationId xmlns:a16="http://schemas.microsoft.com/office/drawing/2014/main" id="{64AF49E4-9A32-4522-9709-AC163A0DF532}"/>
              </a:ext>
            </a:extLst>
          </p:cNvPr>
          <p:cNvSpPr txBox="1">
            <a:spLocks noChangeArrowheads="1"/>
          </p:cNvSpPr>
          <p:nvPr/>
        </p:nvSpPr>
        <p:spPr bwMode="auto">
          <a:xfrm>
            <a:off x="4170363" y="3099217"/>
            <a:ext cx="3270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35" name="TextBox 202">
            <a:extLst>
              <a:ext uri="{FF2B5EF4-FFF2-40B4-BE49-F238E27FC236}">
                <a16:creationId xmlns:a16="http://schemas.microsoft.com/office/drawing/2014/main" id="{53E15DC6-F0E6-4B94-86FA-E889A03B7CF8}"/>
              </a:ext>
            </a:extLst>
          </p:cNvPr>
          <p:cNvSpPr txBox="1">
            <a:spLocks noChangeArrowheads="1"/>
          </p:cNvSpPr>
          <p:nvPr/>
        </p:nvSpPr>
        <p:spPr bwMode="auto">
          <a:xfrm>
            <a:off x="5661025" y="3288768"/>
            <a:ext cx="2127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0.0</a:t>
            </a:r>
          </a:p>
        </p:txBody>
      </p:sp>
      <p:sp>
        <p:nvSpPr>
          <p:cNvPr id="136" name="TextBox 203">
            <a:extLst>
              <a:ext uri="{FF2B5EF4-FFF2-40B4-BE49-F238E27FC236}">
                <a16:creationId xmlns:a16="http://schemas.microsoft.com/office/drawing/2014/main" id="{BCA311FC-639F-4E23-9ED2-61D63ADB614A}"/>
              </a:ext>
            </a:extLst>
          </p:cNvPr>
          <p:cNvSpPr txBox="1">
            <a:spLocks noChangeArrowheads="1"/>
          </p:cNvSpPr>
          <p:nvPr/>
        </p:nvSpPr>
        <p:spPr bwMode="auto">
          <a:xfrm>
            <a:off x="5634038" y="2792831"/>
            <a:ext cx="3365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1.7*</a:t>
            </a:r>
          </a:p>
        </p:txBody>
      </p:sp>
      <p:sp>
        <p:nvSpPr>
          <p:cNvPr id="137" name="TextBox 204">
            <a:extLst>
              <a:ext uri="{FF2B5EF4-FFF2-40B4-BE49-F238E27FC236}">
                <a16:creationId xmlns:a16="http://schemas.microsoft.com/office/drawing/2014/main" id="{47ED2A23-46D4-45F5-8CF3-60D248295638}"/>
              </a:ext>
            </a:extLst>
          </p:cNvPr>
          <p:cNvSpPr txBox="1">
            <a:spLocks noChangeArrowheads="1"/>
          </p:cNvSpPr>
          <p:nvPr/>
        </p:nvSpPr>
        <p:spPr bwMode="auto">
          <a:xfrm>
            <a:off x="6356350" y="2669402"/>
            <a:ext cx="4345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2.2*</a:t>
            </a:r>
          </a:p>
        </p:txBody>
      </p:sp>
      <p:sp>
        <p:nvSpPr>
          <p:cNvPr id="138" name="TextBox 205">
            <a:extLst>
              <a:ext uri="{FF2B5EF4-FFF2-40B4-BE49-F238E27FC236}">
                <a16:creationId xmlns:a16="http://schemas.microsoft.com/office/drawing/2014/main" id="{51CF099E-0F64-4875-945D-465A876344D5}"/>
              </a:ext>
            </a:extLst>
          </p:cNvPr>
          <p:cNvSpPr txBox="1">
            <a:spLocks noChangeArrowheads="1"/>
          </p:cNvSpPr>
          <p:nvPr/>
        </p:nvSpPr>
        <p:spPr bwMode="auto">
          <a:xfrm>
            <a:off x="7773987" y="2310440"/>
            <a:ext cx="28098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3.4</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39" name="TextBox 206">
            <a:extLst>
              <a:ext uri="{FF2B5EF4-FFF2-40B4-BE49-F238E27FC236}">
                <a16:creationId xmlns:a16="http://schemas.microsoft.com/office/drawing/2014/main" id="{7FB7F25C-8B41-4D1F-85BD-7CFCC3657332}"/>
              </a:ext>
            </a:extLst>
          </p:cNvPr>
          <p:cNvSpPr txBox="1">
            <a:spLocks noChangeArrowheads="1"/>
          </p:cNvSpPr>
          <p:nvPr/>
        </p:nvSpPr>
        <p:spPr bwMode="auto">
          <a:xfrm>
            <a:off x="7791450" y="3118267"/>
            <a:ext cx="3000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40" name="TextBox 207">
            <a:extLst>
              <a:ext uri="{FF2B5EF4-FFF2-40B4-BE49-F238E27FC236}">
                <a16:creationId xmlns:a16="http://schemas.microsoft.com/office/drawing/2014/main" id="{D1068B3B-7B8B-4B7C-AFDE-6E571A811D7A}"/>
              </a:ext>
            </a:extLst>
          </p:cNvPr>
          <p:cNvSpPr txBox="1">
            <a:spLocks noChangeArrowheads="1"/>
          </p:cNvSpPr>
          <p:nvPr/>
        </p:nvSpPr>
        <p:spPr bwMode="auto">
          <a:xfrm>
            <a:off x="6335713" y="3292099"/>
            <a:ext cx="301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–0.1</a:t>
            </a:r>
          </a:p>
        </p:txBody>
      </p:sp>
      <p:sp>
        <p:nvSpPr>
          <p:cNvPr id="141" name="TextBox 208">
            <a:extLst>
              <a:ext uri="{FF2B5EF4-FFF2-40B4-BE49-F238E27FC236}">
                <a16:creationId xmlns:a16="http://schemas.microsoft.com/office/drawing/2014/main" id="{68E1C18B-1B2F-4542-B508-454D0EABA8B8}"/>
              </a:ext>
            </a:extLst>
          </p:cNvPr>
          <p:cNvSpPr txBox="1">
            <a:spLocks noChangeArrowheads="1"/>
          </p:cNvSpPr>
          <p:nvPr/>
        </p:nvSpPr>
        <p:spPr bwMode="auto">
          <a:xfrm>
            <a:off x="2020888" y="4846260"/>
            <a:ext cx="3679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p>
        </p:txBody>
      </p:sp>
      <p:sp>
        <p:nvSpPr>
          <p:cNvPr id="142" name="TextBox 209">
            <a:extLst>
              <a:ext uri="{FF2B5EF4-FFF2-40B4-BE49-F238E27FC236}">
                <a16:creationId xmlns:a16="http://schemas.microsoft.com/office/drawing/2014/main" id="{6DE2149F-ED14-4DD4-89F3-50C0EB5AB401}"/>
              </a:ext>
            </a:extLst>
          </p:cNvPr>
          <p:cNvSpPr txBox="1">
            <a:spLocks noChangeArrowheads="1"/>
          </p:cNvSpPr>
          <p:nvPr/>
        </p:nvSpPr>
        <p:spPr bwMode="auto">
          <a:xfrm>
            <a:off x="2733675" y="4558129"/>
            <a:ext cx="35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3.2*</a:t>
            </a:r>
          </a:p>
        </p:txBody>
      </p:sp>
      <p:sp>
        <p:nvSpPr>
          <p:cNvPr id="143" name="TextBox 210">
            <a:extLst>
              <a:ext uri="{FF2B5EF4-FFF2-40B4-BE49-F238E27FC236}">
                <a16:creationId xmlns:a16="http://schemas.microsoft.com/office/drawing/2014/main" id="{9ABFC8FF-446A-42FF-99C7-489A5C7CC5CD}"/>
              </a:ext>
            </a:extLst>
          </p:cNvPr>
          <p:cNvSpPr txBox="1">
            <a:spLocks noChangeArrowheads="1"/>
          </p:cNvSpPr>
          <p:nvPr/>
        </p:nvSpPr>
        <p:spPr bwMode="auto">
          <a:xfrm>
            <a:off x="2740025" y="5114069"/>
            <a:ext cx="3730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0.8*</a:t>
            </a:r>
          </a:p>
        </p:txBody>
      </p:sp>
      <p:sp>
        <p:nvSpPr>
          <p:cNvPr id="144" name="TextBox 211">
            <a:extLst>
              <a:ext uri="{FF2B5EF4-FFF2-40B4-BE49-F238E27FC236}">
                <a16:creationId xmlns:a16="http://schemas.microsoft.com/office/drawing/2014/main" id="{045F202D-044B-4FB7-8998-73AF620DD072}"/>
              </a:ext>
            </a:extLst>
          </p:cNvPr>
          <p:cNvSpPr txBox="1">
            <a:spLocks noChangeArrowheads="1"/>
          </p:cNvSpPr>
          <p:nvPr/>
        </p:nvSpPr>
        <p:spPr bwMode="auto">
          <a:xfrm>
            <a:off x="2038350" y="5267742"/>
            <a:ext cx="2127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0.2</a:t>
            </a:r>
          </a:p>
        </p:txBody>
      </p:sp>
      <p:sp>
        <p:nvSpPr>
          <p:cNvPr id="145" name="TextBox 212">
            <a:extLst>
              <a:ext uri="{FF2B5EF4-FFF2-40B4-BE49-F238E27FC236}">
                <a16:creationId xmlns:a16="http://schemas.microsoft.com/office/drawing/2014/main" id="{4B581753-937D-4934-8C30-6764AB6CF22B}"/>
              </a:ext>
            </a:extLst>
          </p:cNvPr>
          <p:cNvSpPr txBox="1">
            <a:spLocks noChangeArrowheads="1"/>
          </p:cNvSpPr>
          <p:nvPr/>
        </p:nvSpPr>
        <p:spPr bwMode="auto">
          <a:xfrm>
            <a:off x="4162425" y="5024530"/>
            <a:ext cx="2905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2.7</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46" name="TextBox 213">
            <a:extLst>
              <a:ext uri="{FF2B5EF4-FFF2-40B4-BE49-F238E27FC236}">
                <a16:creationId xmlns:a16="http://schemas.microsoft.com/office/drawing/2014/main" id="{42F660C0-907C-48BF-B42A-E52251E74D7D}"/>
              </a:ext>
            </a:extLst>
          </p:cNvPr>
          <p:cNvSpPr txBox="1">
            <a:spLocks noChangeArrowheads="1"/>
          </p:cNvSpPr>
          <p:nvPr/>
        </p:nvSpPr>
        <p:spPr bwMode="auto">
          <a:xfrm>
            <a:off x="4160837" y="4255873"/>
            <a:ext cx="3015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4.6</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47" name="TextBox 214">
            <a:extLst>
              <a:ext uri="{FF2B5EF4-FFF2-40B4-BE49-F238E27FC236}">
                <a16:creationId xmlns:a16="http://schemas.microsoft.com/office/drawing/2014/main" id="{EBDC5CCE-E7D3-40B1-9546-274A862DE335}"/>
              </a:ext>
            </a:extLst>
          </p:cNvPr>
          <p:cNvSpPr txBox="1">
            <a:spLocks noChangeArrowheads="1"/>
          </p:cNvSpPr>
          <p:nvPr/>
        </p:nvSpPr>
        <p:spPr bwMode="auto">
          <a:xfrm>
            <a:off x="7773987" y="4750696"/>
            <a:ext cx="3508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0.7*</a:t>
            </a:r>
          </a:p>
        </p:txBody>
      </p:sp>
      <p:sp>
        <p:nvSpPr>
          <p:cNvPr id="148" name="TextBox 215">
            <a:extLst>
              <a:ext uri="{FF2B5EF4-FFF2-40B4-BE49-F238E27FC236}">
                <a16:creationId xmlns:a16="http://schemas.microsoft.com/office/drawing/2014/main" id="{F09A926D-8241-4C02-80CF-0EC4A82EFB6A}"/>
              </a:ext>
            </a:extLst>
          </p:cNvPr>
          <p:cNvSpPr txBox="1">
            <a:spLocks noChangeArrowheads="1"/>
          </p:cNvSpPr>
          <p:nvPr/>
        </p:nvSpPr>
        <p:spPr bwMode="auto">
          <a:xfrm>
            <a:off x="6353336" y="4807263"/>
            <a:ext cx="3888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0.6*</a:t>
            </a:r>
          </a:p>
        </p:txBody>
      </p:sp>
      <p:sp>
        <p:nvSpPr>
          <p:cNvPr id="149" name="TextBox 217">
            <a:extLst>
              <a:ext uri="{FF2B5EF4-FFF2-40B4-BE49-F238E27FC236}">
                <a16:creationId xmlns:a16="http://schemas.microsoft.com/office/drawing/2014/main" id="{659CDCB4-FCE8-4082-97A7-57B353EB8E2C}"/>
              </a:ext>
            </a:extLst>
          </p:cNvPr>
          <p:cNvSpPr txBox="1">
            <a:spLocks noChangeArrowheads="1"/>
          </p:cNvSpPr>
          <p:nvPr/>
        </p:nvSpPr>
        <p:spPr bwMode="auto">
          <a:xfrm>
            <a:off x="5668963" y="4997231"/>
            <a:ext cx="2127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0.1</a:t>
            </a:r>
          </a:p>
        </p:txBody>
      </p:sp>
      <p:sp>
        <p:nvSpPr>
          <p:cNvPr id="150" name="TextBox 218">
            <a:extLst>
              <a:ext uri="{FF2B5EF4-FFF2-40B4-BE49-F238E27FC236}">
                <a16:creationId xmlns:a16="http://schemas.microsoft.com/office/drawing/2014/main" id="{B0296A39-B7E2-4EEF-B4EC-5FECCD6AC175}"/>
              </a:ext>
            </a:extLst>
          </p:cNvPr>
          <p:cNvSpPr txBox="1">
            <a:spLocks noChangeArrowheads="1"/>
          </p:cNvSpPr>
          <p:nvPr/>
        </p:nvSpPr>
        <p:spPr bwMode="auto">
          <a:xfrm>
            <a:off x="5668963" y="5483060"/>
            <a:ext cx="301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–0.3</a:t>
            </a:r>
          </a:p>
        </p:txBody>
      </p:sp>
      <p:sp>
        <p:nvSpPr>
          <p:cNvPr id="151" name="TextBox 219">
            <a:extLst>
              <a:ext uri="{FF2B5EF4-FFF2-40B4-BE49-F238E27FC236}">
                <a16:creationId xmlns:a16="http://schemas.microsoft.com/office/drawing/2014/main" id="{BCFD2B0D-3B20-4A62-8888-E7048F213C44}"/>
              </a:ext>
            </a:extLst>
          </p:cNvPr>
          <p:cNvSpPr txBox="1">
            <a:spLocks noChangeArrowheads="1"/>
          </p:cNvSpPr>
          <p:nvPr/>
        </p:nvSpPr>
        <p:spPr bwMode="auto">
          <a:xfrm>
            <a:off x="6329363" y="5494119"/>
            <a:ext cx="301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–0.3</a:t>
            </a:r>
          </a:p>
        </p:txBody>
      </p:sp>
      <p:sp>
        <p:nvSpPr>
          <p:cNvPr id="152" name="TextBox 220">
            <a:extLst>
              <a:ext uri="{FF2B5EF4-FFF2-40B4-BE49-F238E27FC236}">
                <a16:creationId xmlns:a16="http://schemas.microsoft.com/office/drawing/2014/main" id="{3CCDC1D0-61ED-419D-A06D-C7E55DDE555E}"/>
              </a:ext>
            </a:extLst>
          </p:cNvPr>
          <p:cNvSpPr txBox="1">
            <a:spLocks noChangeArrowheads="1"/>
          </p:cNvSpPr>
          <p:nvPr/>
        </p:nvSpPr>
        <p:spPr bwMode="auto">
          <a:xfrm>
            <a:off x="7773988" y="5103016"/>
            <a:ext cx="3175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0.6</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153" name="Straight Connector 221">
            <a:extLst>
              <a:ext uri="{FF2B5EF4-FFF2-40B4-BE49-F238E27FC236}">
                <a16:creationId xmlns:a16="http://schemas.microsoft.com/office/drawing/2014/main" id="{B66290A4-1FA5-4F72-98F0-DF5A725EA1FB}"/>
              </a:ext>
            </a:extLst>
          </p:cNvPr>
          <p:cNvCxnSpPr>
            <a:cxnSpLocks noChangeShapeType="1"/>
          </p:cNvCxnSpPr>
          <p:nvPr/>
        </p:nvCxnSpPr>
        <p:spPr bwMode="auto">
          <a:xfrm>
            <a:off x="3635375" y="1899067"/>
            <a:ext cx="420688" cy="0"/>
          </a:xfrm>
          <a:prstGeom prst="line">
            <a:avLst/>
          </a:prstGeom>
          <a:noFill/>
          <a:ln w="38100" algn="ctr">
            <a:solidFill>
              <a:srgbClr val="947F95"/>
            </a:solidFill>
            <a:round/>
            <a:headEnd/>
            <a:tailEnd/>
          </a:ln>
          <a:extLst>
            <a:ext uri="{909E8E84-426E-40DD-AFC4-6F175D3DCCD1}">
              <a14:hiddenFill xmlns:a14="http://schemas.microsoft.com/office/drawing/2010/main">
                <a:noFill/>
              </a14:hiddenFill>
            </a:ext>
          </a:extLst>
        </p:spPr>
      </p:cxnSp>
      <p:sp>
        <p:nvSpPr>
          <p:cNvPr id="154" name="TextBox 223">
            <a:extLst>
              <a:ext uri="{FF2B5EF4-FFF2-40B4-BE49-F238E27FC236}">
                <a16:creationId xmlns:a16="http://schemas.microsoft.com/office/drawing/2014/main" id="{F788BE50-3FB7-47AB-94E3-34B93802C510}"/>
              </a:ext>
            </a:extLst>
          </p:cNvPr>
          <p:cNvSpPr txBox="1">
            <a:spLocks noChangeArrowheads="1"/>
          </p:cNvSpPr>
          <p:nvPr/>
        </p:nvSpPr>
        <p:spPr bwMode="auto">
          <a:xfrm>
            <a:off x="4024030" y="1760637"/>
            <a:ext cx="21259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Cross-over denosumab</a:t>
            </a:r>
          </a:p>
        </p:txBody>
      </p:sp>
      <p:sp>
        <p:nvSpPr>
          <p:cNvPr id="155" name="Rectangle 191">
            <a:extLst>
              <a:ext uri="{FF2B5EF4-FFF2-40B4-BE49-F238E27FC236}">
                <a16:creationId xmlns:a16="http://schemas.microsoft.com/office/drawing/2014/main" id="{C5C3BEFA-ED09-4FE3-B079-C2353ED9B925}"/>
              </a:ext>
            </a:extLst>
          </p:cNvPr>
          <p:cNvSpPr>
            <a:spLocks noChangeArrowheads="1"/>
          </p:cNvSpPr>
          <p:nvPr/>
        </p:nvSpPr>
        <p:spPr bwMode="auto">
          <a:xfrm>
            <a:off x="1430338" y="2348329"/>
            <a:ext cx="9525" cy="1439863"/>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56" name="Freeform 192">
            <a:extLst>
              <a:ext uri="{FF2B5EF4-FFF2-40B4-BE49-F238E27FC236}">
                <a16:creationId xmlns:a16="http://schemas.microsoft.com/office/drawing/2014/main" id="{9EB74516-A200-47D5-9FAD-0D3B9D7497F0}"/>
              </a:ext>
            </a:extLst>
          </p:cNvPr>
          <p:cNvSpPr>
            <a:spLocks noEditPoints="1"/>
          </p:cNvSpPr>
          <p:nvPr/>
        </p:nvSpPr>
        <p:spPr bwMode="auto">
          <a:xfrm>
            <a:off x="1390650" y="2343567"/>
            <a:ext cx="44450" cy="1449387"/>
          </a:xfrm>
          <a:custGeom>
            <a:avLst/>
            <a:gdLst>
              <a:gd name="T0" fmla="*/ 0 w 28"/>
              <a:gd name="T1" fmla="*/ 2147483646 h 913"/>
              <a:gd name="T2" fmla="*/ 2147483646 w 28"/>
              <a:gd name="T3" fmla="*/ 2147483646 h 913"/>
              <a:gd name="T4" fmla="*/ 2147483646 w 28"/>
              <a:gd name="T5" fmla="*/ 2147483646 h 913"/>
              <a:gd name="T6" fmla="*/ 0 w 28"/>
              <a:gd name="T7" fmla="*/ 2147483646 h 913"/>
              <a:gd name="T8" fmla="*/ 0 w 28"/>
              <a:gd name="T9" fmla="*/ 2147483646 h 913"/>
              <a:gd name="T10" fmla="*/ 0 w 28"/>
              <a:gd name="T11" fmla="*/ 2147483646 h 913"/>
              <a:gd name="T12" fmla="*/ 2147483646 w 28"/>
              <a:gd name="T13" fmla="*/ 2147483646 h 913"/>
              <a:gd name="T14" fmla="*/ 2147483646 w 28"/>
              <a:gd name="T15" fmla="*/ 2147483646 h 913"/>
              <a:gd name="T16" fmla="*/ 0 w 28"/>
              <a:gd name="T17" fmla="*/ 2147483646 h 913"/>
              <a:gd name="T18" fmla="*/ 0 w 28"/>
              <a:gd name="T19" fmla="*/ 2147483646 h 913"/>
              <a:gd name="T20" fmla="*/ 0 w 28"/>
              <a:gd name="T21" fmla="*/ 2147483646 h 913"/>
              <a:gd name="T22" fmla="*/ 2147483646 w 28"/>
              <a:gd name="T23" fmla="*/ 2147483646 h 913"/>
              <a:gd name="T24" fmla="*/ 2147483646 w 28"/>
              <a:gd name="T25" fmla="*/ 2147483646 h 913"/>
              <a:gd name="T26" fmla="*/ 0 w 28"/>
              <a:gd name="T27" fmla="*/ 2147483646 h 913"/>
              <a:gd name="T28" fmla="*/ 0 w 28"/>
              <a:gd name="T29" fmla="*/ 2147483646 h 913"/>
              <a:gd name="T30" fmla="*/ 0 w 28"/>
              <a:gd name="T31" fmla="*/ 2147483646 h 913"/>
              <a:gd name="T32" fmla="*/ 2147483646 w 28"/>
              <a:gd name="T33" fmla="*/ 2147483646 h 913"/>
              <a:gd name="T34" fmla="*/ 2147483646 w 28"/>
              <a:gd name="T35" fmla="*/ 2147483646 h 913"/>
              <a:gd name="T36" fmla="*/ 0 w 28"/>
              <a:gd name="T37" fmla="*/ 2147483646 h 913"/>
              <a:gd name="T38" fmla="*/ 0 w 28"/>
              <a:gd name="T39" fmla="*/ 2147483646 h 913"/>
              <a:gd name="T40" fmla="*/ 0 w 28"/>
              <a:gd name="T41" fmla="*/ 2147483646 h 913"/>
              <a:gd name="T42" fmla="*/ 2147483646 w 28"/>
              <a:gd name="T43" fmla="*/ 2147483646 h 913"/>
              <a:gd name="T44" fmla="*/ 2147483646 w 28"/>
              <a:gd name="T45" fmla="*/ 2147483646 h 913"/>
              <a:gd name="T46" fmla="*/ 0 w 28"/>
              <a:gd name="T47" fmla="*/ 2147483646 h 913"/>
              <a:gd name="T48" fmla="*/ 0 w 28"/>
              <a:gd name="T49" fmla="*/ 2147483646 h 913"/>
              <a:gd name="T50" fmla="*/ 0 w 28"/>
              <a:gd name="T51" fmla="*/ 0 h 913"/>
              <a:gd name="T52" fmla="*/ 2147483646 w 28"/>
              <a:gd name="T53" fmla="*/ 0 h 913"/>
              <a:gd name="T54" fmla="*/ 2147483646 w 28"/>
              <a:gd name="T55" fmla="*/ 2147483646 h 913"/>
              <a:gd name="T56" fmla="*/ 0 w 28"/>
              <a:gd name="T57" fmla="*/ 2147483646 h 913"/>
              <a:gd name="T58" fmla="*/ 0 w 28"/>
              <a:gd name="T59" fmla="*/ 0 h 9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 h="913">
                <a:moveTo>
                  <a:pt x="0" y="907"/>
                </a:moveTo>
                <a:lnTo>
                  <a:pt x="28" y="907"/>
                </a:lnTo>
                <a:lnTo>
                  <a:pt x="28" y="913"/>
                </a:lnTo>
                <a:lnTo>
                  <a:pt x="0" y="913"/>
                </a:lnTo>
                <a:lnTo>
                  <a:pt x="0" y="907"/>
                </a:lnTo>
                <a:close/>
                <a:moveTo>
                  <a:pt x="0" y="726"/>
                </a:moveTo>
                <a:lnTo>
                  <a:pt x="28" y="726"/>
                </a:lnTo>
                <a:lnTo>
                  <a:pt x="28" y="731"/>
                </a:lnTo>
                <a:lnTo>
                  <a:pt x="0" y="731"/>
                </a:lnTo>
                <a:lnTo>
                  <a:pt x="0" y="726"/>
                </a:lnTo>
                <a:close/>
                <a:moveTo>
                  <a:pt x="0" y="544"/>
                </a:moveTo>
                <a:lnTo>
                  <a:pt x="28" y="544"/>
                </a:lnTo>
                <a:lnTo>
                  <a:pt x="28" y="550"/>
                </a:lnTo>
                <a:lnTo>
                  <a:pt x="0" y="550"/>
                </a:lnTo>
                <a:lnTo>
                  <a:pt x="0" y="544"/>
                </a:lnTo>
                <a:close/>
                <a:moveTo>
                  <a:pt x="0" y="363"/>
                </a:moveTo>
                <a:lnTo>
                  <a:pt x="28" y="363"/>
                </a:lnTo>
                <a:lnTo>
                  <a:pt x="28" y="368"/>
                </a:lnTo>
                <a:lnTo>
                  <a:pt x="0" y="368"/>
                </a:lnTo>
                <a:lnTo>
                  <a:pt x="0" y="363"/>
                </a:lnTo>
                <a:close/>
                <a:moveTo>
                  <a:pt x="0" y="181"/>
                </a:moveTo>
                <a:lnTo>
                  <a:pt x="28" y="181"/>
                </a:lnTo>
                <a:lnTo>
                  <a:pt x="28" y="187"/>
                </a:lnTo>
                <a:lnTo>
                  <a:pt x="0" y="187"/>
                </a:lnTo>
                <a:lnTo>
                  <a:pt x="0" y="181"/>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57" name="Rectangle 193">
            <a:extLst>
              <a:ext uri="{FF2B5EF4-FFF2-40B4-BE49-F238E27FC236}">
                <a16:creationId xmlns:a16="http://schemas.microsoft.com/office/drawing/2014/main" id="{F9F04B42-7B42-466E-B893-D0E747EEFB9E}"/>
              </a:ext>
            </a:extLst>
          </p:cNvPr>
          <p:cNvSpPr>
            <a:spLocks noChangeArrowheads="1"/>
          </p:cNvSpPr>
          <p:nvPr/>
        </p:nvSpPr>
        <p:spPr bwMode="auto">
          <a:xfrm>
            <a:off x="1435100" y="3783429"/>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58" name="Freeform 194">
            <a:extLst>
              <a:ext uri="{FF2B5EF4-FFF2-40B4-BE49-F238E27FC236}">
                <a16:creationId xmlns:a16="http://schemas.microsoft.com/office/drawing/2014/main" id="{5354F382-88EF-4FA7-B33A-47D4BE7DD4F8}"/>
              </a:ext>
            </a:extLst>
          </p:cNvPr>
          <p:cNvSpPr>
            <a:spLocks noEditPoints="1"/>
          </p:cNvSpPr>
          <p:nvPr/>
        </p:nvSpPr>
        <p:spPr bwMode="auto">
          <a:xfrm>
            <a:off x="1430338" y="3788192"/>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59" name="Freeform 195">
            <a:extLst>
              <a:ext uri="{FF2B5EF4-FFF2-40B4-BE49-F238E27FC236}">
                <a16:creationId xmlns:a16="http://schemas.microsoft.com/office/drawing/2014/main" id="{765F2940-76DF-4D8D-A83A-D5A9695926BB}"/>
              </a:ext>
            </a:extLst>
          </p:cNvPr>
          <p:cNvSpPr>
            <a:spLocks/>
          </p:cNvSpPr>
          <p:nvPr/>
        </p:nvSpPr>
        <p:spPr bwMode="auto">
          <a:xfrm>
            <a:off x="1419225" y="2503904"/>
            <a:ext cx="2892425" cy="1011238"/>
          </a:xfrm>
          <a:custGeom>
            <a:avLst/>
            <a:gdLst>
              <a:gd name="T0" fmla="*/ 2147483646 w 5142"/>
              <a:gd name="T1" fmla="*/ 2147483646 h 1798"/>
              <a:gd name="T2" fmla="*/ 2147483646 w 5142"/>
              <a:gd name="T3" fmla="*/ 2147483646 h 1798"/>
              <a:gd name="T4" fmla="*/ 2147483646 w 5142"/>
              <a:gd name="T5" fmla="*/ 2147483646 h 1798"/>
              <a:gd name="T6" fmla="*/ 2147483646 w 5142"/>
              <a:gd name="T7" fmla="*/ 2147483646 h 1798"/>
              <a:gd name="T8" fmla="*/ 2147483646 w 5142"/>
              <a:gd name="T9" fmla="*/ 2147483646 h 1798"/>
              <a:gd name="T10" fmla="*/ 2147483646 w 5142"/>
              <a:gd name="T11" fmla="*/ 2147483646 h 1798"/>
              <a:gd name="T12" fmla="*/ 2147483646 w 5142"/>
              <a:gd name="T13" fmla="*/ 2147483646 h 1798"/>
              <a:gd name="T14" fmla="*/ 2147483646 w 5142"/>
              <a:gd name="T15" fmla="*/ 2147483646 h 1798"/>
              <a:gd name="T16" fmla="*/ 2147483646 w 5142"/>
              <a:gd name="T17" fmla="*/ 2147483646 h 1798"/>
              <a:gd name="T18" fmla="*/ 2147483646 w 5142"/>
              <a:gd name="T19" fmla="*/ 2147483646 h 1798"/>
              <a:gd name="T20" fmla="*/ 2147483646 w 5142"/>
              <a:gd name="T21" fmla="*/ 2147483646 h 1798"/>
              <a:gd name="T22" fmla="*/ 2147483646 w 5142"/>
              <a:gd name="T23" fmla="*/ 2147483646 h 1798"/>
              <a:gd name="T24" fmla="*/ 2147483646 w 5142"/>
              <a:gd name="T25" fmla="*/ 2147483646 h 17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42" h="1798">
                <a:moveTo>
                  <a:pt x="14" y="1750"/>
                </a:moveTo>
                <a:lnTo>
                  <a:pt x="1278" y="934"/>
                </a:lnTo>
                <a:cubicBezTo>
                  <a:pt x="1281" y="933"/>
                  <a:pt x="1283" y="932"/>
                  <a:pt x="1285" y="931"/>
                </a:cubicBezTo>
                <a:lnTo>
                  <a:pt x="2565" y="579"/>
                </a:lnTo>
                <a:lnTo>
                  <a:pt x="5110" y="3"/>
                </a:lnTo>
                <a:cubicBezTo>
                  <a:pt x="5123" y="0"/>
                  <a:pt x="5136" y="8"/>
                  <a:pt x="5139" y="21"/>
                </a:cubicBezTo>
                <a:cubicBezTo>
                  <a:pt x="5142" y="34"/>
                  <a:pt x="5134" y="47"/>
                  <a:pt x="5121" y="50"/>
                </a:cubicBezTo>
                <a:lnTo>
                  <a:pt x="2578" y="626"/>
                </a:lnTo>
                <a:lnTo>
                  <a:pt x="1298" y="978"/>
                </a:lnTo>
                <a:lnTo>
                  <a:pt x="1304" y="975"/>
                </a:lnTo>
                <a:lnTo>
                  <a:pt x="40" y="1791"/>
                </a:lnTo>
                <a:cubicBezTo>
                  <a:pt x="29" y="1798"/>
                  <a:pt x="14" y="1795"/>
                  <a:pt x="7" y="1783"/>
                </a:cubicBezTo>
                <a:cubicBezTo>
                  <a:pt x="0" y="1772"/>
                  <a:pt x="3" y="1757"/>
                  <a:pt x="14" y="1750"/>
                </a:cubicBezTo>
                <a:close/>
              </a:path>
            </a:pathLst>
          </a:custGeom>
          <a:solidFill>
            <a:srgbClr val="554856"/>
          </a:solidFill>
          <a:ln w="9525" cap="flat">
            <a:solidFill>
              <a:srgbClr val="554856"/>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0" name="Freeform 200">
            <a:extLst>
              <a:ext uri="{FF2B5EF4-FFF2-40B4-BE49-F238E27FC236}">
                <a16:creationId xmlns:a16="http://schemas.microsoft.com/office/drawing/2014/main" id="{0381D57C-7927-45DA-99EC-66C424C14CE1}"/>
              </a:ext>
            </a:extLst>
          </p:cNvPr>
          <p:cNvSpPr>
            <a:spLocks/>
          </p:cNvSpPr>
          <p:nvPr/>
        </p:nvSpPr>
        <p:spPr bwMode="auto">
          <a:xfrm>
            <a:off x="2849563" y="2908717"/>
            <a:ext cx="1462087" cy="525462"/>
          </a:xfrm>
          <a:custGeom>
            <a:avLst/>
            <a:gdLst>
              <a:gd name="T0" fmla="*/ 2147483646 w 2598"/>
              <a:gd name="T1" fmla="*/ 2147483646 h 934"/>
              <a:gd name="T2" fmla="*/ 2147483646 w 2598"/>
              <a:gd name="T3" fmla="*/ 2147483646 h 934"/>
              <a:gd name="T4" fmla="*/ 2147483646 w 2598"/>
              <a:gd name="T5" fmla="*/ 2147483646 h 934"/>
              <a:gd name="T6" fmla="*/ 2147483646 w 2598"/>
              <a:gd name="T7" fmla="*/ 2147483646 h 934"/>
              <a:gd name="T8" fmla="*/ 2147483646 w 2598"/>
              <a:gd name="T9" fmla="*/ 2147483646 h 934"/>
              <a:gd name="T10" fmla="*/ 2147483646 w 2598"/>
              <a:gd name="T11" fmla="*/ 2147483646 h 934"/>
              <a:gd name="T12" fmla="*/ 2147483646 w 2598"/>
              <a:gd name="T13" fmla="*/ 2147483646 h 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8" h="934">
                <a:moveTo>
                  <a:pt x="20" y="885"/>
                </a:moveTo>
                <a:lnTo>
                  <a:pt x="2564" y="5"/>
                </a:lnTo>
                <a:cubicBezTo>
                  <a:pt x="2576" y="0"/>
                  <a:pt x="2590" y="7"/>
                  <a:pt x="2594" y="20"/>
                </a:cubicBezTo>
                <a:cubicBezTo>
                  <a:pt x="2598" y="32"/>
                  <a:pt x="2592" y="46"/>
                  <a:pt x="2579" y="50"/>
                </a:cubicBezTo>
                <a:lnTo>
                  <a:pt x="35" y="930"/>
                </a:lnTo>
                <a:cubicBezTo>
                  <a:pt x="23" y="934"/>
                  <a:pt x="9" y="928"/>
                  <a:pt x="5" y="915"/>
                </a:cubicBezTo>
                <a:cubicBezTo>
                  <a:pt x="0" y="903"/>
                  <a:pt x="7" y="889"/>
                  <a:pt x="20" y="885"/>
                </a:cubicBezTo>
                <a:close/>
              </a:path>
            </a:pathLst>
          </a:custGeom>
          <a:solidFill>
            <a:srgbClr val="947F95"/>
          </a:solidFill>
          <a:ln w="9525" cap="flat">
            <a:solidFill>
              <a:srgbClr val="947F95"/>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1" name="Rectangle 206">
            <a:extLst>
              <a:ext uri="{FF2B5EF4-FFF2-40B4-BE49-F238E27FC236}">
                <a16:creationId xmlns:a16="http://schemas.microsoft.com/office/drawing/2014/main" id="{E62003E4-F870-444F-B540-1FA9547395E9}"/>
              </a:ext>
            </a:extLst>
          </p:cNvPr>
          <p:cNvSpPr>
            <a:spLocks noChangeArrowheads="1"/>
          </p:cNvSpPr>
          <p:nvPr/>
        </p:nvSpPr>
        <p:spPr bwMode="auto">
          <a:xfrm>
            <a:off x="1389063"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2" name="Rectangle 207">
            <a:extLst>
              <a:ext uri="{FF2B5EF4-FFF2-40B4-BE49-F238E27FC236}">
                <a16:creationId xmlns:a16="http://schemas.microsoft.com/office/drawing/2014/main" id="{0D3CEFEE-67F7-46A0-A419-9B7B6190EC88}"/>
              </a:ext>
            </a:extLst>
          </p:cNvPr>
          <p:cNvSpPr>
            <a:spLocks noChangeArrowheads="1"/>
          </p:cNvSpPr>
          <p:nvPr/>
        </p:nvSpPr>
        <p:spPr bwMode="auto">
          <a:xfrm>
            <a:off x="2105025"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3" name="Rectangle 208">
            <a:extLst>
              <a:ext uri="{FF2B5EF4-FFF2-40B4-BE49-F238E27FC236}">
                <a16:creationId xmlns:a16="http://schemas.microsoft.com/office/drawing/2014/main" id="{C5C5D042-2A94-492B-8E30-0BF65BE6936B}"/>
              </a:ext>
            </a:extLst>
          </p:cNvPr>
          <p:cNvSpPr>
            <a:spLocks noChangeArrowheads="1"/>
          </p:cNvSpPr>
          <p:nvPr/>
        </p:nvSpPr>
        <p:spPr bwMode="auto">
          <a:xfrm>
            <a:off x="2786063"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4" name="Rectangle 209">
            <a:extLst>
              <a:ext uri="{FF2B5EF4-FFF2-40B4-BE49-F238E27FC236}">
                <a16:creationId xmlns:a16="http://schemas.microsoft.com/office/drawing/2014/main" id="{4597C25C-B9A3-4589-9DA5-130DC8EB573A}"/>
              </a:ext>
            </a:extLst>
          </p:cNvPr>
          <p:cNvSpPr>
            <a:spLocks noChangeArrowheads="1"/>
          </p:cNvSpPr>
          <p:nvPr/>
        </p:nvSpPr>
        <p:spPr bwMode="auto">
          <a:xfrm>
            <a:off x="3502025"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5" name="Rectangle 210">
            <a:extLst>
              <a:ext uri="{FF2B5EF4-FFF2-40B4-BE49-F238E27FC236}">
                <a16:creationId xmlns:a16="http://schemas.microsoft.com/office/drawing/2014/main" id="{F6E470DA-0D46-4738-9FC4-06D9E541F7D7}"/>
              </a:ext>
            </a:extLst>
          </p:cNvPr>
          <p:cNvSpPr>
            <a:spLocks noChangeArrowheads="1"/>
          </p:cNvSpPr>
          <p:nvPr/>
        </p:nvSpPr>
        <p:spPr bwMode="auto">
          <a:xfrm>
            <a:off x="4217988"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6" name="Rectangle 214">
            <a:extLst>
              <a:ext uri="{FF2B5EF4-FFF2-40B4-BE49-F238E27FC236}">
                <a16:creationId xmlns:a16="http://schemas.microsoft.com/office/drawing/2014/main" id="{3A97BEA1-9011-436D-8A66-4DFC16A300B3}"/>
              </a:ext>
            </a:extLst>
          </p:cNvPr>
          <p:cNvSpPr>
            <a:spLocks noChangeArrowheads="1"/>
          </p:cNvSpPr>
          <p:nvPr/>
        </p:nvSpPr>
        <p:spPr bwMode="auto">
          <a:xfrm>
            <a:off x="5045075" y="2348329"/>
            <a:ext cx="9525" cy="1439863"/>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7" name="Freeform 215">
            <a:extLst>
              <a:ext uri="{FF2B5EF4-FFF2-40B4-BE49-F238E27FC236}">
                <a16:creationId xmlns:a16="http://schemas.microsoft.com/office/drawing/2014/main" id="{89EB3FFC-8518-4C2E-A946-D66EAC65A5E3}"/>
              </a:ext>
            </a:extLst>
          </p:cNvPr>
          <p:cNvSpPr>
            <a:spLocks noEditPoints="1"/>
          </p:cNvSpPr>
          <p:nvPr/>
        </p:nvSpPr>
        <p:spPr bwMode="auto">
          <a:xfrm>
            <a:off x="5005388" y="2343567"/>
            <a:ext cx="44450" cy="1449387"/>
          </a:xfrm>
          <a:custGeom>
            <a:avLst/>
            <a:gdLst>
              <a:gd name="T0" fmla="*/ 0 w 28"/>
              <a:gd name="T1" fmla="*/ 2147483646 h 913"/>
              <a:gd name="T2" fmla="*/ 2147483646 w 28"/>
              <a:gd name="T3" fmla="*/ 2147483646 h 913"/>
              <a:gd name="T4" fmla="*/ 2147483646 w 28"/>
              <a:gd name="T5" fmla="*/ 2147483646 h 913"/>
              <a:gd name="T6" fmla="*/ 0 w 28"/>
              <a:gd name="T7" fmla="*/ 2147483646 h 913"/>
              <a:gd name="T8" fmla="*/ 0 w 28"/>
              <a:gd name="T9" fmla="*/ 2147483646 h 913"/>
              <a:gd name="T10" fmla="*/ 0 w 28"/>
              <a:gd name="T11" fmla="*/ 2147483646 h 913"/>
              <a:gd name="T12" fmla="*/ 2147483646 w 28"/>
              <a:gd name="T13" fmla="*/ 2147483646 h 913"/>
              <a:gd name="T14" fmla="*/ 2147483646 w 28"/>
              <a:gd name="T15" fmla="*/ 2147483646 h 913"/>
              <a:gd name="T16" fmla="*/ 0 w 28"/>
              <a:gd name="T17" fmla="*/ 2147483646 h 913"/>
              <a:gd name="T18" fmla="*/ 0 w 28"/>
              <a:gd name="T19" fmla="*/ 2147483646 h 913"/>
              <a:gd name="T20" fmla="*/ 0 w 28"/>
              <a:gd name="T21" fmla="*/ 2147483646 h 913"/>
              <a:gd name="T22" fmla="*/ 2147483646 w 28"/>
              <a:gd name="T23" fmla="*/ 2147483646 h 913"/>
              <a:gd name="T24" fmla="*/ 2147483646 w 28"/>
              <a:gd name="T25" fmla="*/ 2147483646 h 913"/>
              <a:gd name="T26" fmla="*/ 0 w 28"/>
              <a:gd name="T27" fmla="*/ 2147483646 h 913"/>
              <a:gd name="T28" fmla="*/ 0 w 28"/>
              <a:gd name="T29" fmla="*/ 2147483646 h 913"/>
              <a:gd name="T30" fmla="*/ 0 w 28"/>
              <a:gd name="T31" fmla="*/ 2147483646 h 913"/>
              <a:gd name="T32" fmla="*/ 2147483646 w 28"/>
              <a:gd name="T33" fmla="*/ 2147483646 h 913"/>
              <a:gd name="T34" fmla="*/ 2147483646 w 28"/>
              <a:gd name="T35" fmla="*/ 2147483646 h 913"/>
              <a:gd name="T36" fmla="*/ 0 w 28"/>
              <a:gd name="T37" fmla="*/ 2147483646 h 913"/>
              <a:gd name="T38" fmla="*/ 0 w 28"/>
              <a:gd name="T39" fmla="*/ 2147483646 h 913"/>
              <a:gd name="T40" fmla="*/ 0 w 28"/>
              <a:gd name="T41" fmla="*/ 2147483646 h 913"/>
              <a:gd name="T42" fmla="*/ 2147483646 w 28"/>
              <a:gd name="T43" fmla="*/ 2147483646 h 913"/>
              <a:gd name="T44" fmla="*/ 2147483646 w 28"/>
              <a:gd name="T45" fmla="*/ 2147483646 h 913"/>
              <a:gd name="T46" fmla="*/ 0 w 28"/>
              <a:gd name="T47" fmla="*/ 2147483646 h 913"/>
              <a:gd name="T48" fmla="*/ 0 w 28"/>
              <a:gd name="T49" fmla="*/ 2147483646 h 913"/>
              <a:gd name="T50" fmla="*/ 0 w 28"/>
              <a:gd name="T51" fmla="*/ 0 h 913"/>
              <a:gd name="T52" fmla="*/ 2147483646 w 28"/>
              <a:gd name="T53" fmla="*/ 0 h 913"/>
              <a:gd name="T54" fmla="*/ 2147483646 w 28"/>
              <a:gd name="T55" fmla="*/ 2147483646 h 913"/>
              <a:gd name="T56" fmla="*/ 0 w 28"/>
              <a:gd name="T57" fmla="*/ 2147483646 h 913"/>
              <a:gd name="T58" fmla="*/ 0 w 28"/>
              <a:gd name="T59" fmla="*/ 0 h 9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 h="913">
                <a:moveTo>
                  <a:pt x="0" y="907"/>
                </a:moveTo>
                <a:lnTo>
                  <a:pt x="28" y="907"/>
                </a:lnTo>
                <a:lnTo>
                  <a:pt x="28" y="913"/>
                </a:lnTo>
                <a:lnTo>
                  <a:pt x="0" y="913"/>
                </a:lnTo>
                <a:lnTo>
                  <a:pt x="0" y="907"/>
                </a:lnTo>
                <a:close/>
                <a:moveTo>
                  <a:pt x="0" y="726"/>
                </a:moveTo>
                <a:lnTo>
                  <a:pt x="28" y="726"/>
                </a:lnTo>
                <a:lnTo>
                  <a:pt x="28" y="731"/>
                </a:lnTo>
                <a:lnTo>
                  <a:pt x="0" y="731"/>
                </a:lnTo>
                <a:lnTo>
                  <a:pt x="0" y="726"/>
                </a:lnTo>
                <a:close/>
                <a:moveTo>
                  <a:pt x="0" y="544"/>
                </a:moveTo>
                <a:lnTo>
                  <a:pt x="28" y="544"/>
                </a:lnTo>
                <a:lnTo>
                  <a:pt x="28" y="550"/>
                </a:lnTo>
                <a:lnTo>
                  <a:pt x="0" y="550"/>
                </a:lnTo>
                <a:lnTo>
                  <a:pt x="0" y="544"/>
                </a:lnTo>
                <a:close/>
                <a:moveTo>
                  <a:pt x="0" y="363"/>
                </a:moveTo>
                <a:lnTo>
                  <a:pt x="28" y="363"/>
                </a:lnTo>
                <a:lnTo>
                  <a:pt x="28" y="368"/>
                </a:lnTo>
                <a:lnTo>
                  <a:pt x="0" y="368"/>
                </a:lnTo>
                <a:lnTo>
                  <a:pt x="0" y="363"/>
                </a:lnTo>
                <a:close/>
                <a:moveTo>
                  <a:pt x="0" y="181"/>
                </a:moveTo>
                <a:lnTo>
                  <a:pt x="28" y="181"/>
                </a:lnTo>
                <a:lnTo>
                  <a:pt x="28" y="187"/>
                </a:lnTo>
                <a:lnTo>
                  <a:pt x="0" y="187"/>
                </a:lnTo>
                <a:lnTo>
                  <a:pt x="0" y="181"/>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8" name="Rectangle 216">
            <a:extLst>
              <a:ext uri="{FF2B5EF4-FFF2-40B4-BE49-F238E27FC236}">
                <a16:creationId xmlns:a16="http://schemas.microsoft.com/office/drawing/2014/main" id="{87DBB37E-7123-4FCB-9FB3-DFEDBFD5026F}"/>
              </a:ext>
            </a:extLst>
          </p:cNvPr>
          <p:cNvSpPr>
            <a:spLocks noChangeArrowheads="1"/>
          </p:cNvSpPr>
          <p:nvPr/>
        </p:nvSpPr>
        <p:spPr bwMode="auto">
          <a:xfrm>
            <a:off x="5049838" y="3783429"/>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9" name="Freeform 217">
            <a:extLst>
              <a:ext uri="{FF2B5EF4-FFF2-40B4-BE49-F238E27FC236}">
                <a16:creationId xmlns:a16="http://schemas.microsoft.com/office/drawing/2014/main" id="{9FE1189E-26C0-4151-B632-E504B151C9C5}"/>
              </a:ext>
            </a:extLst>
          </p:cNvPr>
          <p:cNvSpPr>
            <a:spLocks noEditPoints="1"/>
          </p:cNvSpPr>
          <p:nvPr/>
        </p:nvSpPr>
        <p:spPr bwMode="auto">
          <a:xfrm>
            <a:off x="5045075" y="3788192"/>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0" name="Freeform 218">
            <a:extLst>
              <a:ext uri="{FF2B5EF4-FFF2-40B4-BE49-F238E27FC236}">
                <a16:creationId xmlns:a16="http://schemas.microsoft.com/office/drawing/2014/main" id="{4AEE4F4A-747E-4BC7-81AF-97BE65F5DE58}"/>
              </a:ext>
            </a:extLst>
          </p:cNvPr>
          <p:cNvSpPr>
            <a:spLocks/>
          </p:cNvSpPr>
          <p:nvPr/>
        </p:nvSpPr>
        <p:spPr bwMode="auto">
          <a:xfrm>
            <a:off x="5033963" y="2503904"/>
            <a:ext cx="2892425" cy="1011238"/>
          </a:xfrm>
          <a:custGeom>
            <a:avLst/>
            <a:gdLst>
              <a:gd name="T0" fmla="*/ 2147483646 w 5142"/>
              <a:gd name="T1" fmla="*/ 2147483646 h 1798"/>
              <a:gd name="T2" fmla="*/ 2147483646 w 5142"/>
              <a:gd name="T3" fmla="*/ 2147483646 h 1798"/>
              <a:gd name="T4" fmla="*/ 2147483646 w 5142"/>
              <a:gd name="T5" fmla="*/ 2147483646 h 1798"/>
              <a:gd name="T6" fmla="*/ 2147483646 w 5142"/>
              <a:gd name="T7" fmla="*/ 2147483646 h 1798"/>
              <a:gd name="T8" fmla="*/ 2147483646 w 5142"/>
              <a:gd name="T9" fmla="*/ 2147483646 h 1798"/>
              <a:gd name="T10" fmla="*/ 2147483646 w 5142"/>
              <a:gd name="T11" fmla="*/ 2147483646 h 1798"/>
              <a:gd name="T12" fmla="*/ 2147483646 w 5142"/>
              <a:gd name="T13" fmla="*/ 2147483646 h 1798"/>
              <a:gd name="T14" fmla="*/ 2147483646 w 5142"/>
              <a:gd name="T15" fmla="*/ 2147483646 h 1798"/>
              <a:gd name="T16" fmla="*/ 2147483646 w 5142"/>
              <a:gd name="T17" fmla="*/ 2147483646 h 1798"/>
              <a:gd name="T18" fmla="*/ 2147483646 w 5142"/>
              <a:gd name="T19" fmla="*/ 2147483646 h 1798"/>
              <a:gd name="T20" fmla="*/ 2147483646 w 5142"/>
              <a:gd name="T21" fmla="*/ 2147483646 h 1798"/>
              <a:gd name="T22" fmla="*/ 2147483646 w 5142"/>
              <a:gd name="T23" fmla="*/ 2147483646 h 1798"/>
              <a:gd name="T24" fmla="*/ 2147483646 w 5142"/>
              <a:gd name="T25" fmla="*/ 2147483646 h 17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42" h="1798">
                <a:moveTo>
                  <a:pt x="14" y="1751"/>
                </a:moveTo>
                <a:lnTo>
                  <a:pt x="1278" y="887"/>
                </a:lnTo>
                <a:cubicBezTo>
                  <a:pt x="1281" y="885"/>
                  <a:pt x="1284" y="884"/>
                  <a:pt x="1287" y="883"/>
                </a:cubicBezTo>
                <a:lnTo>
                  <a:pt x="2567" y="627"/>
                </a:lnTo>
                <a:lnTo>
                  <a:pt x="5110" y="3"/>
                </a:lnTo>
                <a:cubicBezTo>
                  <a:pt x="5123" y="0"/>
                  <a:pt x="5136" y="8"/>
                  <a:pt x="5139" y="21"/>
                </a:cubicBezTo>
                <a:cubicBezTo>
                  <a:pt x="5142" y="34"/>
                  <a:pt x="5134" y="47"/>
                  <a:pt x="5121" y="50"/>
                </a:cubicBezTo>
                <a:lnTo>
                  <a:pt x="2576" y="674"/>
                </a:lnTo>
                <a:lnTo>
                  <a:pt x="1296" y="930"/>
                </a:lnTo>
                <a:lnTo>
                  <a:pt x="1305" y="926"/>
                </a:lnTo>
                <a:lnTo>
                  <a:pt x="41" y="1790"/>
                </a:lnTo>
                <a:cubicBezTo>
                  <a:pt x="30" y="1798"/>
                  <a:pt x="15" y="1795"/>
                  <a:pt x="8" y="1784"/>
                </a:cubicBezTo>
                <a:cubicBezTo>
                  <a:pt x="0" y="1773"/>
                  <a:pt x="3" y="1758"/>
                  <a:pt x="14" y="1751"/>
                </a:cubicBezTo>
                <a:close/>
              </a:path>
            </a:pathLst>
          </a:custGeom>
          <a:solidFill>
            <a:srgbClr val="554856"/>
          </a:solidFill>
          <a:ln w="9525" cap="flat">
            <a:solidFill>
              <a:srgbClr val="554856"/>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1" name="Freeform 223">
            <a:extLst>
              <a:ext uri="{FF2B5EF4-FFF2-40B4-BE49-F238E27FC236}">
                <a16:creationId xmlns:a16="http://schemas.microsoft.com/office/drawing/2014/main" id="{359570D0-12CE-4178-ABB9-E012AD1C22FE}"/>
              </a:ext>
            </a:extLst>
          </p:cNvPr>
          <p:cNvSpPr>
            <a:spLocks/>
          </p:cNvSpPr>
          <p:nvPr/>
        </p:nvSpPr>
        <p:spPr bwMode="auto">
          <a:xfrm>
            <a:off x="6464300" y="2972217"/>
            <a:ext cx="1462088" cy="579437"/>
          </a:xfrm>
          <a:custGeom>
            <a:avLst/>
            <a:gdLst>
              <a:gd name="T0" fmla="*/ 2147483646 w 2599"/>
              <a:gd name="T1" fmla="*/ 2147483646 h 1031"/>
              <a:gd name="T2" fmla="*/ 2147483646 w 2599"/>
              <a:gd name="T3" fmla="*/ 2147483646 h 1031"/>
              <a:gd name="T4" fmla="*/ 2147483646 w 2599"/>
              <a:gd name="T5" fmla="*/ 2147483646 h 1031"/>
              <a:gd name="T6" fmla="*/ 2147483646 w 2599"/>
              <a:gd name="T7" fmla="*/ 2147483646 h 1031"/>
              <a:gd name="T8" fmla="*/ 2147483646 w 2599"/>
              <a:gd name="T9" fmla="*/ 2147483646 h 1031"/>
              <a:gd name="T10" fmla="*/ 2147483646 w 2599"/>
              <a:gd name="T11" fmla="*/ 2147483646 h 1031"/>
              <a:gd name="T12" fmla="*/ 2147483646 w 2599"/>
              <a:gd name="T13" fmla="*/ 2147483646 h 10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9" h="1031">
                <a:moveTo>
                  <a:pt x="19" y="981"/>
                </a:moveTo>
                <a:lnTo>
                  <a:pt x="2563" y="5"/>
                </a:lnTo>
                <a:cubicBezTo>
                  <a:pt x="2575" y="0"/>
                  <a:pt x="2589" y="6"/>
                  <a:pt x="2594" y="19"/>
                </a:cubicBezTo>
                <a:cubicBezTo>
                  <a:pt x="2599" y="31"/>
                  <a:pt x="2592" y="45"/>
                  <a:pt x="2580" y="50"/>
                </a:cubicBezTo>
                <a:lnTo>
                  <a:pt x="36" y="1026"/>
                </a:lnTo>
                <a:cubicBezTo>
                  <a:pt x="24" y="1031"/>
                  <a:pt x="10" y="1024"/>
                  <a:pt x="5" y="1012"/>
                </a:cubicBezTo>
                <a:cubicBezTo>
                  <a:pt x="0" y="1000"/>
                  <a:pt x="6" y="986"/>
                  <a:pt x="19" y="981"/>
                </a:cubicBezTo>
                <a:close/>
              </a:path>
            </a:pathLst>
          </a:custGeom>
          <a:solidFill>
            <a:srgbClr val="947F95"/>
          </a:solidFill>
          <a:ln w="9525" cap="flat">
            <a:solidFill>
              <a:srgbClr val="947F95"/>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2" name="Rectangle 229">
            <a:extLst>
              <a:ext uri="{FF2B5EF4-FFF2-40B4-BE49-F238E27FC236}">
                <a16:creationId xmlns:a16="http://schemas.microsoft.com/office/drawing/2014/main" id="{D68B0165-4525-4A9C-90F5-BEEE92C865B5}"/>
              </a:ext>
            </a:extLst>
          </p:cNvPr>
          <p:cNvSpPr>
            <a:spLocks noChangeArrowheads="1"/>
          </p:cNvSpPr>
          <p:nvPr/>
        </p:nvSpPr>
        <p:spPr bwMode="auto">
          <a:xfrm>
            <a:off x="5003800"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3" name="Rectangle 230">
            <a:extLst>
              <a:ext uri="{FF2B5EF4-FFF2-40B4-BE49-F238E27FC236}">
                <a16:creationId xmlns:a16="http://schemas.microsoft.com/office/drawing/2014/main" id="{03200F27-5433-453C-82CF-CDC1128E8C50}"/>
              </a:ext>
            </a:extLst>
          </p:cNvPr>
          <p:cNvSpPr>
            <a:spLocks noChangeArrowheads="1"/>
          </p:cNvSpPr>
          <p:nvPr/>
        </p:nvSpPr>
        <p:spPr bwMode="auto">
          <a:xfrm>
            <a:off x="5719763"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4" name="Rectangle 231">
            <a:extLst>
              <a:ext uri="{FF2B5EF4-FFF2-40B4-BE49-F238E27FC236}">
                <a16:creationId xmlns:a16="http://schemas.microsoft.com/office/drawing/2014/main" id="{D17BA05B-58DC-4B01-A031-6425D94F5B84}"/>
              </a:ext>
            </a:extLst>
          </p:cNvPr>
          <p:cNvSpPr>
            <a:spLocks noChangeArrowheads="1"/>
          </p:cNvSpPr>
          <p:nvPr/>
        </p:nvSpPr>
        <p:spPr bwMode="auto">
          <a:xfrm>
            <a:off x="6400800"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5" name="Rectangle 232">
            <a:extLst>
              <a:ext uri="{FF2B5EF4-FFF2-40B4-BE49-F238E27FC236}">
                <a16:creationId xmlns:a16="http://schemas.microsoft.com/office/drawing/2014/main" id="{C0B264E0-07BA-4103-9772-20578453BB5F}"/>
              </a:ext>
            </a:extLst>
          </p:cNvPr>
          <p:cNvSpPr>
            <a:spLocks noChangeArrowheads="1"/>
          </p:cNvSpPr>
          <p:nvPr/>
        </p:nvSpPr>
        <p:spPr bwMode="auto">
          <a:xfrm>
            <a:off x="7116763"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6" name="Rectangle 233">
            <a:extLst>
              <a:ext uri="{FF2B5EF4-FFF2-40B4-BE49-F238E27FC236}">
                <a16:creationId xmlns:a16="http://schemas.microsoft.com/office/drawing/2014/main" id="{3FAE1DCC-E130-4E10-B3F8-76EBD214B787}"/>
              </a:ext>
            </a:extLst>
          </p:cNvPr>
          <p:cNvSpPr>
            <a:spLocks noChangeArrowheads="1"/>
          </p:cNvSpPr>
          <p:nvPr/>
        </p:nvSpPr>
        <p:spPr bwMode="auto">
          <a:xfrm>
            <a:off x="7832725"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7" name="Rectangle 237">
            <a:extLst>
              <a:ext uri="{FF2B5EF4-FFF2-40B4-BE49-F238E27FC236}">
                <a16:creationId xmlns:a16="http://schemas.microsoft.com/office/drawing/2014/main" id="{8A01CDF5-BC6F-415F-9D12-D354C15F6BA8}"/>
              </a:ext>
            </a:extLst>
          </p:cNvPr>
          <p:cNvSpPr>
            <a:spLocks noChangeArrowheads="1"/>
          </p:cNvSpPr>
          <p:nvPr/>
        </p:nvSpPr>
        <p:spPr bwMode="auto">
          <a:xfrm>
            <a:off x="1430338" y="4345404"/>
            <a:ext cx="9525" cy="1441450"/>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8" name="Freeform 238">
            <a:extLst>
              <a:ext uri="{FF2B5EF4-FFF2-40B4-BE49-F238E27FC236}">
                <a16:creationId xmlns:a16="http://schemas.microsoft.com/office/drawing/2014/main" id="{E0F6F239-198C-4FC0-8075-A76D48ECAD3A}"/>
              </a:ext>
            </a:extLst>
          </p:cNvPr>
          <p:cNvSpPr>
            <a:spLocks noEditPoints="1"/>
          </p:cNvSpPr>
          <p:nvPr/>
        </p:nvSpPr>
        <p:spPr bwMode="auto">
          <a:xfrm>
            <a:off x="1390650" y="4340642"/>
            <a:ext cx="44450" cy="1450975"/>
          </a:xfrm>
          <a:custGeom>
            <a:avLst/>
            <a:gdLst>
              <a:gd name="T0" fmla="*/ 0 w 28"/>
              <a:gd name="T1" fmla="*/ 2147483646 h 914"/>
              <a:gd name="T2" fmla="*/ 2147483646 w 28"/>
              <a:gd name="T3" fmla="*/ 2147483646 h 914"/>
              <a:gd name="T4" fmla="*/ 2147483646 w 28"/>
              <a:gd name="T5" fmla="*/ 2147483646 h 914"/>
              <a:gd name="T6" fmla="*/ 0 w 28"/>
              <a:gd name="T7" fmla="*/ 2147483646 h 914"/>
              <a:gd name="T8" fmla="*/ 0 w 28"/>
              <a:gd name="T9" fmla="*/ 2147483646 h 914"/>
              <a:gd name="T10" fmla="*/ 0 w 28"/>
              <a:gd name="T11" fmla="*/ 2147483646 h 914"/>
              <a:gd name="T12" fmla="*/ 2147483646 w 28"/>
              <a:gd name="T13" fmla="*/ 2147483646 h 914"/>
              <a:gd name="T14" fmla="*/ 2147483646 w 28"/>
              <a:gd name="T15" fmla="*/ 2147483646 h 914"/>
              <a:gd name="T16" fmla="*/ 0 w 28"/>
              <a:gd name="T17" fmla="*/ 2147483646 h 914"/>
              <a:gd name="T18" fmla="*/ 0 w 28"/>
              <a:gd name="T19" fmla="*/ 2147483646 h 914"/>
              <a:gd name="T20" fmla="*/ 0 w 28"/>
              <a:gd name="T21" fmla="*/ 2147483646 h 914"/>
              <a:gd name="T22" fmla="*/ 2147483646 w 28"/>
              <a:gd name="T23" fmla="*/ 2147483646 h 914"/>
              <a:gd name="T24" fmla="*/ 2147483646 w 28"/>
              <a:gd name="T25" fmla="*/ 2147483646 h 914"/>
              <a:gd name="T26" fmla="*/ 0 w 28"/>
              <a:gd name="T27" fmla="*/ 2147483646 h 914"/>
              <a:gd name="T28" fmla="*/ 0 w 28"/>
              <a:gd name="T29" fmla="*/ 2147483646 h 914"/>
              <a:gd name="T30" fmla="*/ 0 w 28"/>
              <a:gd name="T31" fmla="*/ 2147483646 h 914"/>
              <a:gd name="T32" fmla="*/ 2147483646 w 28"/>
              <a:gd name="T33" fmla="*/ 2147483646 h 914"/>
              <a:gd name="T34" fmla="*/ 2147483646 w 28"/>
              <a:gd name="T35" fmla="*/ 2147483646 h 914"/>
              <a:gd name="T36" fmla="*/ 0 w 28"/>
              <a:gd name="T37" fmla="*/ 2147483646 h 914"/>
              <a:gd name="T38" fmla="*/ 0 w 28"/>
              <a:gd name="T39" fmla="*/ 2147483646 h 914"/>
              <a:gd name="T40" fmla="*/ 0 w 28"/>
              <a:gd name="T41" fmla="*/ 2147483646 h 914"/>
              <a:gd name="T42" fmla="*/ 2147483646 w 28"/>
              <a:gd name="T43" fmla="*/ 2147483646 h 914"/>
              <a:gd name="T44" fmla="*/ 2147483646 w 28"/>
              <a:gd name="T45" fmla="*/ 2147483646 h 914"/>
              <a:gd name="T46" fmla="*/ 0 w 28"/>
              <a:gd name="T47" fmla="*/ 2147483646 h 914"/>
              <a:gd name="T48" fmla="*/ 0 w 28"/>
              <a:gd name="T49" fmla="*/ 2147483646 h 914"/>
              <a:gd name="T50" fmla="*/ 0 w 28"/>
              <a:gd name="T51" fmla="*/ 2147483646 h 914"/>
              <a:gd name="T52" fmla="*/ 2147483646 w 28"/>
              <a:gd name="T53" fmla="*/ 2147483646 h 914"/>
              <a:gd name="T54" fmla="*/ 2147483646 w 28"/>
              <a:gd name="T55" fmla="*/ 2147483646 h 914"/>
              <a:gd name="T56" fmla="*/ 0 w 28"/>
              <a:gd name="T57" fmla="*/ 2147483646 h 914"/>
              <a:gd name="T58" fmla="*/ 0 w 28"/>
              <a:gd name="T59" fmla="*/ 2147483646 h 914"/>
              <a:gd name="T60" fmla="*/ 0 w 28"/>
              <a:gd name="T61" fmla="*/ 0 h 914"/>
              <a:gd name="T62" fmla="*/ 2147483646 w 28"/>
              <a:gd name="T63" fmla="*/ 0 h 914"/>
              <a:gd name="T64" fmla="*/ 2147483646 w 28"/>
              <a:gd name="T65" fmla="*/ 2147483646 h 914"/>
              <a:gd name="T66" fmla="*/ 0 w 28"/>
              <a:gd name="T67" fmla="*/ 2147483646 h 914"/>
              <a:gd name="T68" fmla="*/ 0 w 28"/>
              <a:gd name="T69" fmla="*/ 0 h 9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914">
                <a:moveTo>
                  <a:pt x="0" y="908"/>
                </a:moveTo>
                <a:lnTo>
                  <a:pt x="28" y="908"/>
                </a:lnTo>
                <a:lnTo>
                  <a:pt x="28" y="914"/>
                </a:lnTo>
                <a:lnTo>
                  <a:pt x="0" y="914"/>
                </a:lnTo>
                <a:lnTo>
                  <a:pt x="0" y="908"/>
                </a:lnTo>
                <a:close/>
                <a:moveTo>
                  <a:pt x="0" y="760"/>
                </a:moveTo>
                <a:lnTo>
                  <a:pt x="28" y="760"/>
                </a:lnTo>
                <a:lnTo>
                  <a:pt x="28" y="766"/>
                </a:lnTo>
                <a:lnTo>
                  <a:pt x="0" y="766"/>
                </a:lnTo>
                <a:lnTo>
                  <a:pt x="0" y="760"/>
                </a:lnTo>
                <a:close/>
                <a:moveTo>
                  <a:pt x="0" y="607"/>
                </a:moveTo>
                <a:lnTo>
                  <a:pt x="28" y="607"/>
                </a:lnTo>
                <a:lnTo>
                  <a:pt x="28" y="613"/>
                </a:lnTo>
                <a:lnTo>
                  <a:pt x="0" y="613"/>
                </a:lnTo>
                <a:lnTo>
                  <a:pt x="0" y="607"/>
                </a:lnTo>
                <a:close/>
                <a:moveTo>
                  <a:pt x="0" y="454"/>
                </a:moveTo>
                <a:lnTo>
                  <a:pt x="28" y="454"/>
                </a:lnTo>
                <a:lnTo>
                  <a:pt x="28" y="460"/>
                </a:lnTo>
                <a:lnTo>
                  <a:pt x="0" y="460"/>
                </a:lnTo>
                <a:lnTo>
                  <a:pt x="0" y="454"/>
                </a:lnTo>
                <a:close/>
                <a:moveTo>
                  <a:pt x="0" y="306"/>
                </a:moveTo>
                <a:lnTo>
                  <a:pt x="28" y="306"/>
                </a:lnTo>
                <a:lnTo>
                  <a:pt x="28" y="312"/>
                </a:lnTo>
                <a:lnTo>
                  <a:pt x="0" y="312"/>
                </a:lnTo>
                <a:lnTo>
                  <a:pt x="0" y="306"/>
                </a:lnTo>
                <a:close/>
                <a:moveTo>
                  <a:pt x="0" y="153"/>
                </a:moveTo>
                <a:lnTo>
                  <a:pt x="28" y="153"/>
                </a:lnTo>
                <a:lnTo>
                  <a:pt x="28" y="159"/>
                </a:lnTo>
                <a:lnTo>
                  <a:pt x="0" y="159"/>
                </a:lnTo>
                <a:lnTo>
                  <a:pt x="0" y="153"/>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9" name="Rectangle 239">
            <a:extLst>
              <a:ext uri="{FF2B5EF4-FFF2-40B4-BE49-F238E27FC236}">
                <a16:creationId xmlns:a16="http://schemas.microsoft.com/office/drawing/2014/main" id="{3273C23F-6529-47E7-AED8-ACB443FF8029}"/>
              </a:ext>
            </a:extLst>
          </p:cNvPr>
          <p:cNvSpPr>
            <a:spLocks noChangeArrowheads="1"/>
          </p:cNvSpPr>
          <p:nvPr/>
        </p:nvSpPr>
        <p:spPr bwMode="auto">
          <a:xfrm>
            <a:off x="1435100" y="5782092"/>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0" name="Freeform 240">
            <a:extLst>
              <a:ext uri="{FF2B5EF4-FFF2-40B4-BE49-F238E27FC236}">
                <a16:creationId xmlns:a16="http://schemas.microsoft.com/office/drawing/2014/main" id="{A00560BB-5CD6-412C-82BF-14F091148A22}"/>
              </a:ext>
            </a:extLst>
          </p:cNvPr>
          <p:cNvSpPr>
            <a:spLocks noEditPoints="1"/>
          </p:cNvSpPr>
          <p:nvPr/>
        </p:nvSpPr>
        <p:spPr bwMode="auto">
          <a:xfrm>
            <a:off x="1430338" y="5786854"/>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1" name="Freeform 241">
            <a:extLst>
              <a:ext uri="{FF2B5EF4-FFF2-40B4-BE49-F238E27FC236}">
                <a16:creationId xmlns:a16="http://schemas.microsoft.com/office/drawing/2014/main" id="{E6B9A435-FFBD-4E7A-B494-0DE433E1C4A6}"/>
              </a:ext>
            </a:extLst>
          </p:cNvPr>
          <p:cNvSpPr>
            <a:spLocks/>
          </p:cNvSpPr>
          <p:nvPr/>
        </p:nvSpPr>
        <p:spPr bwMode="auto">
          <a:xfrm>
            <a:off x="1419225" y="4429542"/>
            <a:ext cx="2892425" cy="1138237"/>
          </a:xfrm>
          <a:custGeom>
            <a:avLst/>
            <a:gdLst>
              <a:gd name="T0" fmla="*/ 2147483646 w 5142"/>
              <a:gd name="T1" fmla="*/ 2147483646 h 2022"/>
              <a:gd name="T2" fmla="*/ 2147483646 w 5142"/>
              <a:gd name="T3" fmla="*/ 2147483646 h 2022"/>
              <a:gd name="T4" fmla="*/ 2147483646 w 5142"/>
              <a:gd name="T5" fmla="*/ 2147483646 h 2022"/>
              <a:gd name="T6" fmla="*/ 2147483646 w 5142"/>
              <a:gd name="T7" fmla="*/ 2147483646 h 2022"/>
              <a:gd name="T8" fmla="*/ 2147483646 w 5142"/>
              <a:gd name="T9" fmla="*/ 2147483646 h 2022"/>
              <a:gd name="T10" fmla="*/ 2147483646 w 5142"/>
              <a:gd name="T11" fmla="*/ 2147483646 h 2022"/>
              <a:gd name="T12" fmla="*/ 2147483646 w 5142"/>
              <a:gd name="T13" fmla="*/ 2147483646 h 2022"/>
              <a:gd name="T14" fmla="*/ 2147483646 w 5142"/>
              <a:gd name="T15" fmla="*/ 2147483646 h 2022"/>
              <a:gd name="T16" fmla="*/ 2147483646 w 5142"/>
              <a:gd name="T17" fmla="*/ 2147483646 h 2022"/>
              <a:gd name="T18" fmla="*/ 2147483646 w 5142"/>
              <a:gd name="T19" fmla="*/ 2147483646 h 2022"/>
              <a:gd name="T20" fmla="*/ 2147483646 w 5142"/>
              <a:gd name="T21" fmla="*/ 2147483646 h 2022"/>
              <a:gd name="T22" fmla="*/ 2147483646 w 5142"/>
              <a:gd name="T23" fmla="*/ 2147483646 h 2022"/>
              <a:gd name="T24" fmla="*/ 2147483646 w 5142"/>
              <a:gd name="T25" fmla="*/ 2147483646 h 20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42" h="2022">
                <a:moveTo>
                  <a:pt x="15" y="1974"/>
                </a:moveTo>
                <a:lnTo>
                  <a:pt x="1279" y="1206"/>
                </a:lnTo>
                <a:lnTo>
                  <a:pt x="2561" y="597"/>
                </a:lnTo>
                <a:cubicBezTo>
                  <a:pt x="2563" y="596"/>
                  <a:pt x="2564" y="595"/>
                  <a:pt x="2566" y="595"/>
                </a:cubicBezTo>
                <a:lnTo>
                  <a:pt x="5110" y="3"/>
                </a:lnTo>
                <a:cubicBezTo>
                  <a:pt x="5123" y="0"/>
                  <a:pt x="5136" y="8"/>
                  <a:pt x="5139" y="21"/>
                </a:cubicBezTo>
                <a:cubicBezTo>
                  <a:pt x="5142" y="34"/>
                  <a:pt x="5134" y="47"/>
                  <a:pt x="5121" y="50"/>
                </a:cubicBezTo>
                <a:lnTo>
                  <a:pt x="2577" y="642"/>
                </a:lnTo>
                <a:lnTo>
                  <a:pt x="2582" y="640"/>
                </a:lnTo>
                <a:lnTo>
                  <a:pt x="1304" y="1247"/>
                </a:lnTo>
                <a:lnTo>
                  <a:pt x="40" y="2015"/>
                </a:lnTo>
                <a:cubicBezTo>
                  <a:pt x="29" y="2022"/>
                  <a:pt x="14" y="2018"/>
                  <a:pt x="7" y="2007"/>
                </a:cubicBezTo>
                <a:cubicBezTo>
                  <a:pt x="0" y="1996"/>
                  <a:pt x="4" y="1981"/>
                  <a:pt x="15" y="1974"/>
                </a:cubicBezTo>
                <a:close/>
              </a:path>
            </a:pathLst>
          </a:custGeom>
          <a:solidFill>
            <a:srgbClr val="554856"/>
          </a:solidFill>
          <a:ln w="9525" cap="flat">
            <a:solidFill>
              <a:srgbClr val="554856"/>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2" name="Freeform 246">
            <a:extLst>
              <a:ext uri="{FF2B5EF4-FFF2-40B4-BE49-F238E27FC236}">
                <a16:creationId xmlns:a16="http://schemas.microsoft.com/office/drawing/2014/main" id="{7B074253-F563-4B96-BBE3-6559651AC25A}"/>
              </a:ext>
            </a:extLst>
          </p:cNvPr>
          <p:cNvSpPr>
            <a:spLocks/>
          </p:cNvSpPr>
          <p:nvPr/>
        </p:nvSpPr>
        <p:spPr bwMode="auto">
          <a:xfrm>
            <a:off x="2851150" y="4888329"/>
            <a:ext cx="1460500" cy="481013"/>
          </a:xfrm>
          <a:custGeom>
            <a:avLst/>
            <a:gdLst>
              <a:gd name="T0" fmla="*/ 2147483646 w 2597"/>
              <a:gd name="T1" fmla="*/ 2147483646 h 853"/>
              <a:gd name="T2" fmla="*/ 2147483646 w 2597"/>
              <a:gd name="T3" fmla="*/ 2147483646 h 853"/>
              <a:gd name="T4" fmla="*/ 2147483646 w 2597"/>
              <a:gd name="T5" fmla="*/ 2147483646 h 853"/>
              <a:gd name="T6" fmla="*/ 2147483646 w 2597"/>
              <a:gd name="T7" fmla="*/ 2147483646 h 853"/>
              <a:gd name="T8" fmla="*/ 2147483646 w 2597"/>
              <a:gd name="T9" fmla="*/ 2147483646 h 853"/>
              <a:gd name="T10" fmla="*/ 2147483646 w 2597"/>
              <a:gd name="T11" fmla="*/ 2147483646 h 853"/>
              <a:gd name="T12" fmla="*/ 2147483646 w 2597"/>
              <a:gd name="T13" fmla="*/ 2147483646 h 8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7" h="853">
                <a:moveTo>
                  <a:pt x="19" y="804"/>
                </a:moveTo>
                <a:lnTo>
                  <a:pt x="2563" y="4"/>
                </a:lnTo>
                <a:cubicBezTo>
                  <a:pt x="2576" y="0"/>
                  <a:pt x="2589" y="7"/>
                  <a:pt x="2593" y="19"/>
                </a:cubicBezTo>
                <a:cubicBezTo>
                  <a:pt x="2597" y="32"/>
                  <a:pt x="2590" y="45"/>
                  <a:pt x="2578" y="49"/>
                </a:cubicBezTo>
                <a:lnTo>
                  <a:pt x="34" y="849"/>
                </a:lnTo>
                <a:cubicBezTo>
                  <a:pt x="21" y="853"/>
                  <a:pt x="8" y="846"/>
                  <a:pt x="4" y="834"/>
                </a:cubicBezTo>
                <a:cubicBezTo>
                  <a:pt x="0" y="821"/>
                  <a:pt x="7" y="808"/>
                  <a:pt x="19" y="804"/>
                </a:cubicBezTo>
                <a:close/>
              </a:path>
            </a:pathLst>
          </a:custGeom>
          <a:solidFill>
            <a:srgbClr val="947F95"/>
          </a:solidFill>
          <a:ln w="9525" cap="flat">
            <a:solidFill>
              <a:srgbClr val="947F95"/>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3" name="Rectangle 252">
            <a:extLst>
              <a:ext uri="{FF2B5EF4-FFF2-40B4-BE49-F238E27FC236}">
                <a16:creationId xmlns:a16="http://schemas.microsoft.com/office/drawing/2014/main" id="{D64102EB-7098-46AC-BB9D-25E508619B44}"/>
              </a:ext>
            </a:extLst>
          </p:cNvPr>
          <p:cNvSpPr>
            <a:spLocks noChangeArrowheads="1"/>
          </p:cNvSpPr>
          <p:nvPr/>
        </p:nvSpPr>
        <p:spPr bwMode="auto">
          <a:xfrm>
            <a:off x="1389063"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4" name="Rectangle 253">
            <a:extLst>
              <a:ext uri="{FF2B5EF4-FFF2-40B4-BE49-F238E27FC236}">
                <a16:creationId xmlns:a16="http://schemas.microsoft.com/office/drawing/2014/main" id="{A161EF2F-150E-43A4-A4A0-79BBD873471A}"/>
              </a:ext>
            </a:extLst>
          </p:cNvPr>
          <p:cNvSpPr>
            <a:spLocks noChangeArrowheads="1"/>
          </p:cNvSpPr>
          <p:nvPr/>
        </p:nvSpPr>
        <p:spPr bwMode="auto">
          <a:xfrm>
            <a:off x="2105025"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5" name="Rectangle 254">
            <a:extLst>
              <a:ext uri="{FF2B5EF4-FFF2-40B4-BE49-F238E27FC236}">
                <a16:creationId xmlns:a16="http://schemas.microsoft.com/office/drawing/2014/main" id="{781877A8-ECDD-462A-A4D8-12081298D819}"/>
              </a:ext>
            </a:extLst>
          </p:cNvPr>
          <p:cNvSpPr>
            <a:spLocks noChangeArrowheads="1"/>
          </p:cNvSpPr>
          <p:nvPr/>
        </p:nvSpPr>
        <p:spPr bwMode="auto">
          <a:xfrm>
            <a:off x="2786063"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6" name="Rectangle 255">
            <a:extLst>
              <a:ext uri="{FF2B5EF4-FFF2-40B4-BE49-F238E27FC236}">
                <a16:creationId xmlns:a16="http://schemas.microsoft.com/office/drawing/2014/main" id="{7EB619D0-ABDA-44B4-BF9B-BBDA532FB4C6}"/>
              </a:ext>
            </a:extLst>
          </p:cNvPr>
          <p:cNvSpPr>
            <a:spLocks noChangeArrowheads="1"/>
          </p:cNvSpPr>
          <p:nvPr/>
        </p:nvSpPr>
        <p:spPr bwMode="auto">
          <a:xfrm>
            <a:off x="3502025"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7" name="Rectangle 256">
            <a:extLst>
              <a:ext uri="{FF2B5EF4-FFF2-40B4-BE49-F238E27FC236}">
                <a16:creationId xmlns:a16="http://schemas.microsoft.com/office/drawing/2014/main" id="{E1D97F5B-E4F0-4EC9-A77E-1DB46CB69F7E}"/>
              </a:ext>
            </a:extLst>
          </p:cNvPr>
          <p:cNvSpPr>
            <a:spLocks noChangeArrowheads="1"/>
          </p:cNvSpPr>
          <p:nvPr/>
        </p:nvSpPr>
        <p:spPr bwMode="auto">
          <a:xfrm>
            <a:off x="4217988"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8" name="Rectangle 261">
            <a:extLst>
              <a:ext uri="{FF2B5EF4-FFF2-40B4-BE49-F238E27FC236}">
                <a16:creationId xmlns:a16="http://schemas.microsoft.com/office/drawing/2014/main" id="{822F1AC9-8112-4ACD-BD11-96FFEF7FAC80}"/>
              </a:ext>
            </a:extLst>
          </p:cNvPr>
          <p:cNvSpPr>
            <a:spLocks noChangeArrowheads="1"/>
          </p:cNvSpPr>
          <p:nvPr/>
        </p:nvSpPr>
        <p:spPr bwMode="auto">
          <a:xfrm>
            <a:off x="5045075" y="4345404"/>
            <a:ext cx="9525" cy="1441450"/>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9" name="Freeform 262">
            <a:extLst>
              <a:ext uri="{FF2B5EF4-FFF2-40B4-BE49-F238E27FC236}">
                <a16:creationId xmlns:a16="http://schemas.microsoft.com/office/drawing/2014/main" id="{FA85965E-9591-4533-85A8-2DBEF58D8649}"/>
              </a:ext>
            </a:extLst>
          </p:cNvPr>
          <p:cNvSpPr>
            <a:spLocks noEditPoints="1"/>
          </p:cNvSpPr>
          <p:nvPr/>
        </p:nvSpPr>
        <p:spPr bwMode="auto">
          <a:xfrm>
            <a:off x="5005388" y="4340642"/>
            <a:ext cx="44450" cy="1450975"/>
          </a:xfrm>
          <a:custGeom>
            <a:avLst/>
            <a:gdLst>
              <a:gd name="T0" fmla="*/ 0 w 28"/>
              <a:gd name="T1" fmla="*/ 2147483646 h 914"/>
              <a:gd name="T2" fmla="*/ 2147483646 w 28"/>
              <a:gd name="T3" fmla="*/ 2147483646 h 914"/>
              <a:gd name="T4" fmla="*/ 2147483646 w 28"/>
              <a:gd name="T5" fmla="*/ 2147483646 h 914"/>
              <a:gd name="T6" fmla="*/ 0 w 28"/>
              <a:gd name="T7" fmla="*/ 2147483646 h 914"/>
              <a:gd name="T8" fmla="*/ 0 w 28"/>
              <a:gd name="T9" fmla="*/ 2147483646 h 914"/>
              <a:gd name="T10" fmla="*/ 0 w 28"/>
              <a:gd name="T11" fmla="*/ 2147483646 h 914"/>
              <a:gd name="T12" fmla="*/ 2147483646 w 28"/>
              <a:gd name="T13" fmla="*/ 2147483646 h 914"/>
              <a:gd name="T14" fmla="*/ 2147483646 w 28"/>
              <a:gd name="T15" fmla="*/ 2147483646 h 914"/>
              <a:gd name="T16" fmla="*/ 0 w 28"/>
              <a:gd name="T17" fmla="*/ 2147483646 h 914"/>
              <a:gd name="T18" fmla="*/ 0 w 28"/>
              <a:gd name="T19" fmla="*/ 2147483646 h 914"/>
              <a:gd name="T20" fmla="*/ 0 w 28"/>
              <a:gd name="T21" fmla="*/ 2147483646 h 914"/>
              <a:gd name="T22" fmla="*/ 2147483646 w 28"/>
              <a:gd name="T23" fmla="*/ 2147483646 h 914"/>
              <a:gd name="T24" fmla="*/ 2147483646 w 28"/>
              <a:gd name="T25" fmla="*/ 2147483646 h 914"/>
              <a:gd name="T26" fmla="*/ 0 w 28"/>
              <a:gd name="T27" fmla="*/ 2147483646 h 914"/>
              <a:gd name="T28" fmla="*/ 0 w 28"/>
              <a:gd name="T29" fmla="*/ 2147483646 h 914"/>
              <a:gd name="T30" fmla="*/ 0 w 28"/>
              <a:gd name="T31" fmla="*/ 0 h 914"/>
              <a:gd name="T32" fmla="*/ 2147483646 w 28"/>
              <a:gd name="T33" fmla="*/ 0 h 914"/>
              <a:gd name="T34" fmla="*/ 2147483646 w 28"/>
              <a:gd name="T35" fmla="*/ 2147483646 h 914"/>
              <a:gd name="T36" fmla="*/ 0 w 28"/>
              <a:gd name="T37" fmla="*/ 2147483646 h 914"/>
              <a:gd name="T38" fmla="*/ 0 w 28"/>
              <a:gd name="T39" fmla="*/ 0 h 9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 h="914">
                <a:moveTo>
                  <a:pt x="0" y="908"/>
                </a:moveTo>
                <a:lnTo>
                  <a:pt x="28" y="908"/>
                </a:lnTo>
                <a:lnTo>
                  <a:pt x="28" y="914"/>
                </a:lnTo>
                <a:lnTo>
                  <a:pt x="0" y="914"/>
                </a:lnTo>
                <a:lnTo>
                  <a:pt x="0" y="908"/>
                </a:lnTo>
                <a:close/>
                <a:moveTo>
                  <a:pt x="0" y="607"/>
                </a:moveTo>
                <a:lnTo>
                  <a:pt x="28" y="607"/>
                </a:lnTo>
                <a:lnTo>
                  <a:pt x="28" y="613"/>
                </a:lnTo>
                <a:lnTo>
                  <a:pt x="0" y="613"/>
                </a:lnTo>
                <a:lnTo>
                  <a:pt x="0" y="607"/>
                </a:lnTo>
                <a:close/>
                <a:moveTo>
                  <a:pt x="0" y="306"/>
                </a:moveTo>
                <a:lnTo>
                  <a:pt x="28" y="306"/>
                </a:lnTo>
                <a:lnTo>
                  <a:pt x="28" y="312"/>
                </a:lnTo>
                <a:lnTo>
                  <a:pt x="0" y="312"/>
                </a:lnTo>
                <a:lnTo>
                  <a:pt x="0" y="306"/>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0" name="Rectangle 263">
            <a:extLst>
              <a:ext uri="{FF2B5EF4-FFF2-40B4-BE49-F238E27FC236}">
                <a16:creationId xmlns:a16="http://schemas.microsoft.com/office/drawing/2014/main" id="{945FDFFE-B3CD-4FE8-9230-7473048DE65F}"/>
              </a:ext>
            </a:extLst>
          </p:cNvPr>
          <p:cNvSpPr>
            <a:spLocks noChangeArrowheads="1"/>
          </p:cNvSpPr>
          <p:nvPr/>
        </p:nvSpPr>
        <p:spPr bwMode="auto">
          <a:xfrm>
            <a:off x="5049838" y="5782092"/>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1" name="Freeform 264">
            <a:extLst>
              <a:ext uri="{FF2B5EF4-FFF2-40B4-BE49-F238E27FC236}">
                <a16:creationId xmlns:a16="http://schemas.microsoft.com/office/drawing/2014/main" id="{9B79238D-0531-4D47-AA1C-3A2E40030A11}"/>
              </a:ext>
            </a:extLst>
          </p:cNvPr>
          <p:cNvSpPr>
            <a:spLocks noEditPoints="1"/>
          </p:cNvSpPr>
          <p:nvPr/>
        </p:nvSpPr>
        <p:spPr bwMode="auto">
          <a:xfrm>
            <a:off x="5045075" y="5786854"/>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2" name="Freeform 265">
            <a:extLst>
              <a:ext uri="{FF2B5EF4-FFF2-40B4-BE49-F238E27FC236}">
                <a16:creationId xmlns:a16="http://schemas.microsoft.com/office/drawing/2014/main" id="{9F0D2B20-65B5-4F39-B847-9F4586035E1A}"/>
              </a:ext>
            </a:extLst>
          </p:cNvPr>
          <p:cNvSpPr>
            <a:spLocks/>
          </p:cNvSpPr>
          <p:nvPr/>
        </p:nvSpPr>
        <p:spPr bwMode="auto">
          <a:xfrm>
            <a:off x="5035550" y="4962942"/>
            <a:ext cx="2889250" cy="360362"/>
          </a:xfrm>
          <a:custGeom>
            <a:avLst/>
            <a:gdLst>
              <a:gd name="T0" fmla="*/ 2147483646 w 5137"/>
              <a:gd name="T1" fmla="*/ 2147483646 h 641"/>
              <a:gd name="T2" fmla="*/ 2147483646 w 5137"/>
              <a:gd name="T3" fmla="*/ 2147483646 h 641"/>
              <a:gd name="T4" fmla="*/ 2147483646 w 5137"/>
              <a:gd name="T5" fmla="*/ 2147483646 h 641"/>
              <a:gd name="T6" fmla="*/ 2147483646 w 5137"/>
              <a:gd name="T7" fmla="*/ 2147483646 h 641"/>
              <a:gd name="T8" fmla="*/ 2147483646 w 5137"/>
              <a:gd name="T9" fmla="*/ 2147483646 h 641"/>
              <a:gd name="T10" fmla="*/ 2147483646 w 5137"/>
              <a:gd name="T11" fmla="*/ 0 h 641"/>
              <a:gd name="T12" fmla="*/ 2147483646 w 5137"/>
              <a:gd name="T13" fmla="*/ 2147483646 h 641"/>
              <a:gd name="T14" fmla="*/ 2147483646 w 5137"/>
              <a:gd name="T15" fmla="*/ 2147483646 h 641"/>
              <a:gd name="T16" fmla="*/ 2147483646 w 5137"/>
              <a:gd name="T17" fmla="*/ 2147483646 h 641"/>
              <a:gd name="T18" fmla="*/ 2147483646 w 5137"/>
              <a:gd name="T19" fmla="*/ 2147483646 h 641"/>
              <a:gd name="T20" fmla="*/ 2147483646 w 5137"/>
              <a:gd name="T21" fmla="*/ 2147483646 h 641"/>
              <a:gd name="T22" fmla="*/ 2147483646 w 5137"/>
              <a:gd name="T23" fmla="*/ 2147483646 h 641"/>
              <a:gd name="T24" fmla="*/ 2147483646 w 5137"/>
              <a:gd name="T25" fmla="*/ 2147483646 h 641"/>
              <a:gd name="T26" fmla="*/ 2147483646 w 5137"/>
              <a:gd name="T27" fmla="*/ 2147483646 h 641"/>
              <a:gd name="T28" fmla="*/ 2147483646 w 5137"/>
              <a:gd name="T29" fmla="*/ 2147483646 h 6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137" h="641">
                <a:moveTo>
                  <a:pt x="23" y="593"/>
                </a:moveTo>
                <a:lnTo>
                  <a:pt x="1287" y="513"/>
                </a:lnTo>
                <a:lnTo>
                  <a:pt x="1281" y="514"/>
                </a:lnTo>
                <a:lnTo>
                  <a:pt x="2561" y="82"/>
                </a:lnTo>
                <a:cubicBezTo>
                  <a:pt x="2563" y="81"/>
                  <a:pt x="2565" y="81"/>
                  <a:pt x="2568" y="80"/>
                </a:cubicBezTo>
                <a:lnTo>
                  <a:pt x="5112" y="0"/>
                </a:lnTo>
                <a:cubicBezTo>
                  <a:pt x="5125" y="0"/>
                  <a:pt x="5136" y="10"/>
                  <a:pt x="5136" y="24"/>
                </a:cubicBezTo>
                <a:cubicBezTo>
                  <a:pt x="5137" y="37"/>
                  <a:pt x="5126" y="48"/>
                  <a:pt x="5113" y="48"/>
                </a:cubicBezTo>
                <a:lnTo>
                  <a:pt x="2569" y="128"/>
                </a:lnTo>
                <a:lnTo>
                  <a:pt x="2576" y="127"/>
                </a:lnTo>
                <a:lnTo>
                  <a:pt x="1296" y="559"/>
                </a:lnTo>
                <a:cubicBezTo>
                  <a:pt x="1294" y="560"/>
                  <a:pt x="1292" y="560"/>
                  <a:pt x="1290" y="560"/>
                </a:cubicBezTo>
                <a:lnTo>
                  <a:pt x="26" y="640"/>
                </a:lnTo>
                <a:cubicBezTo>
                  <a:pt x="13" y="641"/>
                  <a:pt x="1" y="631"/>
                  <a:pt x="1" y="618"/>
                </a:cubicBezTo>
                <a:cubicBezTo>
                  <a:pt x="0" y="605"/>
                  <a:pt x="10" y="593"/>
                  <a:pt x="23" y="593"/>
                </a:cubicBezTo>
                <a:close/>
              </a:path>
            </a:pathLst>
          </a:custGeom>
          <a:solidFill>
            <a:srgbClr val="554856"/>
          </a:solidFill>
          <a:ln w="9525" cap="flat">
            <a:solidFill>
              <a:srgbClr val="554856"/>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3" name="Freeform 270">
            <a:extLst>
              <a:ext uri="{FF2B5EF4-FFF2-40B4-BE49-F238E27FC236}">
                <a16:creationId xmlns:a16="http://schemas.microsoft.com/office/drawing/2014/main" id="{C04FC909-0B4F-4771-B457-5F85D4D894BE}"/>
              </a:ext>
            </a:extLst>
          </p:cNvPr>
          <p:cNvSpPr>
            <a:spLocks/>
          </p:cNvSpPr>
          <p:nvPr/>
        </p:nvSpPr>
        <p:spPr bwMode="auto">
          <a:xfrm>
            <a:off x="6465888" y="5005804"/>
            <a:ext cx="1460500" cy="461963"/>
          </a:xfrm>
          <a:custGeom>
            <a:avLst/>
            <a:gdLst>
              <a:gd name="T0" fmla="*/ 2147483646 w 2597"/>
              <a:gd name="T1" fmla="*/ 2147483646 h 821"/>
              <a:gd name="T2" fmla="*/ 2147483646 w 2597"/>
              <a:gd name="T3" fmla="*/ 2147483646 h 821"/>
              <a:gd name="T4" fmla="*/ 2147483646 w 2597"/>
              <a:gd name="T5" fmla="*/ 2147483646 h 821"/>
              <a:gd name="T6" fmla="*/ 2147483646 w 2597"/>
              <a:gd name="T7" fmla="*/ 2147483646 h 821"/>
              <a:gd name="T8" fmla="*/ 2147483646 w 2597"/>
              <a:gd name="T9" fmla="*/ 2147483646 h 821"/>
              <a:gd name="T10" fmla="*/ 2147483646 w 2597"/>
              <a:gd name="T11" fmla="*/ 2147483646 h 821"/>
              <a:gd name="T12" fmla="*/ 2147483646 w 2597"/>
              <a:gd name="T13" fmla="*/ 2147483646 h 8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7" h="821">
                <a:moveTo>
                  <a:pt x="20" y="771"/>
                </a:moveTo>
                <a:lnTo>
                  <a:pt x="2564" y="3"/>
                </a:lnTo>
                <a:cubicBezTo>
                  <a:pt x="2576" y="0"/>
                  <a:pt x="2590" y="7"/>
                  <a:pt x="2593" y="20"/>
                </a:cubicBezTo>
                <a:cubicBezTo>
                  <a:pt x="2597" y="32"/>
                  <a:pt x="2590" y="46"/>
                  <a:pt x="2577" y="49"/>
                </a:cubicBezTo>
                <a:lnTo>
                  <a:pt x="33" y="817"/>
                </a:lnTo>
                <a:cubicBezTo>
                  <a:pt x="21" y="821"/>
                  <a:pt x="7" y="814"/>
                  <a:pt x="3" y="801"/>
                </a:cubicBezTo>
                <a:cubicBezTo>
                  <a:pt x="0" y="789"/>
                  <a:pt x="7" y="775"/>
                  <a:pt x="20" y="771"/>
                </a:cubicBezTo>
                <a:close/>
              </a:path>
            </a:pathLst>
          </a:custGeom>
          <a:solidFill>
            <a:srgbClr val="947F95"/>
          </a:solidFill>
          <a:ln w="9525" cap="flat">
            <a:solidFill>
              <a:srgbClr val="947F95"/>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4" name="Rectangle 276">
            <a:extLst>
              <a:ext uri="{FF2B5EF4-FFF2-40B4-BE49-F238E27FC236}">
                <a16:creationId xmlns:a16="http://schemas.microsoft.com/office/drawing/2014/main" id="{736B095A-5BB8-4783-BCB9-CE0D5130FC0F}"/>
              </a:ext>
            </a:extLst>
          </p:cNvPr>
          <p:cNvSpPr>
            <a:spLocks noChangeArrowheads="1"/>
          </p:cNvSpPr>
          <p:nvPr/>
        </p:nvSpPr>
        <p:spPr bwMode="auto">
          <a:xfrm>
            <a:off x="5003800"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5" name="Rectangle 277">
            <a:extLst>
              <a:ext uri="{FF2B5EF4-FFF2-40B4-BE49-F238E27FC236}">
                <a16:creationId xmlns:a16="http://schemas.microsoft.com/office/drawing/2014/main" id="{594FC08E-1951-406E-9FA7-0E157754C2EF}"/>
              </a:ext>
            </a:extLst>
          </p:cNvPr>
          <p:cNvSpPr>
            <a:spLocks noChangeArrowheads="1"/>
          </p:cNvSpPr>
          <p:nvPr/>
        </p:nvSpPr>
        <p:spPr bwMode="auto">
          <a:xfrm>
            <a:off x="5719763"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6" name="Rectangle 278">
            <a:extLst>
              <a:ext uri="{FF2B5EF4-FFF2-40B4-BE49-F238E27FC236}">
                <a16:creationId xmlns:a16="http://schemas.microsoft.com/office/drawing/2014/main" id="{BC375509-7BB2-4796-8C30-8BF509E3F167}"/>
              </a:ext>
            </a:extLst>
          </p:cNvPr>
          <p:cNvSpPr>
            <a:spLocks noChangeArrowheads="1"/>
          </p:cNvSpPr>
          <p:nvPr/>
        </p:nvSpPr>
        <p:spPr bwMode="auto">
          <a:xfrm>
            <a:off x="6400800"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7" name="Rectangle 279">
            <a:extLst>
              <a:ext uri="{FF2B5EF4-FFF2-40B4-BE49-F238E27FC236}">
                <a16:creationId xmlns:a16="http://schemas.microsoft.com/office/drawing/2014/main" id="{F206C440-5695-480B-8E91-BC69BCB657B4}"/>
              </a:ext>
            </a:extLst>
          </p:cNvPr>
          <p:cNvSpPr>
            <a:spLocks noChangeArrowheads="1"/>
          </p:cNvSpPr>
          <p:nvPr/>
        </p:nvSpPr>
        <p:spPr bwMode="auto">
          <a:xfrm>
            <a:off x="7116763"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8" name="Rectangle 280">
            <a:extLst>
              <a:ext uri="{FF2B5EF4-FFF2-40B4-BE49-F238E27FC236}">
                <a16:creationId xmlns:a16="http://schemas.microsoft.com/office/drawing/2014/main" id="{D3DDC972-69D1-472D-9524-1227966F5FA2}"/>
              </a:ext>
            </a:extLst>
          </p:cNvPr>
          <p:cNvSpPr>
            <a:spLocks noChangeArrowheads="1"/>
          </p:cNvSpPr>
          <p:nvPr/>
        </p:nvSpPr>
        <p:spPr bwMode="auto">
          <a:xfrm>
            <a:off x="7832725"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9" name="Freeform 119">
            <a:extLst>
              <a:ext uri="{FF2B5EF4-FFF2-40B4-BE49-F238E27FC236}">
                <a16:creationId xmlns:a16="http://schemas.microsoft.com/office/drawing/2014/main" id="{D3BB4DF9-5268-4D05-BE2E-3666376B5451}"/>
              </a:ext>
            </a:extLst>
          </p:cNvPr>
          <p:cNvSpPr/>
          <p:nvPr/>
        </p:nvSpPr>
        <p:spPr bwMode="auto">
          <a:xfrm>
            <a:off x="1442720" y="3422749"/>
            <a:ext cx="1426210" cy="76835"/>
          </a:xfrm>
          <a:custGeom>
            <a:avLst/>
            <a:gdLst>
              <a:gd name="connsiteX0" fmla="*/ 1422400 w 1422400"/>
              <a:gd name="connsiteY0" fmla="*/ 0 h 86360"/>
              <a:gd name="connsiteX1" fmla="*/ 0 w 1422400"/>
              <a:gd name="connsiteY1" fmla="*/ 86360 h 86360"/>
              <a:gd name="connsiteX0" fmla="*/ 1426210 w 1426210"/>
              <a:gd name="connsiteY0" fmla="*/ 0 h 76835"/>
              <a:gd name="connsiteX1" fmla="*/ 0 w 1426210"/>
              <a:gd name="connsiteY1" fmla="*/ 76835 h 76835"/>
            </a:gdLst>
            <a:ahLst/>
            <a:cxnLst>
              <a:cxn ang="0">
                <a:pos x="connsiteX0" y="connsiteY0"/>
              </a:cxn>
              <a:cxn ang="0">
                <a:pos x="connsiteX1" y="connsiteY1"/>
              </a:cxn>
            </a:cxnLst>
            <a:rect l="l" t="t" r="r" b="b"/>
            <a:pathLst>
              <a:path w="1426210" h="76835">
                <a:moveTo>
                  <a:pt x="1426210" y="0"/>
                </a:moveTo>
                <a:lnTo>
                  <a:pt x="0" y="76835"/>
                </a:lnTo>
              </a:path>
            </a:pathLst>
          </a:custGeom>
          <a:solidFill>
            <a:srgbClr val="F93482">
              <a:lumMod val="50000"/>
            </a:srgbClr>
          </a:solidFill>
          <a:ln w="38100" cap="flat">
            <a:solidFill>
              <a:sysClr val="windowText" lastClr="000000">
                <a:lumMod val="50000"/>
                <a:lumOff val="50000"/>
              </a:sysClr>
            </a:solidFill>
            <a:prstDash val="sysDot"/>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A"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00" name="TextBox 196">
            <a:extLst>
              <a:ext uri="{FF2B5EF4-FFF2-40B4-BE49-F238E27FC236}">
                <a16:creationId xmlns:a16="http://schemas.microsoft.com/office/drawing/2014/main" id="{EE500BA7-D749-46A2-927B-2E63F1CD0FCA}"/>
              </a:ext>
            </a:extLst>
          </p:cNvPr>
          <p:cNvSpPr txBox="1">
            <a:spLocks noChangeArrowheads="1"/>
          </p:cNvSpPr>
          <p:nvPr/>
        </p:nvSpPr>
        <p:spPr bwMode="auto">
          <a:xfrm>
            <a:off x="2039938" y="3241799"/>
            <a:ext cx="250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0.1</a:t>
            </a:r>
          </a:p>
        </p:txBody>
      </p:sp>
      <p:sp>
        <p:nvSpPr>
          <p:cNvPr id="201" name="TextBox 196">
            <a:extLst>
              <a:ext uri="{FF2B5EF4-FFF2-40B4-BE49-F238E27FC236}">
                <a16:creationId xmlns:a16="http://schemas.microsoft.com/office/drawing/2014/main" id="{386B6AB9-AB34-4F6C-B5CB-C99AB03523E5}"/>
              </a:ext>
            </a:extLst>
          </p:cNvPr>
          <p:cNvSpPr txBox="1">
            <a:spLocks noChangeArrowheads="1"/>
          </p:cNvSpPr>
          <p:nvPr/>
        </p:nvSpPr>
        <p:spPr bwMode="auto">
          <a:xfrm>
            <a:off x="2768855" y="3199755"/>
            <a:ext cx="2508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0.3</a:t>
            </a:r>
          </a:p>
        </p:txBody>
      </p:sp>
      <p:sp>
        <p:nvSpPr>
          <p:cNvPr id="202" name="Freeform 122">
            <a:extLst>
              <a:ext uri="{FF2B5EF4-FFF2-40B4-BE49-F238E27FC236}">
                <a16:creationId xmlns:a16="http://schemas.microsoft.com/office/drawing/2014/main" id="{302A9ED2-5146-40EA-AA93-92F66C1233CF}"/>
              </a:ext>
            </a:extLst>
          </p:cNvPr>
          <p:cNvSpPr/>
          <p:nvPr/>
        </p:nvSpPr>
        <p:spPr bwMode="auto">
          <a:xfrm>
            <a:off x="5052060" y="3499584"/>
            <a:ext cx="1424940" cy="40640"/>
          </a:xfrm>
          <a:custGeom>
            <a:avLst/>
            <a:gdLst>
              <a:gd name="connsiteX0" fmla="*/ 0 w 1424940"/>
              <a:gd name="connsiteY0" fmla="*/ 0 h 40640"/>
              <a:gd name="connsiteX1" fmla="*/ 711200 w 1424940"/>
              <a:gd name="connsiteY1" fmla="*/ 7620 h 40640"/>
              <a:gd name="connsiteX2" fmla="*/ 1424940 w 1424940"/>
              <a:gd name="connsiteY2" fmla="*/ 40640 h 40640"/>
            </a:gdLst>
            <a:ahLst/>
            <a:cxnLst>
              <a:cxn ang="0">
                <a:pos x="connsiteX0" y="connsiteY0"/>
              </a:cxn>
              <a:cxn ang="0">
                <a:pos x="connsiteX1" y="connsiteY1"/>
              </a:cxn>
              <a:cxn ang="0">
                <a:pos x="connsiteX2" y="connsiteY2"/>
              </a:cxn>
            </a:cxnLst>
            <a:rect l="l" t="t" r="r" b="b"/>
            <a:pathLst>
              <a:path w="1424940" h="40640">
                <a:moveTo>
                  <a:pt x="0" y="0"/>
                </a:moveTo>
                <a:lnTo>
                  <a:pt x="711200" y="7620"/>
                </a:lnTo>
                <a:lnTo>
                  <a:pt x="1424940" y="40640"/>
                </a:lnTo>
              </a:path>
            </a:pathLst>
          </a:custGeom>
          <a:noFill/>
          <a:ln w="38100" cap="flat" cmpd="sng" algn="ctr">
            <a:solidFill>
              <a:sysClr val="windowText" lastClr="000000">
                <a:lumMod val="50000"/>
                <a:lumOff val="50000"/>
              </a:sysClr>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03" name="Freeform 123">
            <a:extLst>
              <a:ext uri="{FF2B5EF4-FFF2-40B4-BE49-F238E27FC236}">
                <a16:creationId xmlns:a16="http://schemas.microsoft.com/office/drawing/2014/main" id="{B24B856E-4C12-49AF-AD0B-318534FCD5A8}"/>
              </a:ext>
            </a:extLst>
          </p:cNvPr>
          <p:cNvSpPr/>
          <p:nvPr/>
        </p:nvSpPr>
        <p:spPr bwMode="auto">
          <a:xfrm>
            <a:off x="1447800" y="5363944"/>
            <a:ext cx="1407160" cy="208280"/>
          </a:xfrm>
          <a:custGeom>
            <a:avLst/>
            <a:gdLst>
              <a:gd name="connsiteX0" fmla="*/ 0 w 1407160"/>
              <a:gd name="connsiteY0" fmla="*/ 208280 h 208280"/>
              <a:gd name="connsiteX1" fmla="*/ 711200 w 1407160"/>
              <a:gd name="connsiteY1" fmla="*/ 137160 h 208280"/>
              <a:gd name="connsiteX2" fmla="*/ 1407160 w 1407160"/>
              <a:gd name="connsiteY2" fmla="*/ 0 h 208280"/>
            </a:gdLst>
            <a:ahLst/>
            <a:cxnLst>
              <a:cxn ang="0">
                <a:pos x="connsiteX0" y="connsiteY0"/>
              </a:cxn>
              <a:cxn ang="0">
                <a:pos x="connsiteX1" y="connsiteY1"/>
              </a:cxn>
              <a:cxn ang="0">
                <a:pos x="connsiteX2" y="connsiteY2"/>
              </a:cxn>
            </a:cxnLst>
            <a:rect l="l" t="t" r="r" b="b"/>
            <a:pathLst>
              <a:path w="1407160" h="208280">
                <a:moveTo>
                  <a:pt x="0" y="208280"/>
                </a:moveTo>
                <a:lnTo>
                  <a:pt x="711200" y="137160"/>
                </a:lnTo>
                <a:lnTo>
                  <a:pt x="1407160" y="0"/>
                </a:lnTo>
              </a:path>
            </a:pathLst>
          </a:custGeom>
          <a:noFill/>
          <a:ln w="38100" cap="flat" cmpd="sng" algn="ctr">
            <a:solidFill>
              <a:sysClr val="windowText" lastClr="000000">
                <a:lumMod val="50000"/>
                <a:lumOff val="50000"/>
              </a:sysClr>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04" name="Freeform 124">
            <a:extLst>
              <a:ext uri="{FF2B5EF4-FFF2-40B4-BE49-F238E27FC236}">
                <a16:creationId xmlns:a16="http://schemas.microsoft.com/office/drawing/2014/main" id="{5FBB8117-B273-4209-8F9A-04AF5321FE49}"/>
              </a:ext>
            </a:extLst>
          </p:cNvPr>
          <p:cNvSpPr/>
          <p:nvPr/>
        </p:nvSpPr>
        <p:spPr bwMode="auto">
          <a:xfrm>
            <a:off x="5050155" y="5322669"/>
            <a:ext cx="1419225" cy="140970"/>
          </a:xfrm>
          <a:custGeom>
            <a:avLst/>
            <a:gdLst>
              <a:gd name="connsiteX0" fmla="*/ 1419225 w 1419225"/>
              <a:gd name="connsiteY0" fmla="*/ 140970 h 140970"/>
              <a:gd name="connsiteX1" fmla="*/ 708660 w 1419225"/>
              <a:gd name="connsiteY1" fmla="*/ 140970 h 140970"/>
              <a:gd name="connsiteX2" fmla="*/ 0 w 1419225"/>
              <a:gd name="connsiteY2" fmla="*/ 0 h 140970"/>
            </a:gdLst>
            <a:ahLst/>
            <a:cxnLst>
              <a:cxn ang="0">
                <a:pos x="connsiteX0" y="connsiteY0"/>
              </a:cxn>
              <a:cxn ang="0">
                <a:pos x="connsiteX1" y="connsiteY1"/>
              </a:cxn>
              <a:cxn ang="0">
                <a:pos x="connsiteX2" y="connsiteY2"/>
              </a:cxn>
            </a:cxnLst>
            <a:rect l="l" t="t" r="r" b="b"/>
            <a:pathLst>
              <a:path w="1419225" h="140970">
                <a:moveTo>
                  <a:pt x="1419225" y="140970"/>
                </a:moveTo>
                <a:lnTo>
                  <a:pt x="708660" y="140970"/>
                </a:lnTo>
                <a:lnTo>
                  <a:pt x="0" y="0"/>
                </a:lnTo>
              </a:path>
            </a:pathLst>
          </a:custGeom>
          <a:noFill/>
          <a:ln w="38100" cap="flat" cmpd="sng" algn="ctr">
            <a:solidFill>
              <a:sysClr val="windowText" lastClr="000000">
                <a:lumMod val="50000"/>
                <a:lumOff val="50000"/>
              </a:sysClr>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205" name="Straight Connector 221">
            <a:extLst>
              <a:ext uri="{FF2B5EF4-FFF2-40B4-BE49-F238E27FC236}">
                <a16:creationId xmlns:a16="http://schemas.microsoft.com/office/drawing/2014/main" id="{81FF596C-CA99-4345-9DB1-27DE1941169C}"/>
              </a:ext>
            </a:extLst>
          </p:cNvPr>
          <p:cNvCxnSpPr>
            <a:cxnSpLocks noChangeShapeType="1"/>
          </p:cNvCxnSpPr>
          <p:nvPr/>
        </p:nvCxnSpPr>
        <p:spPr bwMode="auto">
          <a:xfrm>
            <a:off x="6015037" y="1899067"/>
            <a:ext cx="420688" cy="0"/>
          </a:xfrm>
          <a:prstGeom prst="line">
            <a:avLst/>
          </a:prstGeom>
          <a:noFill/>
          <a:ln w="38100" cap="flat" cmpd="sng" algn="ctr">
            <a:solidFill>
              <a:sysClr val="windowText" lastClr="000000">
                <a:lumMod val="50000"/>
                <a:lumOff val="50000"/>
              </a:sysClr>
            </a:solidFill>
            <a:prstDash val="sysDot"/>
            <a:round/>
            <a:headEnd type="none" w="med" len="med"/>
            <a:tailEnd type="none" w="med" len="med"/>
          </a:ln>
          <a:effectLst/>
          <a:extLst/>
        </p:spPr>
      </p:cxnSp>
      <p:sp>
        <p:nvSpPr>
          <p:cNvPr id="206" name="TextBox 223">
            <a:extLst>
              <a:ext uri="{FF2B5EF4-FFF2-40B4-BE49-F238E27FC236}">
                <a16:creationId xmlns:a16="http://schemas.microsoft.com/office/drawing/2014/main" id="{6501F7A1-93F8-48D4-BA98-F433728F492F}"/>
              </a:ext>
            </a:extLst>
          </p:cNvPr>
          <p:cNvSpPr txBox="1">
            <a:spLocks noChangeArrowheads="1"/>
          </p:cNvSpPr>
          <p:nvPr/>
        </p:nvSpPr>
        <p:spPr bwMode="auto">
          <a:xfrm>
            <a:off x="6470650" y="1753017"/>
            <a:ext cx="19383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a:t>
            </a:r>
          </a:p>
        </p:txBody>
      </p:sp>
    </p:spTree>
    <p:extLst>
      <p:ext uri="{BB962C8B-B14F-4D97-AF65-F5344CB8AC3E}">
        <p14:creationId xmlns:p14="http://schemas.microsoft.com/office/powerpoint/2010/main" val="304468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676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200" b="1" i="0" u="none" strike="noStrike" kern="1200" cap="none" spc="0" normalizeH="0" baseline="0" noProof="0" dirty="0">
                <a:ln>
                  <a:noFill/>
                </a:ln>
                <a:solidFill>
                  <a:srgbClr val="7693CC"/>
                </a:solidFill>
                <a:effectLst/>
                <a:uLnTx/>
                <a:uFillTx/>
                <a:latin typeface="Arial Narrow" panose="020B0606020202030204" pitchFamily="34" charset="0"/>
                <a:ea typeface="+mj-ea"/>
                <a:cs typeface="+mj-cs"/>
              </a:rPr>
              <a:t>Male: </a:t>
            </a:r>
            <a:r>
              <a:rPr kumimoji="0" lang="en-CA" sz="32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BMD Responses to </a:t>
            </a: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200" b="1" i="0" u="none" strike="noStrike" kern="1200" cap="none" spc="0" normalizeH="0" baseline="0" noProof="0" dirty="0">
                <a:ln>
                  <a:noFill/>
                </a:ln>
                <a:solidFill>
                  <a:srgbClr val="7693CC"/>
                </a:solidFill>
                <a:effectLst/>
                <a:uLnTx/>
                <a:uFillTx/>
                <a:latin typeface="Arial Narrow" panose="020B0606020202030204" pitchFamily="34" charset="0"/>
                <a:ea typeface="+mj-ea"/>
                <a:cs typeface="+mj-cs"/>
              </a:rPr>
              <a:t>Bisphosphonate Therapy</a:t>
            </a:r>
            <a:r>
              <a:rPr kumimoji="0" lang="en-CA" sz="32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 with 24-Month Treatment</a:t>
            </a:r>
            <a:endParaRPr kumimoji="0" lang="en-US" sz="28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nvPr>
        </p:nvGraphicFramePr>
        <p:xfrm>
          <a:off x="274320" y="2074265"/>
          <a:ext cx="8778240" cy="2678886"/>
        </p:xfrm>
        <a:graphic>
          <a:graphicData uri="http://schemas.openxmlformats.org/drawingml/2006/table">
            <a:tbl>
              <a:tblPr/>
              <a:tblGrid>
                <a:gridCol w="2743200">
                  <a:extLst>
                    <a:ext uri="{9D8B030D-6E8A-4147-A177-3AD203B41FA5}">
                      <a16:colId xmlns:a16="http://schemas.microsoft.com/office/drawing/2014/main" val="2874337281"/>
                    </a:ext>
                  </a:extLst>
                </a:gridCol>
                <a:gridCol w="2011680">
                  <a:extLst>
                    <a:ext uri="{9D8B030D-6E8A-4147-A177-3AD203B41FA5}">
                      <a16:colId xmlns:a16="http://schemas.microsoft.com/office/drawing/2014/main" val="4160748547"/>
                    </a:ext>
                  </a:extLst>
                </a:gridCol>
                <a:gridCol w="2011680">
                  <a:extLst>
                    <a:ext uri="{9D8B030D-6E8A-4147-A177-3AD203B41FA5}">
                      <a16:colId xmlns:a16="http://schemas.microsoft.com/office/drawing/2014/main" val="1623803189"/>
                    </a:ext>
                  </a:extLst>
                </a:gridCol>
                <a:gridCol w="2011680">
                  <a:extLst>
                    <a:ext uri="{9D8B030D-6E8A-4147-A177-3AD203B41FA5}">
                      <a16:colId xmlns:a16="http://schemas.microsoft.com/office/drawing/2014/main" val="2476488955"/>
                    </a:ext>
                  </a:extLst>
                </a:gridCol>
              </a:tblGrid>
              <a:tr h="453846">
                <a:tc row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800" b="1" i="0" u="none" strike="noStrike" baseline="0" dirty="0">
                          <a:solidFill>
                            <a:schemeClr val="bg1"/>
                          </a:solidFill>
                          <a:effectLst/>
                          <a:latin typeface="Arial Narrow" panose="020B0606020202030204" pitchFamily="34" charset="0"/>
                        </a:rPr>
                        <a:t>  from Baseline</a:t>
                      </a:r>
                    </a:p>
                  </a:txBody>
                  <a:tcPr marL="5300" marR="5300" marT="530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554856"/>
                    </a:solidFill>
                  </a:tcPr>
                </a:tc>
                <a:tc gridSpan="3">
                  <a:txBody>
                    <a:bodyPr/>
                    <a:lstStyle/>
                    <a:p>
                      <a:pPr algn="ctr" rtl="0" fontAlgn="ctr"/>
                      <a:r>
                        <a:rPr lang="en-US" sz="1800" b="1" i="0" u="none" strike="noStrike" dirty="0">
                          <a:solidFill>
                            <a:srgbClr val="FFFFFF"/>
                          </a:solidFill>
                          <a:effectLst/>
                          <a:latin typeface="Arial Narrow" panose="020B0606020202030204" pitchFamily="34" charset="0"/>
                        </a:rPr>
                        <a:t>Antiresorptive 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tc hMerge="1">
                  <a:txBody>
                    <a:bodyPr/>
                    <a:lstStyle/>
                    <a:p>
                      <a:endParaRPr lang="en-US"/>
                    </a:p>
                  </a:txBody>
                  <a:tcPr>
                    <a:lnL w="12700" cmpd="sng">
                      <a:noFill/>
                      <a:prstDash val="solid"/>
                    </a:lnL>
                  </a:tcPr>
                </a:tc>
                <a:tc hMerge="1">
                  <a:txBody>
                    <a:bodyPr/>
                    <a:lstStyle/>
                    <a:p>
                      <a:endParaRPr lang="en-US"/>
                    </a:p>
                  </a:txBody>
                  <a:tcPr/>
                </a:tc>
                <a:extLst>
                  <a:ext uri="{0D108BD9-81ED-4DB2-BD59-A6C34878D82A}">
                    <a16:rowId xmlns:a16="http://schemas.microsoft.com/office/drawing/2014/main" val="965114403"/>
                  </a:ext>
                </a:extLst>
              </a:tr>
              <a:tr h="365760">
                <a:tc vMerge="1">
                  <a:txBody>
                    <a:bodyPr/>
                    <a:lstStyle/>
                    <a:p>
                      <a:endParaRPr lang="en-US"/>
                    </a:p>
                  </a:txBody>
                  <a:tcPr/>
                </a:tc>
                <a:tc gridSpan="3">
                  <a:txBody>
                    <a:bodyPr/>
                    <a:lstStyle/>
                    <a:p>
                      <a:pPr algn="ctr" rtl="0" fontAlgn="ctr"/>
                      <a:r>
                        <a:rPr lang="en-US" sz="16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endParaRPr lang="en-US"/>
                    </a:p>
                  </a:txBody>
                  <a:tcPr>
                    <a:lnL w="12700" cmpd="sng">
                      <a:noFill/>
                      <a:prstDash val="solid"/>
                    </a:lnL>
                  </a:tcPr>
                </a:tc>
                <a:tc hMerge="1">
                  <a:txBody>
                    <a:bodyPr/>
                    <a:lstStyle/>
                    <a:p>
                      <a:endParaRPr lang="en-US"/>
                    </a:p>
                  </a:txBody>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Alendronate</a:t>
                      </a:r>
                      <a:r>
                        <a:rPr kumimoji="0" lang="en-US" sz="16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1</a:t>
                      </a:r>
                      <a:r>
                        <a:rPr kumimoji="0" lang="en-US"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t>
                      </a:r>
                      <a:endPar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Risedronate</a:t>
                      </a:r>
                      <a:endPar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Weekly</a:t>
                      </a:r>
                      <a:r>
                        <a:rPr kumimoji="0" lang="en-CA" sz="16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2</a:t>
                      </a:r>
                      <a:endPar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28E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Zoledronic Acid</a:t>
                      </a:r>
                      <a:r>
                        <a:rPr kumimoji="0" lang="en-CA" sz="16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endPar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693CC"/>
                    </a:solidFill>
                  </a:tcPr>
                </a:tc>
                <a:extLst>
                  <a:ext uri="{0D108BD9-81ED-4DB2-BD59-A6C34878D82A}">
                    <a16:rowId xmlns:a16="http://schemas.microsoft.com/office/drawing/2014/main" val="986509406"/>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Lumbar Spine BMD</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5.3%</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CA" sz="1600" dirty="0">
                          <a:latin typeface="Arial Narrow" panose="020B0606020202030204" pitchFamily="34" charset="0"/>
                        </a:rPr>
                        <a:t>4.5%</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extLst>
                  <a:ext uri="{0D108BD9-81ED-4DB2-BD59-A6C34878D82A}">
                    <a16:rowId xmlns:a16="http://schemas.microsoft.com/office/drawing/2014/main" val="81756907"/>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femoral neck</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2.6%</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extLst>
                  <a:ext uri="{0D108BD9-81ED-4DB2-BD59-A6C34878D82A}">
                    <a16:rowId xmlns:a16="http://schemas.microsoft.com/office/drawing/2014/main" val="3408704026"/>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297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
                <a:srgbClr val="EDE047"/>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vs. placebo; † vs. weekly alendronate</a:t>
            </a:r>
          </a:p>
          <a:p>
            <a:pPr marL="0" marR="0" lvl="0" indent="0" algn="l" defTabSz="457200" rtl="0" eaLnBrk="0" fontAlgn="auto" latinLnBrk="0" hangingPunct="0">
              <a:lnSpc>
                <a:spcPct val="100000"/>
              </a:lnSpc>
              <a:spcBef>
                <a:spcPts val="0"/>
              </a:spcBef>
              <a:spcAft>
                <a:spcPts val="0"/>
              </a:spcAft>
              <a:buClr>
                <a:srgbClr val="EDE047"/>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Orwoll, E.,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Engl</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Med</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2000;343:604-10.; 2. Boonen, S.,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 Res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2009;24(4):719-25.; 3. Orwoll, E.S.,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 Res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2010;25:2239–2250.  </a:t>
            </a:r>
          </a:p>
        </p:txBody>
      </p:sp>
    </p:spTree>
    <p:extLst>
      <p:ext uri="{BB962C8B-B14F-4D97-AF65-F5344CB8AC3E}">
        <p14:creationId xmlns:p14="http://schemas.microsoft.com/office/powerpoint/2010/main" val="811023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942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608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Teriparatide: </a:t>
            </a:r>
            <a:r>
              <a:rPr kumimoji="0" lang="en-CA" sz="3600" b="1" i="0" u="none" strike="noStrike" kern="1200" cap="none" spc="0" normalizeH="0" baseline="0" noProof="0" dirty="0">
                <a:ln>
                  <a:noFill/>
                </a:ln>
                <a:solidFill>
                  <a:srgbClr val="7693CC"/>
                </a:solidFill>
                <a:effectLst/>
                <a:uLnTx/>
                <a:uFillTx/>
                <a:latin typeface="Arial Narrow" panose="020B0606020202030204" pitchFamily="34" charset="0"/>
                <a:ea typeface="+mj-ea"/>
                <a:cs typeface="+mj-cs"/>
              </a:rPr>
              <a:t>BMD Increases in Male OP</a:t>
            </a:r>
            <a:endParaRPr kumimoji="0" lang="en-US" sz="3200" b="1" i="0"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9456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p&lt;0.001 compared with placebo; ‡p&lt;0.05 compared with placebo.</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Forteo</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-Drug Label Information. </a:t>
            </a: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DailyMed</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February 10, 2015. Accessed on June 1, 2016 at https://dailymed.nlm.nih.gov/dailymed/drugInfo.cfm?setid=aae667c5-381f-4f92-93df-2ed6158d07b0.</a:t>
            </a:r>
          </a:p>
        </p:txBody>
      </p:sp>
      <p:graphicFrame>
        <p:nvGraphicFramePr>
          <p:cNvPr id="9" name="Table 8">
            <a:extLst>
              <a:ext uri="{FF2B5EF4-FFF2-40B4-BE49-F238E27FC236}">
                <a16:creationId xmlns:a16="http://schemas.microsoft.com/office/drawing/2014/main" id="{530930E1-0204-4A46-BEA4-DF8C070FB4E6}"/>
              </a:ext>
            </a:extLst>
          </p:cNvPr>
          <p:cNvGraphicFramePr>
            <a:graphicFrameLocks noGrp="1"/>
          </p:cNvGraphicFramePr>
          <p:nvPr>
            <p:extLst/>
          </p:nvPr>
        </p:nvGraphicFramePr>
        <p:xfrm>
          <a:off x="1118793" y="2150268"/>
          <a:ext cx="6906409" cy="3383280"/>
        </p:xfrm>
        <a:graphic>
          <a:graphicData uri="http://schemas.openxmlformats.org/drawingml/2006/table">
            <a:tbl>
              <a:tblPr/>
              <a:tblGrid>
                <a:gridCol w="2151529">
                  <a:extLst>
                    <a:ext uri="{9D8B030D-6E8A-4147-A177-3AD203B41FA5}">
                      <a16:colId xmlns:a16="http://schemas.microsoft.com/office/drawing/2014/main" val="2874337281"/>
                    </a:ext>
                  </a:extLst>
                </a:gridCol>
                <a:gridCol w="2377440">
                  <a:extLst>
                    <a:ext uri="{9D8B030D-6E8A-4147-A177-3AD203B41FA5}">
                      <a16:colId xmlns:a16="http://schemas.microsoft.com/office/drawing/2014/main" val="1762968188"/>
                    </a:ext>
                  </a:extLst>
                </a:gridCol>
                <a:gridCol w="2377440">
                  <a:extLst>
                    <a:ext uri="{9D8B030D-6E8A-4147-A177-3AD203B41FA5}">
                      <a16:colId xmlns:a16="http://schemas.microsoft.com/office/drawing/2014/main" val="1491022774"/>
                    </a:ext>
                  </a:extLst>
                </a:gridCol>
              </a:tblGrid>
              <a:tr h="623499">
                <a:tc>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Teriparatide </a:t>
                      </a:r>
                      <a:endParaRPr kumimoji="0" lang="en-US" sz="18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en-CA" sz="1800" b="0" dirty="0">
                          <a:solidFill>
                            <a:schemeClr val="tx1"/>
                          </a:solidFill>
                          <a:latin typeface="Arial Narrow" panose="020B0606020202030204" pitchFamily="34" charset="0"/>
                        </a:rPr>
                        <a:t>(N=151)</a:t>
                      </a:r>
                      <a:endParaRPr kumimoji="0" lang="en-CA" sz="18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solidFill>
                  </a:tcPr>
                </a:tc>
                <a:tc>
                  <a:txBody>
                    <a:bodyPr/>
                    <a:lstStyle/>
                    <a:p>
                      <a:pPr algn="ctr"/>
                      <a:r>
                        <a:rPr lang="en-CA" sz="1800" b="1" dirty="0">
                          <a:latin typeface="Arial Narrow" panose="020B0606020202030204" pitchFamily="34" charset="0"/>
                        </a:rPr>
                        <a:t>Placebo</a:t>
                      </a:r>
                      <a:br>
                        <a:rPr lang="en-CA" sz="1800" b="1" dirty="0">
                          <a:latin typeface="Arial Narrow" panose="020B0606020202030204" pitchFamily="34" charset="0"/>
                        </a:rPr>
                      </a:br>
                      <a:r>
                        <a:rPr lang="en-CA" sz="1800" b="0" dirty="0">
                          <a:latin typeface="Arial Narrow" panose="020B0606020202030204" pitchFamily="34" charset="0"/>
                        </a:rPr>
                        <a:t>(N=147)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9196980"/>
                  </a:ext>
                </a:extLst>
              </a:tr>
              <a:tr h="548640">
                <a:tc>
                  <a:txBody>
                    <a:bodyPr/>
                    <a:lstStyle/>
                    <a:p>
                      <a:r>
                        <a:rPr lang="en-CA" sz="1800" dirty="0">
                          <a:latin typeface="Arial Narrow" panose="020B0606020202030204" pitchFamily="34" charset="0"/>
                        </a:rPr>
                        <a:t>Lumbar spine</a:t>
                      </a:r>
                      <a:r>
                        <a:rPr lang="en-CA" sz="1800" baseline="0" dirty="0">
                          <a:latin typeface="Arial Narrow" panose="020B0606020202030204" pitchFamily="34" charset="0"/>
                        </a:rPr>
                        <a:t> BMD</a:t>
                      </a:r>
                      <a:endParaRPr lang="en-CA" sz="1800" dirty="0">
                        <a:latin typeface="Arial Narrow" panose="020B0606020202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EF7"/>
                    </a:solidFill>
                  </a:tcPr>
                </a:tc>
                <a:tc>
                  <a:txBody>
                    <a:bodyPr/>
                    <a:lstStyle/>
                    <a:p>
                      <a:pPr algn="ctr"/>
                      <a:r>
                        <a:rPr lang="en-CA" sz="1600" dirty="0">
                          <a:latin typeface="Arial Narrow" panose="020B0606020202030204" pitchFamily="34" charset="0"/>
                        </a:rPr>
                        <a:t>5.9</a:t>
                      </a:r>
                      <a:r>
                        <a:rPr lang="en-CA" sz="1600" baseline="30000" dirty="0">
                          <a:latin typeface="Arial Narrow" panose="020B0606020202030204" pitchFamily="34" charset="0"/>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9B9D">
                        <a:alpha val="60000"/>
                      </a:srgbClr>
                    </a:solidFill>
                  </a:tcPr>
                </a:tc>
                <a:tc>
                  <a:txBody>
                    <a:bodyPr/>
                    <a:lstStyle/>
                    <a:p>
                      <a:pPr algn="ctr"/>
                      <a:r>
                        <a:rPr lang="en-CA" sz="1600" dirty="0">
                          <a:latin typeface="Arial Narrow" panose="020B0606020202030204" pitchFamily="34" charset="0"/>
                        </a:rPr>
                        <a:t>0.5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alpha val="60000"/>
                      </a:srgbClr>
                    </a:solidFill>
                  </a:tcPr>
                </a:tc>
                <a:extLst>
                  <a:ext uri="{0D108BD9-81ED-4DB2-BD59-A6C34878D82A}">
                    <a16:rowId xmlns:a16="http://schemas.microsoft.com/office/drawing/2014/main" val="81756907"/>
                  </a:ext>
                </a:extLst>
              </a:tr>
              <a:tr h="548640">
                <a:tc>
                  <a:txBody>
                    <a:bodyPr/>
                    <a:lstStyle/>
                    <a:p>
                      <a:r>
                        <a:rPr lang="en-CA" sz="1800" dirty="0">
                          <a:latin typeface="Arial Narrow" panose="020B0606020202030204" pitchFamily="34" charset="0"/>
                        </a:rPr>
                        <a:t>Femoral Neck BMD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algn="ctr"/>
                      <a:r>
                        <a:rPr lang="en-CA" sz="1600" dirty="0">
                          <a:latin typeface="Arial Narrow" panose="020B0606020202030204" pitchFamily="34" charset="0"/>
                        </a:rPr>
                        <a:t>1.5</a:t>
                      </a:r>
                      <a:r>
                        <a:rPr lang="en-CA" sz="1600" baseline="30000" dirty="0">
                          <a:latin typeface="Arial Narrow" panose="020B0606020202030204" pitchFamily="34" charset="0"/>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tc>
                  <a:txBody>
                    <a:bodyPr/>
                    <a:lstStyle/>
                    <a:p>
                      <a:pPr algn="ctr"/>
                      <a:r>
                        <a:rPr lang="en-CA" sz="1600" dirty="0">
                          <a:latin typeface="Arial Narrow" panose="020B0606020202030204" pitchFamily="34" charset="0"/>
                        </a:rPr>
                        <a:t>0.3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alpha val="30196"/>
                      </a:srgbClr>
                    </a:solidFill>
                  </a:tcPr>
                </a:tc>
                <a:extLst>
                  <a:ext uri="{0D108BD9-81ED-4DB2-BD59-A6C34878D82A}">
                    <a16:rowId xmlns:a16="http://schemas.microsoft.com/office/drawing/2014/main" val="3408704026"/>
                  </a:ext>
                </a:extLst>
              </a:tr>
              <a:tr h="548640">
                <a:tc>
                  <a:txBody>
                    <a:bodyPr/>
                    <a:lstStyle/>
                    <a:p>
                      <a:r>
                        <a:rPr lang="en-CA" sz="1800" dirty="0">
                          <a:latin typeface="Arial Narrow" panose="020B0606020202030204" pitchFamily="34" charset="0"/>
                        </a:rPr>
                        <a:t>Total Hip BMD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algn="ctr"/>
                      <a:r>
                        <a:rPr lang="en-CA" sz="1600" dirty="0">
                          <a:latin typeface="Arial Narrow" panose="020B0606020202030204" pitchFamily="34" charset="0"/>
                        </a:rPr>
                        <a:t>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tc>
                  <a:txBody>
                    <a:bodyPr/>
                    <a:lstStyle/>
                    <a:p>
                      <a:pPr algn="ctr"/>
                      <a:r>
                        <a:rPr lang="en-CA" sz="1600" dirty="0">
                          <a:latin typeface="Arial Narrow" panose="020B0606020202030204" pitchFamily="34" charset="0"/>
                        </a:rPr>
                        <a:t>0.5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alpha val="60000"/>
                      </a:srgbClr>
                    </a:solidFill>
                  </a:tcPr>
                </a:tc>
                <a:extLst>
                  <a:ext uri="{0D108BD9-81ED-4DB2-BD59-A6C34878D82A}">
                    <a16:rowId xmlns:a16="http://schemas.microsoft.com/office/drawing/2014/main" val="1641725522"/>
                  </a:ext>
                </a:extLst>
              </a:tr>
              <a:tr h="548640">
                <a:tc>
                  <a:txBody>
                    <a:bodyPr/>
                    <a:lstStyle/>
                    <a:p>
                      <a:pPr marL="0" algn="l" defTabSz="685800" rtl="0" eaLnBrk="1" latinLnBrk="0" hangingPunct="1"/>
                      <a:r>
                        <a:rPr lang="en-CA" sz="1800" kern="1200" dirty="0">
                          <a:solidFill>
                            <a:schemeClr val="tx1"/>
                          </a:solidFill>
                          <a:latin typeface="Arial Narrow" panose="020B0606020202030204" pitchFamily="34" charset="0"/>
                          <a:ea typeface="+mn-ea"/>
                          <a:cs typeface="+mn-cs"/>
                        </a:rPr>
                        <a:t>Trochanter BMD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alpha val="50196"/>
                      </a:srgbClr>
                    </a:solidFill>
                  </a:tcPr>
                </a:tc>
                <a:tc>
                  <a:txBody>
                    <a:bodyPr/>
                    <a:lstStyle/>
                    <a:p>
                      <a:pPr algn="ctr"/>
                      <a:r>
                        <a:rPr lang="en-CA" sz="1600" dirty="0">
                          <a:latin typeface="Arial Narrow" panose="020B0606020202030204" pitchFamily="34" charset="0"/>
                        </a:rPr>
                        <a:t>1.3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tc>
                  <a:txBody>
                    <a:bodyPr/>
                    <a:lstStyle/>
                    <a:p>
                      <a:pPr algn="ctr"/>
                      <a:r>
                        <a:rPr lang="en-CA" sz="1600" dirty="0">
                          <a:latin typeface="Arial Narrow" panose="020B0606020202030204" pitchFamily="34" charset="0"/>
                        </a:rPr>
                        <a:t>1.1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alpha val="30196"/>
                      </a:srgbClr>
                    </a:solidFill>
                  </a:tcPr>
                </a:tc>
                <a:extLst>
                  <a:ext uri="{0D108BD9-81ED-4DB2-BD59-A6C34878D82A}">
                    <a16:rowId xmlns:a16="http://schemas.microsoft.com/office/drawing/2014/main" val="2333049099"/>
                  </a:ext>
                </a:extLst>
              </a:tr>
              <a:tr h="548640">
                <a:tc>
                  <a:txBody>
                    <a:bodyPr/>
                    <a:lstStyle/>
                    <a:p>
                      <a:r>
                        <a:rPr lang="en-CA" sz="1800" dirty="0">
                          <a:latin typeface="Arial Narrow" panose="020B0606020202030204" pitchFamily="34" charset="0"/>
                        </a:rPr>
                        <a:t>Distal</a:t>
                      </a:r>
                      <a:r>
                        <a:rPr lang="en-CA" sz="1800" baseline="0" dirty="0">
                          <a:latin typeface="Arial Narrow" panose="020B0606020202030204" pitchFamily="34" charset="0"/>
                        </a:rPr>
                        <a:t> 1/3 radius BMD</a:t>
                      </a:r>
                      <a:endParaRPr lang="en-CA" sz="1800" dirty="0">
                        <a:latin typeface="Arial Narrow" panose="020B0606020202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algn="ctr"/>
                      <a:r>
                        <a:rPr lang="en-CA" sz="1600" dirty="0">
                          <a:latin typeface="Arial Narrow" panose="020B0606020202030204" pitchFamily="34" charset="0"/>
                        </a:rPr>
                        <a:t>-0.5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tc>
                  <a:txBody>
                    <a:bodyPr/>
                    <a:lstStyle/>
                    <a:p>
                      <a:pPr algn="ctr"/>
                      <a:r>
                        <a:rPr lang="en-CA" sz="1600" dirty="0">
                          <a:latin typeface="Arial Narrow" panose="020B0606020202030204" pitchFamily="34" charset="0"/>
                        </a:rPr>
                        <a:t>-0.2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alpha val="60000"/>
                      </a:srgbClr>
                    </a:solidFill>
                  </a:tcPr>
                </a:tc>
                <a:extLst>
                  <a:ext uri="{0D108BD9-81ED-4DB2-BD59-A6C34878D82A}">
                    <a16:rowId xmlns:a16="http://schemas.microsoft.com/office/drawing/2014/main" val="1615838857"/>
                  </a:ext>
                </a:extLst>
              </a:tr>
            </a:tbl>
          </a:graphicData>
        </a:graphic>
      </p:graphicFrame>
      <p:sp>
        <p:nvSpPr>
          <p:cNvPr id="8" name="Rectangle 26">
            <a:extLst>
              <a:ext uri="{FF2B5EF4-FFF2-40B4-BE49-F238E27FC236}">
                <a16:creationId xmlns:a16="http://schemas.microsoft.com/office/drawing/2014/main" id="{E3F79565-B270-450F-8BDB-09C96AF1BC00}"/>
              </a:ext>
            </a:extLst>
          </p:cNvPr>
          <p:cNvSpPr>
            <a:spLocks noChangeArrowheads="1"/>
          </p:cNvSpPr>
          <p:nvPr/>
        </p:nvSpPr>
        <p:spPr bwMode="auto">
          <a:xfrm>
            <a:off x="558800" y="1078935"/>
            <a:ext cx="8229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Mean Percent Change in BMD from Baseline to Endpoint in Men with Primary </a:t>
            </a:r>
            <a:r>
              <a:rPr kumimoji="0" lang="en-CA" altLang="en-US" sz="2400" b="1" i="0" u="none" strike="noStrike" kern="1200" cap="none" spc="0" normalizeH="0" baseline="0" noProof="0" dirty="0" err="1">
                <a:ln>
                  <a:noFill/>
                </a:ln>
                <a:solidFill>
                  <a:prstClr val="black">
                    <a:lumMod val="65000"/>
                    <a:lumOff val="35000"/>
                  </a:prstClr>
                </a:solidFill>
                <a:effectLst/>
                <a:uLnTx/>
                <a:uFillTx/>
                <a:latin typeface="Arial Narrow" panose="020B0606020202030204" pitchFamily="34" charset="0"/>
                <a:ea typeface="+mn-ea"/>
                <a:cs typeface="+mn-cs"/>
              </a:rPr>
              <a:t>Hypogonodal</a:t>
            </a:r>
            <a:r>
              <a:rPr kumimoji="0" lang="en-CA" alt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OP Treated for a Median of 10 months </a:t>
            </a:r>
          </a:p>
        </p:txBody>
      </p:sp>
    </p:spTree>
    <p:extLst>
      <p:ext uri="{BB962C8B-B14F-4D97-AF65-F5344CB8AC3E}">
        <p14:creationId xmlns:p14="http://schemas.microsoft.com/office/powerpoint/2010/main" val="3478326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Comorbidities Significantly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Contribute to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9" y="1377108"/>
            <a:ext cx="8229600" cy="39949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srgbClr val="554856"/>
              </a:buClr>
              <a:buSzTx/>
              <a:buFont typeface="Arial"/>
              <a:buNone/>
              <a:tabLst/>
              <a:defRPr/>
            </a:pPr>
            <a:r>
              <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Verdana"/>
              </a:rPr>
              <a:t>Global Longitudinal Study of Osteoporosis in Women (GLOW) </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Co-morbidities that contributed most to fracture prediction*: </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Parkinson's disease</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Multiple sclerosis</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COPD</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Osteoarthritis</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Heart disease</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Increasing co-morbidity index</a:t>
            </a:r>
            <a:r>
              <a:rPr kumimoji="0" lang="en-CA" sz="24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a:t>
            </a: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associated with increasing fracture risk</a:t>
            </a: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0160" y="6174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*in a Cox regression model with FRAX risk factors as additional predictors.</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†weighted value for each co-morbidity based on parameter estimates from the Cox regression model.</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COPD: chronic obstructive pulmonary disease.</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Dennison, E.M.,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Bone</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2012;50(6):1288-93.</a:t>
            </a:r>
          </a:p>
        </p:txBody>
      </p:sp>
    </p:spTree>
    <p:extLst>
      <p:ext uri="{BB962C8B-B14F-4D97-AF65-F5344CB8AC3E}">
        <p14:creationId xmlns:p14="http://schemas.microsoft.com/office/powerpoint/2010/main" val="462658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Comorbidities Significantly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Contribute to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9" y="1377108"/>
            <a:ext cx="8229600" cy="47149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srgbClr val="554856"/>
              </a:buClr>
              <a:buSzTx/>
              <a:buFont typeface="Arial"/>
              <a:buNone/>
              <a:tabLst/>
              <a:defRPr/>
            </a:pPr>
            <a:r>
              <a:rPr kumimoji="0" lang="en-CA" sz="32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Verdana"/>
              </a:rPr>
              <a:t>The </a:t>
            </a:r>
            <a:r>
              <a:rPr kumimoji="0" lang="en-CA" sz="3200" b="1" i="0" u="none" strike="noStrike" kern="1200" cap="none" spc="0" normalizeH="0" baseline="0" noProof="0" dirty="0" err="1">
                <a:ln>
                  <a:noFill/>
                </a:ln>
                <a:solidFill>
                  <a:srgbClr val="7693CC"/>
                </a:solidFill>
                <a:effectLst/>
                <a:uLnTx/>
                <a:uFillTx/>
                <a:latin typeface="Arial Narrow" panose="020B0606020202030204" pitchFamily="34" charset="0"/>
                <a:ea typeface="+mn-ea"/>
                <a:cs typeface="Verdana"/>
              </a:rPr>
              <a:t>Osteporotic</a:t>
            </a:r>
            <a:r>
              <a:rPr kumimoji="0" lang="en-CA" sz="32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Verdana"/>
              </a:rPr>
              <a:t> Fracture in Men Study (</a:t>
            </a:r>
            <a:r>
              <a:rPr kumimoji="0" lang="en-CA" sz="3200" b="1" i="0" u="none" strike="noStrike" kern="1200" cap="none" spc="0" normalizeH="0" baseline="0" noProof="0" dirty="0" err="1">
                <a:ln>
                  <a:noFill/>
                </a:ln>
                <a:solidFill>
                  <a:srgbClr val="7693CC"/>
                </a:solidFill>
                <a:effectLst/>
                <a:uLnTx/>
                <a:uFillTx/>
                <a:latin typeface="Arial Narrow" panose="020B0606020202030204" pitchFamily="34" charset="0"/>
                <a:ea typeface="+mn-ea"/>
                <a:cs typeface="Verdana"/>
              </a:rPr>
              <a:t>MrOS</a:t>
            </a:r>
            <a:r>
              <a:rPr kumimoji="0" lang="en-CA" sz="32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Verdana"/>
              </a:rPr>
              <a:t>) </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3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Co-morbidities that contributed hip fracture risk: </a:t>
            </a:r>
          </a:p>
          <a:p>
            <a:pPr marL="977900" marR="0" lvl="1" indent="-5207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Use of tricyclic antidepressants</a:t>
            </a:r>
          </a:p>
          <a:p>
            <a:pPr marL="977900" marR="0" lvl="1" indent="-5207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Heart disease/ myocardial infarction or angina</a:t>
            </a:r>
          </a:p>
          <a:p>
            <a:pPr marL="977900" marR="0" lvl="1" indent="-5207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Hyperthyroidism</a:t>
            </a:r>
          </a:p>
          <a:p>
            <a:pPr marL="977900" marR="0" lvl="1" indent="-5207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Parkinson's disease</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3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Increasing number of risk factors associated with increasing fracture risk</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88481"/>
            <a:ext cx="8229600" cy="334963"/>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Cauley</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J.A., et al</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Bone Miner Res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2016;31(10):1810-1819.</a:t>
            </a:r>
          </a:p>
        </p:txBody>
      </p:sp>
    </p:spTree>
    <p:extLst>
      <p:ext uri="{BB962C8B-B14F-4D97-AF65-F5344CB8AC3E}">
        <p14:creationId xmlns:p14="http://schemas.microsoft.com/office/powerpoint/2010/main" val="3746547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Medications that May Cause or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Accelerate Bone Loss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8628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F93482"/>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Hodgson, S.F., Watts, N.B., et al. </a:t>
            </a:r>
            <a:r>
              <a:rPr kumimoji="0" 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Endocr</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Pract</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2003;9:544-564.; Jacobs-Kosmin, D. (2011). Medscape CME. Accessed May 25th 2011. http://emedicine.medscape.com/article/330598-overview</a:t>
            </a: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pic>
        <p:nvPicPr>
          <p:cNvPr id="2" name="Picture 1">
            <a:extLst>
              <a:ext uri="{FF2B5EF4-FFF2-40B4-BE49-F238E27FC236}">
                <a16:creationId xmlns:a16="http://schemas.microsoft.com/office/drawing/2014/main" id="{58E1EEEA-5825-40A0-A22C-AA5B783E890F}"/>
              </a:ext>
            </a:extLst>
          </p:cNvPr>
          <p:cNvPicPr>
            <a:picLocks noChangeAspect="1"/>
          </p:cNvPicPr>
          <p:nvPr/>
        </p:nvPicPr>
        <p:blipFill>
          <a:blip r:embed="rId3"/>
          <a:stretch>
            <a:fillRect/>
          </a:stretch>
        </p:blipFill>
        <p:spPr>
          <a:xfrm>
            <a:off x="707106" y="1549218"/>
            <a:ext cx="7729786" cy="4693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42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Accreditation Statement</a:t>
            </a:r>
          </a:p>
        </p:txBody>
      </p:sp>
      <p:sp>
        <p:nvSpPr>
          <p:cNvPr id="6" name="Content Placeholder 2">
            <a:extLst>
              <a:ext uri="{FF2B5EF4-FFF2-40B4-BE49-F238E27FC236}">
                <a16:creationId xmlns:a16="http://schemas.microsoft.com/office/drawing/2014/main" id="{E0949C40-27E8-4CDE-A92F-4A2808F7CBE5}"/>
              </a:ext>
            </a:extLst>
          </p:cNvPr>
          <p:cNvSpPr txBox="1">
            <a:spLocks/>
          </p:cNvSpPr>
          <p:nvPr/>
        </p:nvSpPr>
        <p:spPr>
          <a:xfrm>
            <a:off x="1294804" y="2148906"/>
            <a:ext cx="7849196" cy="31686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CA" sz="32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Calibri"/>
                <a:cs typeface="Lato"/>
              </a:rPr>
              <a:t>This one-credit-per-hour Group Learning program has been certified by the College of Family Physicians of Canada and the Provincial Chapter for up to </a:t>
            </a:r>
            <a:r>
              <a:rPr kumimoji="0" lang="en-CA" sz="3200" b="1" i="0" u="none" strike="noStrike" kern="1200" cap="none" spc="0" normalizeH="0" baseline="0" noProof="0" dirty="0">
                <a:ln>
                  <a:noFill/>
                </a:ln>
                <a:solidFill>
                  <a:srgbClr val="746175"/>
                </a:solidFill>
                <a:effectLst/>
                <a:uLnTx/>
                <a:uFillTx/>
                <a:latin typeface="Arial Narrow" panose="020B0606020202030204" pitchFamily="34" charset="0"/>
                <a:ea typeface="Calibri"/>
                <a:cs typeface="Lato"/>
              </a:rPr>
              <a:t>X</a:t>
            </a:r>
            <a:r>
              <a:rPr kumimoji="0" lang="en-CA" sz="32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Calibri"/>
                <a:cs typeface="Lato"/>
              </a:rPr>
              <a:t> </a:t>
            </a:r>
            <a:r>
              <a:rPr kumimoji="0" lang="en-CA" sz="3200" b="1" i="0" u="none" strike="noStrike" kern="1200" cap="none" spc="0" normalizeH="0" baseline="0" noProof="0" dirty="0" err="1">
                <a:ln>
                  <a:noFill/>
                </a:ln>
                <a:solidFill>
                  <a:srgbClr val="E7E6E6">
                    <a:lumMod val="50000"/>
                  </a:srgbClr>
                </a:solidFill>
                <a:effectLst/>
                <a:uLnTx/>
                <a:uFillTx/>
                <a:latin typeface="Arial Narrow" panose="020B0606020202030204" pitchFamily="34" charset="0"/>
                <a:ea typeface="Calibri"/>
                <a:cs typeface="Lato"/>
              </a:rPr>
              <a:t>Mainpro</a:t>
            </a:r>
            <a:r>
              <a:rPr kumimoji="0" lang="en-CA" sz="32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Calibri"/>
                <a:cs typeface="Lato"/>
              </a:rPr>
              <a:t>+ credits.</a:t>
            </a:r>
            <a:endParaRPr kumimoji="0" lang="en-CA" sz="32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Lato"/>
            </a:endParaRPr>
          </a:p>
        </p:txBody>
      </p:sp>
      <p:pic>
        <p:nvPicPr>
          <p:cNvPr id="9" name="Picture 8" descr="A screenshot of a cell phone&#10;&#10;Description generated with high confidence">
            <a:extLst>
              <a:ext uri="{FF2B5EF4-FFF2-40B4-BE49-F238E27FC236}">
                <a16:creationId xmlns:a16="http://schemas.microsoft.com/office/drawing/2014/main" id="{ACBA93B2-C23D-417F-A4C7-3F5D9AA88FC9}"/>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Tree>
    <p:extLst>
      <p:ext uri="{BB962C8B-B14F-4D97-AF65-F5344CB8AC3E}">
        <p14:creationId xmlns:p14="http://schemas.microsoft.com/office/powerpoint/2010/main" val="3042816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0000"/>
            <a:lum/>
            <a:extLst>
              <a:ext uri="{BEBA8EAE-BF5A-486C-A8C5-ECC9F3942E4B}">
                <a14:imgProps xmlns:a14="http://schemas.microsoft.com/office/drawing/2010/main">
                  <a14:imgLayer r:embed="rId4">
                    <a14:imgEffect>
                      <a14:saturation sat="33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6" name="Flowchart: Process 5"/>
          <p:cNvSpPr/>
          <p:nvPr/>
        </p:nvSpPr>
        <p:spPr>
          <a:xfrm>
            <a:off x="-1" y="0"/>
            <a:ext cx="4096514" cy="6858000"/>
          </a:xfrm>
          <a:prstGeom prst="flowChartProcess">
            <a:avLst/>
          </a:prstGeom>
          <a:solidFill>
            <a:srgbClr val="E9EEF7">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257941" y="214128"/>
            <a:ext cx="3924231"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BENEFITS OF TREATMENT PERSISTENCE &amp;</a:t>
            </a:r>
          </a:p>
        </p:txBody>
      </p:sp>
      <p:sp>
        <p:nvSpPr>
          <p:cNvPr id="5" name="TextBox 4"/>
          <p:cNvSpPr txBox="1"/>
          <p:nvPr/>
        </p:nvSpPr>
        <p:spPr>
          <a:xfrm>
            <a:off x="292462" y="2522452"/>
            <a:ext cx="3591100" cy="830997"/>
          </a:xfrm>
          <a:prstGeom prst="rect">
            <a:avLst/>
          </a:prstGeom>
          <a:solidFill>
            <a:srgbClr val="98AED9"/>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white"/>
                </a:solidFill>
                <a:effectLst/>
                <a:uLnTx/>
                <a:uFillTx/>
                <a:latin typeface="Arial Narrow" panose="020B0606020202030204" pitchFamily="34" charset="0"/>
                <a:ea typeface="+mn-ea"/>
                <a:cs typeface="+mn-cs"/>
              </a:rPr>
              <a:t>adherence</a:t>
            </a:r>
          </a:p>
        </p:txBody>
      </p:sp>
    </p:spTree>
    <p:extLst>
      <p:ext uri="{BB962C8B-B14F-4D97-AF65-F5344CB8AC3E}">
        <p14:creationId xmlns:p14="http://schemas.microsoft.com/office/powerpoint/2010/main" val="195427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71449" y="271502"/>
            <a:ext cx="8887490" cy="553998"/>
          </a:xfrm>
        </p:spPr>
        <p:txBody>
          <a:bodyPr/>
          <a:lstStyle/>
          <a:p>
            <a:pPr algn="ctr">
              <a:lnSpc>
                <a:spcPct val="100000"/>
              </a:lnSpc>
            </a:pPr>
            <a:r>
              <a:rPr lang="en-CA" sz="3600" dirty="0">
                <a:solidFill>
                  <a:srgbClr val="725F73"/>
                </a:solidFill>
                <a:latin typeface="Arial Narrow" panose="020B0606020202030204" pitchFamily="34" charset="0"/>
              </a:rPr>
              <a:t>PMO Patients on Therapy</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507999" y="1567608"/>
            <a:ext cx="82296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Approximately 13% of patients fracture while on antiresorptive therapy</a:t>
            </a:r>
            <a:r>
              <a:rPr kumimoji="0" lang="en-CA" sz="28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1</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Fracturing while on therapy does not necessarily mean that treatment is ineffective</a:t>
            </a:r>
            <a:endParaRPr kumimoji="0" lang="en-CA" sz="28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In clinical trials, fracture rates are  reduced by 25-60% depending on the type of therapy and the skeletal site of the fracture</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2807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Drug Intelligence. Osteoporosis Chart Audit, November 2011 (unpublished).</a:t>
            </a:r>
          </a:p>
        </p:txBody>
      </p:sp>
    </p:spTree>
    <p:extLst>
      <p:ext uri="{BB962C8B-B14F-4D97-AF65-F5344CB8AC3E}">
        <p14:creationId xmlns:p14="http://schemas.microsoft.com/office/powerpoint/2010/main" val="760558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60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79054" y="93483"/>
            <a:ext cx="8887490" cy="1107996"/>
          </a:xfrm>
        </p:spPr>
        <p:txBody>
          <a:bodyPr/>
          <a:lstStyle/>
          <a:p>
            <a:pPr algn="ctr">
              <a:lnSpc>
                <a:spcPct val="100000"/>
              </a:lnSpc>
            </a:pPr>
            <a:r>
              <a:rPr lang="en-CA" sz="3600" dirty="0">
                <a:solidFill>
                  <a:srgbClr val="725F73"/>
                </a:solidFill>
                <a:latin typeface="Arial Narrow" panose="020B0606020202030204" pitchFamily="34" charset="0"/>
              </a:rPr>
              <a:t>Adherence Encompasses Both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Persistence and Compliance</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3530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Payer J,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Biomed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Pharmacother</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2007;61:191-193.</a:t>
            </a:r>
          </a:p>
        </p:txBody>
      </p:sp>
      <p:grpSp>
        <p:nvGrpSpPr>
          <p:cNvPr id="21" name="Group 20">
            <a:extLst>
              <a:ext uri="{FF2B5EF4-FFF2-40B4-BE49-F238E27FC236}">
                <a16:creationId xmlns:a16="http://schemas.microsoft.com/office/drawing/2014/main" id="{50BE7E67-F319-4E99-BC17-1506510E3121}"/>
              </a:ext>
            </a:extLst>
          </p:cNvPr>
          <p:cNvGrpSpPr/>
          <p:nvPr/>
        </p:nvGrpSpPr>
        <p:grpSpPr>
          <a:xfrm>
            <a:off x="857734" y="1784554"/>
            <a:ext cx="7786652" cy="3435602"/>
            <a:chOff x="2182394" y="1236405"/>
            <a:chExt cx="8006184" cy="4580803"/>
          </a:xfrm>
        </p:grpSpPr>
        <p:sp>
          <p:nvSpPr>
            <p:cNvPr id="22" name="TextBox 21">
              <a:extLst>
                <a:ext uri="{FF2B5EF4-FFF2-40B4-BE49-F238E27FC236}">
                  <a16:creationId xmlns:a16="http://schemas.microsoft.com/office/drawing/2014/main" id="{B6AACC88-ACC7-4D9A-95B5-67936254AF20}"/>
                </a:ext>
              </a:extLst>
            </p:cNvPr>
            <p:cNvSpPr txBox="1"/>
            <p:nvPr/>
          </p:nvSpPr>
          <p:spPr>
            <a:xfrm>
              <a:off x="4830053" y="2641197"/>
              <a:ext cx="2418075" cy="719871"/>
            </a:xfrm>
            <a:prstGeom prst="rect">
              <a:avLst/>
            </a:prstGeom>
            <a:solidFill>
              <a:srgbClr val="7BCA68"/>
            </a:solidFill>
            <a:ln w="57150">
              <a:noFill/>
            </a:ln>
          </p:spPr>
          <p:txBody>
            <a:bodyPr wrap="non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21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Adherence</a:t>
              </a:r>
            </a:p>
          </p:txBody>
        </p:sp>
        <p:sp>
          <p:nvSpPr>
            <p:cNvPr id="23" name="TextBox 22">
              <a:extLst>
                <a:ext uri="{FF2B5EF4-FFF2-40B4-BE49-F238E27FC236}">
                  <a16:creationId xmlns:a16="http://schemas.microsoft.com/office/drawing/2014/main" id="{90B74EDD-CD64-4A2A-8DC7-9989118CFB5F}"/>
                </a:ext>
              </a:extLst>
            </p:cNvPr>
            <p:cNvSpPr txBox="1"/>
            <p:nvPr/>
          </p:nvSpPr>
          <p:spPr>
            <a:xfrm>
              <a:off x="2185590" y="4077072"/>
              <a:ext cx="2772000" cy="692773"/>
            </a:xfrm>
            <a:prstGeom prst="rect">
              <a:avLst/>
            </a:prstGeom>
            <a:solidFill>
              <a:srgbClr val="7693CC"/>
            </a:solidFill>
            <a:ln w="57150">
              <a:noFill/>
            </a:ln>
          </p:spPr>
          <p:txBody>
            <a:bodyPr wrap="non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21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Persistence</a:t>
              </a:r>
            </a:p>
          </p:txBody>
        </p:sp>
        <p:sp>
          <p:nvSpPr>
            <p:cNvPr id="24" name="TextBox 23">
              <a:extLst>
                <a:ext uri="{FF2B5EF4-FFF2-40B4-BE49-F238E27FC236}">
                  <a16:creationId xmlns:a16="http://schemas.microsoft.com/office/drawing/2014/main" id="{5EC751BD-039A-4526-904B-0118703F01ED}"/>
                </a:ext>
              </a:extLst>
            </p:cNvPr>
            <p:cNvSpPr txBox="1"/>
            <p:nvPr/>
          </p:nvSpPr>
          <p:spPr>
            <a:xfrm>
              <a:off x="7416578" y="4077070"/>
              <a:ext cx="2772000" cy="694944"/>
            </a:xfrm>
            <a:prstGeom prst="rect">
              <a:avLst/>
            </a:prstGeom>
            <a:solidFill>
              <a:srgbClr val="A098DA"/>
            </a:solidFill>
            <a:ln w="57150">
              <a:noFill/>
            </a:ln>
          </p:spPr>
          <p:txBody>
            <a:bodyPr wrap="non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21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Compliance</a:t>
              </a:r>
            </a:p>
          </p:txBody>
        </p:sp>
        <p:sp>
          <p:nvSpPr>
            <p:cNvPr id="25" name="TextBox 24">
              <a:extLst>
                <a:ext uri="{FF2B5EF4-FFF2-40B4-BE49-F238E27FC236}">
                  <a16:creationId xmlns:a16="http://schemas.microsoft.com/office/drawing/2014/main" id="{499BB8B0-D6A5-40F8-B258-23C4CD0DF0A2}"/>
                </a:ext>
              </a:extLst>
            </p:cNvPr>
            <p:cNvSpPr txBox="1"/>
            <p:nvPr/>
          </p:nvSpPr>
          <p:spPr>
            <a:xfrm>
              <a:off x="5773739" y="4077072"/>
              <a:ext cx="554090" cy="632140"/>
            </a:xfrm>
            <a:prstGeom prst="rect">
              <a:avLst/>
            </a:prstGeom>
            <a:solidFill>
              <a:schemeClr val="accent4">
                <a:lumMod val="40000"/>
                <a:lumOff val="60000"/>
              </a:schemeClr>
            </a:solidFill>
            <a:ln w="57150">
              <a:solidFill>
                <a:sysClr val="window" lastClr="FFFFFF"/>
              </a:solidFill>
            </a:ln>
          </p:spPr>
          <p:txBody>
            <a:bodyPr wrap="non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21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p:txBody>
        </p:sp>
        <p:sp>
          <p:nvSpPr>
            <p:cNvPr id="26" name="TextBox 25">
              <a:extLst>
                <a:ext uri="{FF2B5EF4-FFF2-40B4-BE49-F238E27FC236}">
                  <a16:creationId xmlns:a16="http://schemas.microsoft.com/office/drawing/2014/main" id="{4D2DA3BD-8561-4AC6-ACF2-779835969175}"/>
                </a:ext>
              </a:extLst>
            </p:cNvPr>
            <p:cNvSpPr txBox="1"/>
            <p:nvPr/>
          </p:nvSpPr>
          <p:spPr>
            <a:xfrm>
              <a:off x="4758402" y="1236405"/>
              <a:ext cx="2586525" cy="143629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Reflects a combination of behaviours determining the extent to which patients take medications as prescribed.</a:t>
              </a:r>
            </a:p>
          </p:txBody>
        </p:sp>
        <p:sp>
          <p:nvSpPr>
            <p:cNvPr id="27" name="TextBox 26">
              <a:extLst>
                <a:ext uri="{FF2B5EF4-FFF2-40B4-BE49-F238E27FC236}">
                  <a16:creationId xmlns:a16="http://schemas.microsoft.com/office/drawing/2014/main" id="{1E158359-085A-4A1E-B081-99AE7795561B}"/>
                </a:ext>
              </a:extLst>
            </p:cNvPr>
            <p:cNvSpPr txBox="1"/>
            <p:nvPr/>
          </p:nvSpPr>
          <p:spPr>
            <a:xfrm>
              <a:off x="2182394" y="4709212"/>
              <a:ext cx="2772000" cy="110799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The length of time from beginning to completion or discontinuation of therapy</a:t>
              </a:r>
            </a:p>
          </p:txBody>
        </p:sp>
        <p:sp>
          <p:nvSpPr>
            <p:cNvPr id="28" name="TextBox 27">
              <a:extLst>
                <a:ext uri="{FF2B5EF4-FFF2-40B4-BE49-F238E27FC236}">
                  <a16:creationId xmlns:a16="http://schemas.microsoft.com/office/drawing/2014/main" id="{6145A6F9-38D6-4024-9338-6BE0104578AC}"/>
                </a:ext>
              </a:extLst>
            </p:cNvPr>
            <p:cNvSpPr txBox="1"/>
            <p:nvPr/>
          </p:nvSpPr>
          <p:spPr>
            <a:xfrm>
              <a:off x="7344927" y="4670227"/>
              <a:ext cx="2843651" cy="110799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The consistency and accuracy with which a prescribed regimen is followed</a:t>
              </a:r>
            </a:p>
          </p:txBody>
        </p:sp>
      </p:grpSp>
      <p:grpSp>
        <p:nvGrpSpPr>
          <p:cNvPr id="29" name="Group 28">
            <a:extLst>
              <a:ext uri="{FF2B5EF4-FFF2-40B4-BE49-F238E27FC236}">
                <a16:creationId xmlns:a16="http://schemas.microsoft.com/office/drawing/2014/main" id="{5AA5EF59-B641-4487-973F-81A0F48CE5BD}"/>
              </a:ext>
            </a:extLst>
          </p:cNvPr>
          <p:cNvGrpSpPr/>
          <p:nvPr/>
        </p:nvGrpSpPr>
        <p:grpSpPr>
          <a:xfrm>
            <a:off x="2385454" y="3378052"/>
            <a:ext cx="4437983" cy="442433"/>
            <a:chOff x="2864516" y="3078845"/>
            <a:chExt cx="5917310" cy="589910"/>
          </a:xfrm>
        </p:grpSpPr>
        <p:cxnSp>
          <p:nvCxnSpPr>
            <p:cNvPr id="30" name="Elbow Connector 16">
              <a:extLst>
                <a:ext uri="{FF2B5EF4-FFF2-40B4-BE49-F238E27FC236}">
                  <a16:creationId xmlns:a16="http://schemas.microsoft.com/office/drawing/2014/main" id="{60923E3F-437B-4B6D-AD51-BBFB2843C6DE}"/>
                </a:ext>
              </a:extLst>
            </p:cNvPr>
            <p:cNvCxnSpPr>
              <a:cxnSpLocks/>
            </p:cNvCxnSpPr>
            <p:nvPr/>
          </p:nvCxnSpPr>
          <p:spPr bwMode="auto">
            <a:xfrm rot="5400000" flipH="1" flipV="1">
              <a:off x="4048889" y="1894472"/>
              <a:ext cx="589910" cy="2958655"/>
            </a:xfrm>
            <a:prstGeom prst="bentConnector3">
              <a:avLst/>
            </a:prstGeom>
            <a:noFill/>
            <a:ln w="28575" cap="flat" cmpd="sng" algn="ctr">
              <a:solidFill>
                <a:sysClr val="windowText" lastClr="000000">
                  <a:lumMod val="75000"/>
                  <a:lumOff val="25000"/>
                </a:sysClr>
              </a:solidFill>
              <a:prstDash val="solid"/>
              <a:round/>
              <a:headEnd type="none" w="med" len="med"/>
              <a:tailEnd type="none" w="med" len="med"/>
            </a:ln>
            <a:effectLst/>
          </p:spPr>
        </p:cxnSp>
        <p:cxnSp>
          <p:nvCxnSpPr>
            <p:cNvPr id="31" name="Elbow Connector 20">
              <a:extLst>
                <a:ext uri="{FF2B5EF4-FFF2-40B4-BE49-F238E27FC236}">
                  <a16:creationId xmlns:a16="http://schemas.microsoft.com/office/drawing/2014/main" id="{B4171D92-75A6-44BC-8775-54ED31C46AB8}"/>
                </a:ext>
              </a:extLst>
            </p:cNvPr>
            <p:cNvCxnSpPr>
              <a:cxnSpLocks/>
            </p:cNvCxnSpPr>
            <p:nvPr/>
          </p:nvCxnSpPr>
          <p:spPr bwMode="auto">
            <a:xfrm rot="16200000" flipV="1">
              <a:off x="7007544" y="1894472"/>
              <a:ext cx="589910" cy="2958655"/>
            </a:xfrm>
            <a:prstGeom prst="bentConnector3">
              <a:avLst/>
            </a:prstGeom>
            <a:noFill/>
            <a:ln w="28575" cap="flat" cmpd="sng" algn="ctr">
              <a:solidFill>
                <a:sysClr val="windowText" lastClr="000000">
                  <a:lumMod val="75000"/>
                  <a:lumOff val="25000"/>
                </a:sysClr>
              </a:solidFill>
              <a:prstDash val="solid"/>
              <a:round/>
              <a:headEnd type="none" w="med" len="med"/>
              <a:tailEnd type="none" w="med" len="med"/>
            </a:ln>
            <a:effectLst/>
          </p:spPr>
        </p:cxnSp>
      </p:grpSp>
    </p:spTree>
    <p:extLst>
      <p:ext uri="{BB962C8B-B14F-4D97-AF65-F5344CB8AC3E}">
        <p14:creationId xmlns:p14="http://schemas.microsoft.com/office/powerpoint/2010/main" val="3469834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077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190901"/>
            <a:ext cx="8887490" cy="553998"/>
          </a:xfrm>
        </p:spPr>
        <p:txBody>
          <a:bodyPr/>
          <a:lstStyle/>
          <a:p>
            <a:pPr algn="ctr">
              <a:lnSpc>
                <a:spcPct val="100000"/>
              </a:lnSpc>
            </a:pPr>
            <a:r>
              <a:rPr lang="en-CA" sz="3600" dirty="0">
                <a:solidFill>
                  <a:srgbClr val="725F73"/>
                </a:solidFill>
                <a:latin typeface="Arial Narrow" panose="020B0606020202030204" pitchFamily="34" charset="0"/>
              </a:rPr>
              <a:t>Why Persistence is Important?</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9880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
                <a:srgbClr val="00ADF1"/>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ISPOR Task Force 2008; </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Burrell A,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Value Health </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2005;8:A194-195;</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Koncz</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T, et al.  </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Expert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Opin</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Biol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Ther</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2010;10(9):1367-1378;</a:t>
            </a:r>
          </a:p>
          <a:p>
            <a:pPr marL="0" marR="0" lvl="0" indent="0" algn="l" defTabSz="685800" rtl="0" eaLnBrk="1" fontAlgn="auto" latinLnBrk="0" hangingPunct="1">
              <a:lnSpc>
                <a:spcPct val="100000"/>
              </a:lnSpc>
              <a:spcBef>
                <a:spcPts val="0"/>
              </a:spcBef>
              <a:spcAft>
                <a:spcPts val="0"/>
              </a:spcAft>
              <a:buClr>
                <a:srgbClr val="00ADF1"/>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Boonen S, et al. </a:t>
            </a:r>
            <a:r>
              <a:rPr kumimoji="0" lang="it-IT"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Clin Endocrinol Metab</a:t>
            </a:r>
            <a:r>
              <a:rPr kumimoji="0" lang="it-IT"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2011; 96(6):1727–1736.</a:t>
            </a: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sp>
        <p:nvSpPr>
          <p:cNvPr id="32" name="Content Placeholder 2">
            <a:extLst>
              <a:ext uri="{FF2B5EF4-FFF2-40B4-BE49-F238E27FC236}">
                <a16:creationId xmlns:a16="http://schemas.microsoft.com/office/drawing/2014/main" id="{27E3C5EB-5CA1-4AD0-82AE-9BE442B870E0}"/>
              </a:ext>
            </a:extLst>
          </p:cNvPr>
          <p:cNvSpPr txBox="1">
            <a:spLocks/>
          </p:cNvSpPr>
          <p:nvPr/>
        </p:nvSpPr>
        <p:spPr>
          <a:xfrm>
            <a:off x="513355" y="1894575"/>
            <a:ext cx="8117288" cy="457200"/>
          </a:xfrm>
          <a:prstGeom prst="rect">
            <a:avLst/>
          </a:prstGeom>
          <a:gradFill flip="none" rotWithShape="1">
            <a:gsLst>
              <a:gs pos="0">
                <a:srgbClr val="554856">
                  <a:shade val="30000"/>
                  <a:satMod val="115000"/>
                </a:srgbClr>
              </a:gs>
              <a:gs pos="50000">
                <a:srgbClr val="554856">
                  <a:shade val="67500"/>
                  <a:satMod val="115000"/>
                </a:srgbClr>
              </a:gs>
              <a:gs pos="100000">
                <a:srgbClr val="554856">
                  <a:shade val="100000"/>
                  <a:satMod val="115000"/>
                </a:srgbClr>
              </a:gs>
            </a:gsLst>
            <a:lin ang="0" scaled="1"/>
            <a:tileRect/>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wrap="square" anchor="ctr">
            <a:spAutoFit/>
          </a:bodyPr>
          <a:lstStyle/>
          <a:p>
            <a:pPr marL="205740" marR="0" lvl="0" indent="-205740" algn="ctr" defTabSz="685800" rtl="0" eaLnBrk="1" fontAlgn="auto" latinLnBrk="0" hangingPunct="1">
              <a:lnSpc>
                <a:spcPct val="100000"/>
              </a:lnSpc>
              <a:spcBef>
                <a:spcPts val="900"/>
              </a:spcBef>
              <a:spcAft>
                <a:spcPts val="0"/>
              </a:spcAft>
              <a:buClr>
                <a:srgbClr val="007CC2"/>
              </a:buClr>
              <a:buSzTx/>
              <a:buFontTx/>
              <a:buNone/>
              <a:tabLst/>
              <a:defRPr/>
            </a:pP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Persistence is strongly associated with </a:t>
            </a:r>
            <a:r>
              <a:rPr kumimoji="0" lang="en-US" sz="2000" b="1" i="1"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clinical outcomes</a:t>
            </a:r>
          </a:p>
        </p:txBody>
      </p:sp>
      <p:sp>
        <p:nvSpPr>
          <p:cNvPr id="33" name="TextBox 32">
            <a:extLst>
              <a:ext uri="{FF2B5EF4-FFF2-40B4-BE49-F238E27FC236}">
                <a16:creationId xmlns:a16="http://schemas.microsoft.com/office/drawing/2014/main" id="{78B52B78-2AFA-4F89-9159-AAE9FC369A83}"/>
              </a:ext>
            </a:extLst>
          </p:cNvPr>
          <p:cNvSpPr txBox="1"/>
          <p:nvPr/>
        </p:nvSpPr>
        <p:spPr>
          <a:xfrm>
            <a:off x="528756" y="2456504"/>
            <a:ext cx="8101887" cy="2200602"/>
          </a:xfrm>
          <a:prstGeom prst="rect">
            <a:avLst/>
          </a:prstGeom>
          <a:noFill/>
        </p:spPr>
        <p:txBody>
          <a:bodyPr wrap="square" rtlCol="0" anchor="ctr">
            <a:spAutoFit/>
          </a:body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US"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Decreased persistence to medications contributes to:</a:t>
            </a: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US"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Inadequate response to or failure of treatment</a:t>
            </a: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US"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Worsening and progression of the disease</a:t>
            </a: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US"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Symptom recurrence</a:t>
            </a:r>
          </a:p>
        </p:txBody>
      </p:sp>
      <p:sp>
        <p:nvSpPr>
          <p:cNvPr id="34" name="Content Placeholder 2">
            <a:extLst>
              <a:ext uri="{FF2B5EF4-FFF2-40B4-BE49-F238E27FC236}">
                <a16:creationId xmlns:a16="http://schemas.microsoft.com/office/drawing/2014/main" id="{4A86A79A-F4C4-492C-ABAB-C1C59B1895BA}"/>
              </a:ext>
            </a:extLst>
          </p:cNvPr>
          <p:cNvSpPr txBox="1">
            <a:spLocks/>
          </p:cNvSpPr>
          <p:nvPr/>
        </p:nvSpPr>
        <p:spPr>
          <a:xfrm>
            <a:off x="513355" y="1370923"/>
            <a:ext cx="8117288" cy="457200"/>
          </a:xfrm>
          <a:prstGeom prst="rect">
            <a:avLst/>
          </a:prstGeom>
          <a:gradFill flip="none" rotWithShape="1">
            <a:gsLst>
              <a:gs pos="0">
                <a:srgbClr val="554856">
                  <a:shade val="30000"/>
                  <a:satMod val="115000"/>
                </a:srgbClr>
              </a:gs>
              <a:gs pos="50000">
                <a:srgbClr val="554856">
                  <a:shade val="67500"/>
                  <a:satMod val="115000"/>
                </a:srgbClr>
              </a:gs>
              <a:gs pos="100000">
                <a:srgbClr val="554856">
                  <a:shade val="100000"/>
                  <a:satMod val="115000"/>
                </a:srgbClr>
              </a:gs>
            </a:gsLst>
            <a:lin ang="0" scaled="1"/>
            <a:tileRect/>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wrap="square" anchor="ctr">
            <a:spAutoFit/>
          </a:bodyPr>
          <a:lstStyle/>
          <a:p>
            <a:pPr marL="205740" marR="0" lvl="0" indent="-205740" algn="ctr" defTabSz="685800" rtl="0" eaLnBrk="1" fontAlgn="auto" latinLnBrk="0" hangingPunct="1">
              <a:lnSpc>
                <a:spcPct val="100000"/>
              </a:lnSpc>
              <a:spcBef>
                <a:spcPts val="900"/>
              </a:spcBef>
              <a:spcAft>
                <a:spcPts val="0"/>
              </a:spcAft>
              <a:buClr>
                <a:srgbClr val="007CC2"/>
              </a:buClr>
              <a:buSzTx/>
              <a:buFontTx/>
              <a:buNone/>
              <a:tabLst/>
              <a:defRPr/>
            </a:pPr>
            <a:r>
              <a:rPr kumimoji="0" lang="en-CA" sz="20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*Persistence is the duration of time from initiation to discontinuation of therapy</a:t>
            </a:r>
          </a:p>
        </p:txBody>
      </p:sp>
      <p:grpSp>
        <p:nvGrpSpPr>
          <p:cNvPr id="36" name="Group 35">
            <a:extLst>
              <a:ext uri="{FF2B5EF4-FFF2-40B4-BE49-F238E27FC236}">
                <a16:creationId xmlns:a16="http://schemas.microsoft.com/office/drawing/2014/main" id="{27C26976-F1C1-4893-866E-7912DBFB5E04}"/>
              </a:ext>
            </a:extLst>
          </p:cNvPr>
          <p:cNvGrpSpPr/>
          <p:nvPr/>
        </p:nvGrpSpPr>
        <p:grpSpPr>
          <a:xfrm>
            <a:off x="-21268" y="5005905"/>
            <a:ext cx="9144000" cy="1045070"/>
            <a:chOff x="548640" y="5357499"/>
            <a:chExt cx="8229600" cy="547628"/>
          </a:xfrm>
        </p:grpSpPr>
        <p:sp>
          <p:nvSpPr>
            <p:cNvPr id="37" name="Rectangle 36">
              <a:extLst>
                <a:ext uri="{FF2B5EF4-FFF2-40B4-BE49-F238E27FC236}">
                  <a16:creationId xmlns:a16="http://schemas.microsoft.com/office/drawing/2014/main" id="{E396339A-09B7-42D4-902A-C55BCA4EC5B5}"/>
                </a:ext>
              </a:extLst>
            </p:cNvPr>
            <p:cNvSpPr/>
            <p:nvPr/>
          </p:nvSpPr>
          <p:spPr>
            <a:xfrm>
              <a:off x="548640" y="5357499"/>
              <a:ext cx="8229600" cy="547628"/>
            </a:xfrm>
            <a:prstGeom prst="rect">
              <a:avLst/>
            </a:prstGeom>
            <a:gradFill rotWithShape="1">
              <a:gsLst>
                <a:gs pos="0">
                  <a:srgbClr val="C8B7B7"/>
                </a:gs>
                <a:gs pos="100000">
                  <a:srgbClr val="907A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 name="Rectangle 37">
              <a:extLst>
                <a:ext uri="{FF2B5EF4-FFF2-40B4-BE49-F238E27FC236}">
                  <a16:creationId xmlns:a16="http://schemas.microsoft.com/office/drawing/2014/main" id="{1F6B1786-AD53-4077-90B2-AA40157B6ACF}"/>
                </a:ext>
              </a:extLst>
            </p:cNvPr>
            <p:cNvSpPr/>
            <p:nvPr/>
          </p:nvSpPr>
          <p:spPr>
            <a:xfrm>
              <a:off x="693419" y="5401494"/>
              <a:ext cx="7940040" cy="459643"/>
            </a:xfrm>
            <a:prstGeom prst="rect">
              <a:avLst/>
            </a:prstGeom>
          </p:spPr>
          <p:txBody>
            <a:bodyPr wrap="square"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“Drugs don’t work in patients who don’t take [receive] them.”</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 Everett Koop, MD, Surgeon General</a:t>
              </a:r>
            </a:p>
          </p:txBody>
        </p:sp>
      </p:grpSp>
    </p:spTree>
    <p:extLst>
      <p:ext uri="{BB962C8B-B14F-4D97-AF65-F5344CB8AC3E}">
        <p14:creationId xmlns:p14="http://schemas.microsoft.com/office/powerpoint/2010/main" val="369162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44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126374"/>
            <a:ext cx="8887490" cy="1107996"/>
          </a:xfrm>
        </p:spPr>
        <p:txBody>
          <a:bodyPr/>
          <a:lstStyle/>
          <a:p>
            <a:pPr algn="ctr">
              <a:lnSpc>
                <a:spcPct val="100000"/>
              </a:lnSpc>
            </a:pPr>
            <a:r>
              <a:rPr lang="en-CA" sz="3600" dirty="0">
                <a:solidFill>
                  <a:srgbClr val="725F73"/>
                </a:solidFill>
                <a:latin typeface="Arial Narrow" panose="020B0606020202030204" pitchFamily="34" charset="0"/>
              </a:rPr>
              <a:t>In Order for Medication to Be Effective, Persistence Is Essential</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3" y="6239203"/>
            <a:ext cx="8983135" cy="505600"/>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endParaRPr kumimoji="0" lang="es-ES"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 &lt; 0.001    ‡P &lt; 0.02</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*MPR (</a:t>
            </a:r>
            <a:r>
              <a:rPr kumimoji="0" lang="en-CA"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medication possession ratio) </a:t>
            </a:r>
            <a:r>
              <a:rPr kumimoji="0" lang="en-U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measures refill compliance- the percentage of time a medication was available.</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Based on a study of 35,537 patients from two claims databases</a:t>
            </a:r>
            <a:endParaRPr kumimoji="0" lang="es-E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s-E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a:t>
            </a:r>
            <a:r>
              <a:rPr kumimoji="0" lang="es-ES" sz="7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Adapted</a:t>
            </a:r>
            <a:r>
              <a:rPr kumimoji="0" lang="es-E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s-ES" sz="7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from</a:t>
            </a:r>
            <a:r>
              <a:rPr kumimoji="0" lang="es-E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s-ES" sz="7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Siris</a:t>
            </a:r>
            <a:r>
              <a:rPr kumimoji="0" lang="es-E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ES, et al. </a:t>
            </a:r>
            <a:r>
              <a:rPr kumimoji="0" lang="es-ES" sz="7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Mayo Clin </a:t>
            </a:r>
            <a:r>
              <a:rPr kumimoji="0" lang="es-ES" sz="7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Proc</a:t>
            </a:r>
            <a:r>
              <a:rPr kumimoji="0" lang="es-E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2006;81:1013-1022. 2. </a:t>
            </a:r>
            <a:r>
              <a:rPr kumimoji="0" lang="en-US" sz="7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Papaioannou</a:t>
            </a:r>
            <a:r>
              <a:rPr kumimoji="0" lang="en-U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 et al. </a:t>
            </a:r>
            <a:r>
              <a:rPr kumimoji="0" lang="en-US" sz="7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CMAJ</a:t>
            </a:r>
            <a:r>
              <a:rPr kumimoji="0" lang="en-U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2010;182:1864-1873; 3. Brown JP, et al. </a:t>
            </a:r>
            <a:r>
              <a:rPr kumimoji="0" lang="en-US" sz="7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Can Fam Physician</a:t>
            </a:r>
            <a:r>
              <a:rPr kumimoji="0" lang="en-US"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2014;60:324-333.</a:t>
            </a:r>
            <a:endParaRPr kumimoji="0" lang="en-CA"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grpSp>
        <p:nvGrpSpPr>
          <p:cNvPr id="36" name="Group 35">
            <a:extLst>
              <a:ext uri="{FF2B5EF4-FFF2-40B4-BE49-F238E27FC236}">
                <a16:creationId xmlns:a16="http://schemas.microsoft.com/office/drawing/2014/main" id="{27C26976-F1C1-4893-866E-7912DBFB5E04}"/>
              </a:ext>
            </a:extLst>
          </p:cNvPr>
          <p:cNvGrpSpPr/>
          <p:nvPr/>
        </p:nvGrpSpPr>
        <p:grpSpPr>
          <a:xfrm>
            <a:off x="0" y="4854201"/>
            <a:ext cx="9144000" cy="1045070"/>
            <a:chOff x="548640" y="5357499"/>
            <a:chExt cx="8229600" cy="547628"/>
          </a:xfrm>
        </p:grpSpPr>
        <p:sp>
          <p:nvSpPr>
            <p:cNvPr id="37" name="Rectangle 36">
              <a:extLst>
                <a:ext uri="{FF2B5EF4-FFF2-40B4-BE49-F238E27FC236}">
                  <a16:creationId xmlns:a16="http://schemas.microsoft.com/office/drawing/2014/main" id="{E396339A-09B7-42D4-902A-C55BCA4EC5B5}"/>
                </a:ext>
              </a:extLst>
            </p:cNvPr>
            <p:cNvSpPr/>
            <p:nvPr/>
          </p:nvSpPr>
          <p:spPr>
            <a:xfrm>
              <a:off x="548640" y="5357499"/>
              <a:ext cx="8229600" cy="547628"/>
            </a:xfrm>
            <a:prstGeom prst="rect">
              <a:avLst/>
            </a:prstGeom>
            <a:gradFill rotWithShape="1">
              <a:gsLst>
                <a:gs pos="0">
                  <a:srgbClr val="C8B7B7"/>
                </a:gs>
                <a:gs pos="100000">
                  <a:srgbClr val="907A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 name="Rectangle 37">
              <a:extLst>
                <a:ext uri="{FF2B5EF4-FFF2-40B4-BE49-F238E27FC236}">
                  <a16:creationId xmlns:a16="http://schemas.microsoft.com/office/drawing/2014/main" id="{1F6B1786-AD53-4077-90B2-AA40157B6ACF}"/>
                </a:ext>
              </a:extLst>
            </p:cNvPr>
            <p:cNvSpPr/>
            <p:nvPr/>
          </p:nvSpPr>
          <p:spPr>
            <a:xfrm>
              <a:off x="693419" y="5413589"/>
              <a:ext cx="7940040" cy="435452"/>
            </a:xfrm>
            <a:prstGeom prst="rect">
              <a:avLst/>
            </a:prstGeom>
          </p:spPr>
          <p:txBody>
            <a:bodyPr wrap="square"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Discontinuing OP therapy, regardless of the reason, will result in a gradual decline in pharmacological benefit and increased fracture risk</a:t>
              </a:r>
              <a:r>
                <a:rPr kumimoji="0" lang="en-CA" sz="24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2,3</a:t>
              </a:r>
            </a:p>
          </p:txBody>
        </p:sp>
      </p:grpSp>
      <p:grpSp>
        <p:nvGrpSpPr>
          <p:cNvPr id="167" name="Group 166">
            <a:extLst>
              <a:ext uri="{FF2B5EF4-FFF2-40B4-BE49-F238E27FC236}">
                <a16:creationId xmlns:a16="http://schemas.microsoft.com/office/drawing/2014/main" id="{14CC24C7-3714-4028-A35B-BAFBDBFF7621}"/>
              </a:ext>
            </a:extLst>
          </p:cNvPr>
          <p:cNvGrpSpPr/>
          <p:nvPr/>
        </p:nvGrpSpPr>
        <p:grpSpPr>
          <a:xfrm>
            <a:off x="526160" y="1638669"/>
            <a:ext cx="4343256" cy="3078328"/>
            <a:chOff x="276880" y="1389166"/>
            <a:chExt cx="8214716" cy="4280107"/>
          </a:xfrm>
        </p:grpSpPr>
        <p:sp>
          <p:nvSpPr>
            <p:cNvPr id="168" name="Text Box 8">
              <a:extLst>
                <a:ext uri="{FF2B5EF4-FFF2-40B4-BE49-F238E27FC236}">
                  <a16:creationId xmlns:a16="http://schemas.microsoft.com/office/drawing/2014/main" id="{46389336-B1C0-4487-95B4-8E061941AFC5}"/>
                </a:ext>
              </a:extLst>
            </p:cNvPr>
            <p:cNvSpPr txBox="1">
              <a:spLocks noChangeArrowheads="1"/>
            </p:cNvSpPr>
            <p:nvPr/>
          </p:nvSpPr>
          <p:spPr bwMode="black">
            <a:xfrm rot="16200000">
              <a:off x="-1118905" y="3123360"/>
              <a:ext cx="3577432" cy="785862"/>
            </a:xfrm>
            <a:prstGeom prst="rect">
              <a:avLst/>
            </a:prstGeom>
            <a:noFill/>
            <a:ln w="9525" algn="ctr">
              <a:noFill/>
              <a:miter lim="800000"/>
              <a:headEnd/>
              <a:tailEnd/>
            </a:ln>
          </p:spPr>
          <p:txBody>
            <a:bodyPr wrap="square">
              <a:spAutoFit/>
            </a:bodyPr>
            <a:lstStyle/>
            <a:p>
              <a:pPr marL="0" marR="0" lvl="0" indent="0" algn="ctr" defTabSz="342900" rtl="0" eaLnBrk="1" fontAlgn="base" latinLnBrk="0" hangingPunct="1">
                <a:lnSpc>
                  <a:spcPct val="100000"/>
                </a:lnSpc>
                <a:spcBef>
                  <a:spcPts val="0"/>
                </a:spcBef>
                <a:spcAft>
                  <a:spcPct val="0"/>
                </a:spcAft>
                <a:buClr>
                  <a:srgbClr val="EDE047"/>
                </a:buClr>
                <a:buSzTx/>
                <a:buFontTx/>
                <a:buNone/>
                <a:tabLst/>
                <a:defRPr/>
              </a:pPr>
              <a:r>
                <a:rPr kumimoji="0" lang="en-US" sz="10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Probability of fracture at</a:t>
              </a:r>
            </a:p>
            <a:p>
              <a:pPr marL="0" marR="0" lvl="0" indent="0" algn="ctr" defTabSz="342900" rtl="0" eaLnBrk="1" fontAlgn="base" latinLnBrk="0" hangingPunct="1">
                <a:lnSpc>
                  <a:spcPct val="100000"/>
                </a:lnSpc>
                <a:spcBef>
                  <a:spcPts val="0"/>
                </a:spcBef>
                <a:spcAft>
                  <a:spcPct val="0"/>
                </a:spcAft>
                <a:buClr>
                  <a:srgbClr val="EDE047"/>
                </a:buClr>
                <a:buSzTx/>
                <a:buFontTx/>
                <a:buNone/>
                <a:tabLst/>
                <a:defRPr/>
              </a:pPr>
              <a:r>
                <a:rPr kumimoji="0" lang="en-US" sz="10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24 months (%)</a:t>
              </a:r>
            </a:p>
          </p:txBody>
        </p:sp>
        <p:grpSp>
          <p:nvGrpSpPr>
            <p:cNvPr id="169" name="Group 168">
              <a:extLst>
                <a:ext uri="{FF2B5EF4-FFF2-40B4-BE49-F238E27FC236}">
                  <a16:creationId xmlns:a16="http://schemas.microsoft.com/office/drawing/2014/main" id="{287985FC-2FB7-4F0D-9E28-7E815263CCC4}"/>
                </a:ext>
              </a:extLst>
            </p:cNvPr>
            <p:cNvGrpSpPr/>
            <p:nvPr/>
          </p:nvGrpSpPr>
          <p:grpSpPr>
            <a:xfrm>
              <a:off x="1065135" y="1389166"/>
              <a:ext cx="7426461" cy="4280107"/>
              <a:chOff x="1065135" y="1389166"/>
              <a:chExt cx="7426461" cy="4280107"/>
            </a:xfrm>
          </p:grpSpPr>
          <p:sp>
            <p:nvSpPr>
              <p:cNvPr id="170" name="Freeform 20">
                <a:extLst>
                  <a:ext uri="{FF2B5EF4-FFF2-40B4-BE49-F238E27FC236}">
                    <a16:creationId xmlns:a16="http://schemas.microsoft.com/office/drawing/2014/main" id="{7690F4B1-7C8B-470E-BD7F-CCCCB49E359C}"/>
                  </a:ext>
                </a:extLst>
              </p:cNvPr>
              <p:cNvSpPr>
                <a:spLocks/>
              </p:cNvSpPr>
              <p:nvPr/>
            </p:nvSpPr>
            <p:spPr bwMode="auto">
              <a:xfrm>
                <a:off x="4859338" y="2565400"/>
                <a:ext cx="3535362" cy="2409825"/>
              </a:xfrm>
              <a:custGeom>
                <a:avLst/>
                <a:gdLst>
                  <a:gd name="T0" fmla="*/ 0 w 2186"/>
                  <a:gd name="T1" fmla="*/ 0 h 1574"/>
                  <a:gd name="T2" fmla="*/ 2147483647 w 2186"/>
                  <a:gd name="T3" fmla="*/ 2147483647 h 1574"/>
                  <a:gd name="T4" fmla="*/ 2147483647 w 2186"/>
                  <a:gd name="T5" fmla="*/ 2147483647 h 1574"/>
                  <a:gd name="T6" fmla="*/ 2147483647 w 2186"/>
                  <a:gd name="T7" fmla="*/ 2147483647 h 1574"/>
                  <a:gd name="T8" fmla="*/ 2147483647 w 2186"/>
                  <a:gd name="T9" fmla="*/ 2147483647 h 1574"/>
                  <a:gd name="T10" fmla="*/ 2147483647 w 2186"/>
                  <a:gd name="T11" fmla="*/ 2147483647 h 1574"/>
                  <a:gd name="T12" fmla="*/ 2147483647 w 2186"/>
                  <a:gd name="T13" fmla="*/ 2147483647 h 1574"/>
                  <a:gd name="T14" fmla="*/ 2147483647 w 2186"/>
                  <a:gd name="T15" fmla="*/ 2147483647 h 1574"/>
                  <a:gd name="T16" fmla="*/ 2147483647 w 2186"/>
                  <a:gd name="T17" fmla="*/ 2147483647 h 1574"/>
                  <a:gd name="T18" fmla="*/ 2147483647 w 2186"/>
                  <a:gd name="T19" fmla="*/ 2147483647 h 1574"/>
                  <a:gd name="T20" fmla="*/ 2147483647 w 2186"/>
                  <a:gd name="T21" fmla="*/ 2147483647 h 1574"/>
                  <a:gd name="T22" fmla="*/ 2147483647 w 2186"/>
                  <a:gd name="T23" fmla="*/ 2147483647 h 1574"/>
                  <a:gd name="T24" fmla="*/ 2147483647 w 2186"/>
                  <a:gd name="T25" fmla="*/ 2147483647 h 1574"/>
                  <a:gd name="T26" fmla="*/ 2147483647 w 2186"/>
                  <a:gd name="T27" fmla="*/ 2147483647 h 1574"/>
                  <a:gd name="T28" fmla="*/ 2147483647 w 2186"/>
                  <a:gd name="T29" fmla="*/ 2147483647 h 1574"/>
                  <a:gd name="T30" fmla="*/ 2147483647 w 2186"/>
                  <a:gd name="T31" fmla="*/ 2147483647 h 1574"/>
                  <a:gd name="T32" fmla="*/ 2147483647 w 2186"/>
                  <a:gd name="T33" fmla="*/ 2147483647 h 15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6"/>
                  <a:gd name="T52" fmla="*/ 0 h 1574"/>
                  <a:gd name="T53" fmla="*/ 1376 w 2186"/>
                  <a:gd name="T54" fmla="*/ 1310 h 15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6" h="1574">
                    <a:moveTo>
                      <a:pt x="9" y="3"/>
                    </a:moveTo>
                    <a:cubicBezTo>
                      <a:pt x="12" y="3"/>
                      <a:pt x="0" y="0"/>
                      <a:pt x="25" y="1"/>
                    </a:cubicBezTo>
                    <a:lnTo>
                      <a:pt x="160" y="7"/>
                    </a:lnTo>
                    <a:lnTo>
                      <a:pt x="338" y="13"/>
                    </a:lnTo>
                    <a:lnTo>
                      <a:pt x="544" y="17"/>
                    </a:lnTo>
                    <a:lnTo>
                      <a:pt x="700" y="13"/>
                    </a:lnTo>
                    <a:lnTo>
                      <a:pt x="943" y="7"/>
                    </a:lnTo>
                    <a:lnTo>
                      <a:pt x="1141" y="4"/>
                    </a:lnTo>
                    <a:lnTo>
                      <a:pt x="1335" y="17"/>
                    </a:lnTo>
                    <a:lnTo>
                      <a:pt x="1540" y="20"/>
                    </a:lnTo>
                    <a:lnTo>
                      <a:pt x="1717" y="31"/>
                    </a:lnTo>
                    <a:lnTo>
                      <a:pt x="1942" y="49"/>
                    </a:lnTo>
                    <a:lnTo>
                      <a:pt x="2104" y="64"/>
                    </a:lnTo>
                    <a:lnTo>
                      <a:pt x="2182" y="76"/>
                    </a:lnTo>
                    <a:lnTo>
                      <a:pt x="2186" y="1574"/>
                    </a:lnTo>
                    <a:lnTo>
                      <a:pt x="18" y="1574"/>
                    </a:lnTo>
                    <a:lnTo>
                      <a:pt x="25" y="10"/>
                    </a:lnTo>
                  </a:path>
                </a:pathLst>
              </a:custGeom>
              <a:noFill/>
              <a:ln w="9525">
                <a:no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71" name="Text Box 16">
                <a:extLst>
                  <a:ext uri="{FF2B5EF4-FFF2-40B4-BE49-F238E27FC236}">
                    <a16:creationId xmlns:a16="http://schemas.microsoft.com/office/drawing/2014/main" id="{D1A8FC42-5EA6-4B04-9FB4-A1F909563190}"/>
                  </a:ext>
                </a:extLst>
              </p:cNvPr>
              <p:cNvSpPr txBox="1">
                <a:spLocks noChangeArrowheads="1"/>
              </p:cNvSpPr>
              <p:nvPr/>
            </p:nvSpPr>
            <p:spPr bwMode="auto">
              <a:xfrm>
                <a:off x="3378906" y="1389166"/>
                <a:ext cx="3143251" cy="706088"/>
              </a:xfrm>
              <a:prstGeom prst="rect">
                <a:avLst/>
              </a:prstGeom>
              <a:noFill/>
              <a:ln w="9525">
                <a:noFill/>
                <a:miter lim="800000"/>
                <a:headEnd/>
                <a:tailEnd/>
              </a:ln>
            </p:spPr>
            <p:txBody>
              <a:bodyPr lIns="34290" rIns="34290">
                <a:spAutoFit/>
              </a:bodyPr>
              <a:lstStyle/>
              <a:p>
                <a:pPr marL="0" marR="0" lvl="0" indent="0" algn="ctr" defTabSz="684610" rtl="0" eaLnBrk="0" fontAlgn="base" latinLnBrk="0" hangingPunct="0">
                  <a:lnSpc>
                    <a:spcPct val="100000"/>
                  </a:lnSpc>
                  <a:spcBef>
                    <a:spcPct val="50000"/>
                  </a:spcBef>
                  <a:spcAft>
                    <a:spcPct val="0"/>
                  </a:spcAft>
                  <a:buClrTx/>
                  <a:buSzTx/>
                  <a:buFontTx/>
                  <a:buNone/>
                  <a:tabLst/>
                  <a:defRPr/>
                </a:pPr>
                <a:r>
                  <a:rPr kumimoji="0" lang="en-US" sz="1350" b="1" i="1"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Arial" pitchFamily="34" charset="0"/>
                  </a:rPr>
                  <a:t>Lack of fracture protection</a:t>
                </a:r>
                <a:r>
                  <a:rPr kumimoji="0" lang="en-US" sz="1350" b="1" i="1"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Arial" pitchFamily="34" charset="0"/>
                  </a:rPr>
                  <a:t>1</a:t>
                </a:r>
              </a:p>
            </p:txBody>
          </p:sp>
          <p:sp>
            <p:nvSpPr>
              <p:cNvPr id="172" name="Rectangle 47">
                <a:extLst>
                  <a:ext uri="{FF2B5EF4-FFF2-40B4-BE49-F238E27FC236}">
                    <a16:creationId xmlns:a16="http://schemas.microsoft.com/office/drawing/2014/main" id="{B2560F5B-9F96-4C79-BA9D-AE8D85BF9A02}"/>
                  </a:ext>
                </a:extLst>
              </p:cNvPr>
              <p:cNvSpPr>
                <a:spLocks noChangeArrowheads="1"/>
              </p:cNvSpPr>
              <p:nvPr/>
            </p:nvSpPr>
            <p:spPr bwMode="auto">
              <a:xfrm>
                <a:off x="1065135" y="1795114"/>
                <a:ext cx="200103" cy="192569"/>
              </a:xfrm>
              <a:prstGeom prst="rect">
                <a:avLst/>
              </a:prstGeom>
              <a:noFill/>
              <a:ln w="9525">
                <a:noFill/>
                <a:miter lim="800000"/>
                <a:headEnd/>
                <a:tailEnd/>
              </a:ln>
            </p:spPr>
            <p:txBody>
              <a:bodyPr wrap="none" lIns="0" tIns="0" rIns="0" bIns="0">
                <a:spAutoFit/>
              </a:bodyPr>
              <a:lstStyle/>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12</a:t>
                </a:r>
              </a:p>
            </p:txBody>
          </p:sp>
          <p:sp>
            <p:nvSpPr>
              <p:cNvPr id="173" name="Rectangle 172">
                <a:extLst>
                  <a:ext uri="{FF2B5EF4-FFF2-40B4-BE49-F238E27FC236}">
                    <a16:creationId xmlns:a16="http://schemas.microsoft.com/office/drawing/2014/main" id="{EF62ACD7-962E-48C7-A3AB-BD42A4D19FF8}"/>
                  </a:ext>
                </a:extLst>
              </p:cNvPr>
              <p:cNvSpPr>
                <a:spLocks noChangeArrowheads="1"/>
              </p:cNvSpPr>
              <p:nvPr/>
            </p:nvSpPr>
            <p:spPr bwMode="black">
              <a:xfrm>
                <a:off x="1439863" y="5316228"/>
                <a:ext cx="6954838" cy="353045"/>
              </a:xfrm>
              <a:prstGeom prst="rect">
                <a:avLst/>
              </a:prstGeom>
              <a:noFill/>
              <a:ln w="9525" algn="ctr">
                <a:noFill/>
                <a:miter lim="800000"/>
                <a:headEnd/>
                <a:tailEnd/>
              </a:ln>
            </p:spPr>
            <p:txBody>
              <a:bodyPr anchor="ctr">
                <a:spAutoFit/>
              </a:bodyPr>
              <a:lstStyle/>
              <a:p>
                <a:pPr marL="0" marR="0" lvl="0" indent="0" algn="ctr" defTabSz="3429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Percentage of Prescriptions </a:t>
                </a:r>
                <a:r>
                  <a:rPr kumimoji="0" lang="en-US" sz="1050" b="1"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Not</a:t>
                </a:r>
                <a:r>
                  <a:rPr kumimoji="0" lang="en-US" sz="10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 Filled (1-MPR)*</a:t>
                </a:r>
              </a:p>
            </p:txBody>
          </p:sp>
          <p:sp>
            <p:nvSpPr>
              <p:cNvPr id="174" name="Rectangle 4">
                <a:extLst>
                  <a:ext uri="{FF2B5EF4-FFF2-40B4-BE49-F238E27FC236}">
                    <a16:creationId xmlns:a16="http://schemas.microsoft.com/office/drawing/2014/main" id="{C839E841-8A27-40B5-9419-5705EDBD0C26}"/>
                  </a:ext>
                </a:extLst>
              </p:cNvPr>
              <p:cNvSpPr>
                <a:spLocks noChangeArrowheads="1"/>
              </p:cNvSpPr>
              <p:nvPr/>
            </p:nvSpPr>
            <p:spPr bwMode="hidden">
              <a:xfrm>
                <a:off x="1395413" y="1952625"/>
                <a:ext cx="6896100" cy="3054350"/>
              </a:xfrm>
              <a:prstGeom prst="rect">
                <a:avLst/>
              </a:prstGeom>
              <a:noFill/>
              <a:ln w="9525" algn="ctr">
                <a:noFill/>
                <a:miter lim="800000"/>
                <a:headEnd/>
                <a:tailEnd/>
              </a:ln>
            </p:spPr>
            <p:txBody>
              <a:bodyPr wrap="none" anchor="ctr"/>
              <a:lstStyle/>
              <a:p>
                <a:pPr marL="0" marR="0" lvl="0" indent="0" algn="ctr" defTabSz="342900" rtl="0" eaLnBrk="1" fontAlgn="base" latinLnBrk="0" hangingPunct="1">
                  <a:lnSpc>
                    <a:spcPct val="100000"/>
                  </a:lnSpc>
                  <a:spcBef>
                    <a:spcPct val="0"/>
                  </a:spcBef>
                  <a:spcAft>
                    <a:spcPct val="0"/>
                  </a:spcAft>
                  <a:buClrTx/>
                  <a:buSzTx/>
                  <a:buFontTx/>
                  <a:buNone/>
                  <a:tabLst/>
                  <a:defRPr/>
                </a:pPr>
                <a:endPar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75" name="Line 50">
                <a:extLst>
                  <a:ext uri="{FF2B5EF4-FFF2-40B4-BE49-F238E27FC236}">
                    <a16:creationId xmlns:a16="http://schemas.microsoft.com/office/drawing/2014/main" id="{22DDB2A4-BBFF-4641-B42D-1FFE17B36445}"/>
                  </a:ext>
                </a:extLst>
              </p:cNvPr>
              <p:cNvSpPr>
                <a:spLocks noChangeShapeType="1"/>
              </p:cNvSpPr>
              <p:nvPr/>
            </p:nvSpPr>
            <p:spPr bwMode="gray">
              <a:xfrm flipV="1">
                <a:off x="4848225" y="2616200"/>
                <a:ext cx="0" cy="2360613"/>
              </a:xfrm>
              <a:prstGeom prst="line">
                <a:avLst/>
              </a:prstGeom>
              <a:noFill/>
              <a:ln w="12700">
                <a:solidFill>
                  <a:sysClr val="windowText" lastClr="000000"/>
                </a:solidFill>
                <a:prstDash val="sysDot"/>
                <a:round/>
                <a:headEnd/>
                <a:tailEnd/>
              </a:ln>
            </p:spPr>
            <p:txBody>
              <a:bodyPr wrap="none"/>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76" name="Freeform 6">
                <a:extLst>
                  <a:ext uri="{FF2B5EF4-FFF2-40B4-BE49-F238E27FC236}">
                    <a16:creationId xmlns:a16="http://schemas.microsoft.com/office/drawing/2014/main" id="{0D4D9DCD-D861-42FB-B4DC-5EE39757C098}"/>
                  </a:ext>
                </a:extLst>
              </p:cNvPr>
              <p:cNvSpPr>
                <a:spLocks/>
              </p:cNvSpPr>
              <p:nvPr/>
            </p:nvSpPr>
            <p:spPr bwMode="auto">
              <a:xfrm flipH="1">
                <a:off x="1408113" y="2498725"/>
                <a:ext cx="6931025" cy="1797050"/>
              </a:xfrm>
              <a:custGeom>
                <a:avLst/>
                <a:gdLst>
                  <a:gd name="T0" fmla="*/ 0 w 2230"/>
                  <a:gd name="T1" fmla="*/ 2147483647 h 819"/>
                  <a:gd name="T2" fmla="*/ 2147483647 w 2230"/>
                  <a:gd name="T3" fmla="*/ 2147483647 h 819"/>
                  <a:gd name="T4" fmla="*/ 2147483647 w 2230"/>
                  <a:gd name="T5" fmla="*/ 2147483647 h 819"/>
                  <a:gd name="T6" fmla="*/ 2147483647 w 2230"/>
                  <a:gd name="T7" fmla="*/ 2147483647 h 819"/>
                  <a:gd name="T8" fmla="*/ 2147483647 w 2230"/>
                  <a:gd name="T9" fmla="*/ 2147483647 h 819"/>
                  <a:gd name="T10" fmla="*/ 2147483647 w 2230"/>
                  <a:gd name="T11" fmla="*/ 2147483647 h 819"/>
                  <a:gd name="T12" fmla="*/ 2147483647 w 2230"/>
                  <a:gd name="T13" fmla="*/ 2147483647 h 819"/>
                  <a:gd name="T14" fmla="*/ 0 60000 65536"/>
                  <a:gd name="T15" fmla="*/ 0 60000 65536"/>
                  <a:gd name="T16" fmla="*/ 0 60000 65536"/>
                  <a:gd name="T17" fmla="*/ 0 60000 65536"/>
                  <a:gd name="T18" fmla="*/ 0 60000 65536"/>
                  <a:gd name="T19" fmla="*/ 0 60000 65536"/>
                  <a:gd name="T20" fmla="*/ 0 60000 65536"/>
                  <a:gd name="T21" fmla="*/ 0 w 2230"/>
                  <a:gd name="T22" fmla="*/ 0 h 819"/>
                  <a:gd name="T23" fmla="*/ 2230 w 2230"/>
                  <a:gd name="T24" fmla="*/ 819 h 8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0" h="819">
                    <a:moveTo>
                      <a:pt x="0" y="2"/>
                    </a:moveTo>
                    <a:cubicBezTo>
                      <a:pt x="104" y="4"/>
                      <a:pt x="208" y="7"/>
                      <a:pt x="316" y="8"/>
                    </a:cubicBezTo>
                    <a:cubicBezTo>
                      <a:pt x="424" y="9"/>
                      <a:pt x="516" y="0"/>
                      <a:pt x="650" y="8"/>
                    </a:cubicBezTo>
                    <a:cubicBezTo>
                      <a:pt x="784" y="16"/>
                      <a:pt x="972" y="24"/>
                      <a:pt x="1121" y="58"/>
                    </a:cubicBezTo>
                    <a:cubicBezTo>
                      <a:pt x="1270" y="92"/>
                      <a:pt x="1412" y="145"/>
                      <a:pt x="1542" y="212"/>
                    </a:cubicBezTo>
                    <a:cubicBezTo>
                      <a:pt x="1672" y="279"/>
                      <a:pt x="1786" y="359"/>
                      <a:pt x="1901" y="460"/>
                    </a:cubicBezTo>
                    <a:cubicBezTo>
                      <a:pt x="2016" y="561"/>
                      <a:pt x="2123" y="690"/>
                      <a:pt x="2230" y="819"/>
                    </a:cubicBezTo>
                  </a:path>
                </a:pathLst>
              </a:custGeom>
              <a:noFill/>
              <a:ln w="28575">
                <a:solidFill>
                  <a:srgbClr val="C369A9"/>
                </a:solidFill>
                <a:prstDash val="dash"/>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77" name="Line 23">
                <a:extLst>
                  <a:ext uri="{FF2B5EF4-FFF2-40B4-BE49-F238E27FC236}">
                    <a16:creationId xmlns:a16="http://schemas.microsoft.com/office/drawing/2014/main" id="{525214C5-26F9-4483-8821-B99FA81ADD55}"/>
                  </a:ext>
                </a:extLst>
              </p:cNvPr>
              <p:cNvSpPr>
                <a:spLocks noChangeShapeType="1"/>
              </p:cNvSpPr>
              <p:nvPr/>
            </p:nvSpPr>
            <p:spPr bwMode="auto">
              <a:xfrm>
                <a:off x="1375782" y="1901825"/>
                <a:ext cx="0" cy="3089275"/>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78" name="Line 24">
                <a:extLst>
                  <a:ext uri="{FF2B5EF4-FFF2-40B4-BE49-F238E27FC236}">
                    <a16:creationId xmlns:a16="http://schemas.microsoft.com/office/drawing/2014/main" id="{CE024CF9-6B3E-4576-86FF-804F3819E287}"/>
                  </a:ext>
                </a:extLst>
              </p:cNvPr>
              <p:cNvSpPr>
                <a:spLocks noChangeShapeType="1"/>
              </p:cNvSpPr>
              <p:nvPr/>
            </p:nvSpPr>
            <p:spPr bwMode="auto">
              <a:xfrm>
                <a:off x="1293232" y="4991100"/>
                <a:ext cx="82550" cy="0"/>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79" name="Line 25">
                <a:extLst>
                  <a:ext uri="{FF2B5EF4-FFF2-40B4-BE49-F238E27FC236}">
                    <a16:creationId xmlns:a16="http://schemas.microsoft.com/office/drawing/2014/main" id="{73CEFC14-C29B-43F8-94B5-A59EEFA2EE16}"/>
                  </a:ext>
                </a:extLst>
              </p:cNvPr>
              <p:cNvSpPr>
                <a:spLocks noChangeShapeType="1"/>
              </p:cNvSpPr>
              <p:nvPr/>
            </p:nvSpPr>
            <p:spPr bwMode="auto">
              <a:xfrm>
                <a:off x="1293232" y="4365625"/>
                <a:ext cx="82550" cy="0"/>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0" name="Line 26">
                <a:extLst>
                  <a:ext uri="{FF2B5EF4-FFF2-40B4-BE49-F238E27FC236}">
                    <a16:creationId xmlns:a16="http://schemas.microsoft.com/office/drawing/2014/main" id="{85B9471E-ABA3-4A9E-8C08-0502B1F7FE3D}"/>
                  </a:ext>
                </a:extLst>
              </p:cNvPr>
              <p:cNvSpPr>
                <a:spLocks noChangeShapeType="1"/>
              </p:cNvSpPr>
              <p:nvPr/>
            </p:nvSpPr>
            <p:spPr bwMode="auto">
              <a:xfrm>
                <a:off x="1293232" y="3756025"/>
                <a:ext cx="82550" cy="0"/>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1" name="Line 27">
                <a:extLst>
                  <a:ext uri="{FF2B5EF4-FFF2-40B4-BE49-F238E27FC236}">
                    <a16:creationId xmlns:a16="http://schemas.microsoft.com/office/drawing/2014/main" id="{062E345F-0443-4776-9C12-D463630A50E0}"/>
                  </a:ext>
                </a:extLst>
              </p:cNvPr>
              <p:cNvSpPr>
                <a:spLocks noChangeShapeType="1"/>
              </p:cNvSpPr>
              <p:nvPr/>
            </p:nvSpPr>
            <p:spPr bwMode="auto">
              <a:xfrm>
                <a:off x="1293232" y="3133725"/>
                <a:ext cx="82550" cy="0"/>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2" name="Line 28">
                <a:extLst>
                  <a:ext uri="{FF2B5EF4-FFF2-40B4-BE49-F238E27FC236}">
                    <a16:creationId xmlns:a16="http://schemas.microsoft.com/office/drawing/2014/main" id="{B22413A4-8F39-44B0-A65E-26BAAE71DC35}"/>
                  </a:ext>
                </a:extLst>
              </p:cNvPr>
              <p:cNvSpPr>
                <a:spLocks noChangeShapeType="1"/>
              </p:cNvSpPr>
              <p:nvPr/>
            </p:nvSpPr>
            <p:spPr bwMode="auto">
              <a:xfrm>
                <a:off x="1293232" y="2525713"/>
                <a:ext cx="82550" cy="0"/>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3" name="Line 29">
                <a:extLst>
                  <a:ext uri="{FF2B5EF4-FFF2-40B4-BE49-F238E27FC236}">
                    <a16:creationId xmlns:a16="http://schemas.microsoft.com/office/drawing/2014/main" id="{428E1515-AA07-4A8B-A907-704453FF5968}"/>
                  </a:ext>
                </a:extLst>
              </p:cNvPr>
              <p:cNvSpPr>
                <a:spLocks noChangeShapeType="1"/>
              </p:cNvSpPr>
              <p:nvPr/>
            </p:nvSpPr>
            <p:spPr bwMode="auto">
              <a:xfrm>
                <a:off x="1293232" y="1909763"/>
                <a:ext cx="82550" cy="0"/>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4" name="Line 30">
                <a:extLst>
                  <a:ext uri="{FF2B5EF4-FFF2-40B4-BE49-F238E27FC236}">
                    <a16:creationId xmlns:a16="http://schemas.microsoft.com/office/drawing/2014/main" id="{EF6BA865-E11E-4E5C-BEDC-6F124214F49F}"/>
                  </a:ext>
                </a:extLst>
              </p:cNvPr>
              <p:cNvSpPr>
                <a:spLocks noChangeShapeType="1"/>
              </p:cNvSpPr>
              <p:nvPr/>
            </p:nvSpPr>
            <p:spPr bwMode="auto">
              <a:xfrm>
                <a:off x="1358900" y="4991100"/>
                <a:ext cx="6962775" cy="0"/>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5" name="Line 31">
                <a:extLst>
                  <a:ext uri="{FF2B5EF4-FFF2-40B4-BE49-F238E27FC236}">
                    <a16:creationId xmlns:a16="http://schemas.microsoft.com/office/drawing/2014/main" id="{4CC21CB2-FBF1-40B1-BC48-5CFEF4ADAC1E}"/>
                  </a:ext>
                </a:extLst>
              </p:cNvPr>
              <p:cNvSpPr>
                <a:spLocks noChangeShapeType="1"/>
              </p:cNvSpPr>
              <p:nvPr/>
            </p:nvSpPr>
            <p:spPr bwMode="auto">
              <a:xfrm flipV="1">
                <a:off x="1375782"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6" name="Line 32">
                <a:extLst>
                  <a:ext uri="{FF2B5EF4-FFF2-40B4-BE49-F238E27FC236}">
                    <a16:creationId xmlns:a16="http://schemas.microsoft.com/office/drawing/2014/main" id="{84473A86-BA4A-46A8-89F8-D74C55616BA4}"/>
                  </a:ext>
                </a:extLst>
              </p:cNvPr>
              <p:cNvSpPr>
                <a:spLocks noChangeShapeType="1"/>
              </p:cNvSpPr>
              <p:nvPr/>
            </p:nvSpPr>
            <p:spPr bwMode="auto">
              <a:xfrm flipV="1">
                <a:off x="2047875"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7" name="Line 33">
                <a:extLst>
                  <a:ext uri="{FF2B5EF4-FFF2-40B4-BE49-F238E27FC236}">
                    <a16:creationId xmlns:a16="http://schemas.microsoft.com/office/drawing/2014/main" id="{8FFCA05E-60D1-464D-A8B7-11C22F04D8FC}"/>
                  </a:ext>
                </a:extLst>
              </p:cNvPr>
              <p:cNvSpPr>
                <a:spLocks noChangeShapeType="1"/>
              </p:cNvSpPr>
              <p:nvPr/>
            </p:nvSpPr>
            <p:spPr bwMode="auto">
              <a:xfrm flipV="1">
                <a:off x="2759075"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8" name="Line 34">
                <a:extLst>
                  <a:ext uri="{FF2B5EF4-FFF2-40B4-BE49-F238E27FC236}">
                    <a16:creationId xmlns:a16="http://schemas.microsoft.com/office/drawing/2014/main" id="{3AB8C78D-FD6D-4087-B6B5-5DC063A314E0}"/>
                  </a:ext>
                </a:extLst>
              </p:cNvPr>
              <p:cNvSpPr>
                <a:spLocks noChangeShapeType="1"/>
              </p:cNvSpPr>
              <p:nvPr/>
            </p:nvSpPr>
            <p:spPr bwMode="auto">
              <a:xfrm flipV="1">
                <a:off x="3448050"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89" name="Line 35">
                <a:extLst>
                  <a:ext uri="{FF2B5EF4-FFF2-40B4-BE49-F238E27FC236}">
                    <a16:creationId xmlns:a16="http://schemas.microsoft.com/office/drawing/2014/main" id="{E6D861A2-C860-4A31-85FC-6EA736C7E523}"/>
                  </a:ext>
                </a:extLst>
              </p:cNvPr>
              <p:cNvSpPr>
                <a:spLocks noChangeShapeType="1"/>
              </p:cNvSpPr>
              <p:nvPr/>
            </p:nvSpPr>
            <p:spPr bwMode="auto">
              <a:xfrm flipV="1">
                <a:off x="4140200"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90" name="Line 36">
                <a:extLst>
                  <a:ext uri="{FF2B5EF4-FFF2-40B4-BE49-F238E27FC236}">
                    <a16:creationId xmlns:a16="http://schemas.microsoft.com/office/drawing/2014/main" id="{A83D000C-0591-4F16-BD4C-3FABBEAF1EA6}"/>
                  </a:ext>
                </a:extLst>
              </p:cNvPr>
              <p:cNvSpPr>
                <a:spLocks noChangeShapeType="1"/>
              </p:cNvSpPr>
              <p:nvPr/>
            </p:nvSpPr>
            <p:spPr bwMode="auto">
              <a:xfrm flipV="1">
                <a:off x="4849813"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91" name="Line 37">
                <a:extLst>
                  <a:ext uri="{FF2B5EF4-FFF2-40B4-BE49-F238E27FC236}">
                    <a16:creationId xmlns:a16="http://schemas.microsoft.com/office/drawing/2014/main" id="{69BC1A55-AB86-4262-A01D-4909DE90A96C}"/>
                  </a:ext>
                </a:extLst>
              </p:cNvPr>
              <p:cNvSpPr>
                <a:spLocks noChangeShapeType="1"/>
              </p:cNvSpPr>
              <p:nvPr/>
            </p:nvSpPr>
            <p:spPr bwMode="auto">
              <a:xfrm flipV="1">
                <a:off x="5541963"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92" name="Line 38">
                <a:extLst>
                  <a:ext uri="{FF2B5EF4-FFF2-40B4-BE49-F238E27FC236}">
                    <a16:creationId xmlns:a16="http://schemas.microsoft.com/office/drawing/2014/main" id="{399EAAB5-86BE-4552-B698-F9B0D7EC393A}"/>
                  </a:ext>
                </a:extLst>
              </p:cNvPr>
              <p:cNvSpPr>
                <a:spLocks noChangeShapeType="1"/>
              </p:cNvSpPr>
              <p:nvPr/>
            </p:nvSpPr>
            <p:spPr bwMode="auto">
              <a:xfrm flipV="1">
                <a:off x="6232525"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93" name="Line 39">
                <a:extLst>
                  <a:ext uri="{FF2B5EF4-FFF2-40B4-BE49-F238E27FC236}">
                    <a16:creationId xmlns:a16="http://schemas.microsoft.com/office/drawing/2014/main" id="{74B70BBC-D2D2-4948-9C6F-81BAE4423BB8}"/>
                  </a:ext>
                </a:extLst>
              </p:cNvPr>
              <p:cNvSpPr>
                <a:spLocks noChangeShapeType="1"/>
              </p:cNvSpPr>
              <p:nvPr/>
            </p:nvSpPr>
            <p:spPr bwMode="auto">
              <a:xfrm flipV="1">
                <a:off x="6921500"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94" name="Line 40">
                <a:extLst>
                  <a:ext uri="{FF2B5EF4-FFF2-40B4-BE49-F238E27FC236}">
                    <a16:creationId xmlns:a16="http://schemas.microsoft.com/office/drawing/2014/main" id="{2AB2F4F1-E6DC-4FD8-8D88-C588AED86ACD}"/>
                  </a:ext>
                </a:extLst>
              </p:cNvPr>
              <p:cNvSpPr>
                <a:spLocks noChangeShapeType="1"/>
              </p:cNvSpPr>
              <p:nvPr/>
            </p:nvSpPr>
            <p:spPr bwMode="auto">
              <a:xfrm flipV="1">
                <a:off x="7632700"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95" name="Line 41">
                <a:extLst>
                  <a:ext uri="{FF2B5EF4-FFF2-40B4-BE49-F238E27FC236}">
                    <a16:creationId xmlns:a16="http://schemas.microsoft.com/office/drawing/2014/main" id="{A477F749-1FFB-43D1-83C6-2C6AFA89E81D}"/>
                  </a:ext>
                </a:extLst>
              </p:cNvPr>
              <p:cNvSpPr>
                <a:spLocks noChangeShapeType="1"/>
              </p:cNvSpPr>
              <p:nvPr/>
            </p:nvSpPr>
            <p:spPr bwMode="auto">
              <a:xfrm flipV="1">
                <a:off x="8321675" y="4978399"/>
                <a:ext cx="0" cy="73152"/>
              </a:xfrm>
              <a:prstGeom prst="line">
                <a:avLst/>
              </a:prstGeom>
              <a:noFill/>
              <a:ln w="19050">
                <a:solidFill>
                  <a:sysClr val="windowText" lastClr="000000"/>
                </a:solidFill>
                <a:round/>
                <a:headEnd/>
                <a:tailEnd/>
              </a:ln>
            </p:spPr>
            <p:txBody>
              <a:body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196" name="Rectangle 42">
                <a:extLst>
                  <a:ext uri="{FF2B5EF4-FFF2-40B4-BE49-F238E27FC236}">
                    <a16:creationId xmlns:a16="http://schemas.microsoft.com/office/drawing/2014/main" id="{107C3292-A227-498C-92E8-6310F4789F8D}"/>
                  </a:ext>
                </a:extLst>
              </p:cNvPr>
              <p:cNvSpPr>
                <a:spLocks noChangeArrowheads="1"/>
              </p:cNvSpPr>
              <p:nvPr/>
            </p:nvSpPr>
            <p:spPr bwMode="auto">
              <a:xfrm>
                <a:off x="1165187" y="4874786"/>
                <a:ext cx="100052" cy="192569"/>
              </a:xfrm>
              <a:prstGeom prst="rect">
                <a:avLst/>
              </a:prstGeom>
              <a:noFill/>
              <a:ln w="9525">
                <a:noFill/>
                <a:miter lim="800000"/>
                <a:headEnd/>
                <a:tailEnd/>
              </a:ln>
            </p:spPr>
            <p:txBody>
              <a:bodyPr wrap="none" lIns="0" tIns="0" rIns="0" bIns="0">
                <a:spAutoFit/>
              </a:bodyPr>
              <a:lstStyle/>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7</a:t>
                </a:r>
              </a:p>
            </p:txBody>
          </p:sp>
          <p:sp>
            <p:nvSpPr>
              <p:cNvPr id="197" name="Rectangle 43">
                <a:extLst>
                  <a:ext uri="{FF2B5EF4-FFF2-40B4-BE49-F238E27FC236}">
                    <a16:creationId xmlns:a16="http://schemas.microsoft.com/office/drawing/2014/main" id="{CEE44E16-9C0D-4EB5-99BC-00ADA4848E5C}"/>
                  </a:ext>
                </a:extLst>
              </p:cNvPr>
              <p:cNvSpPr>
                <a:spLocks noChangeArrowheads="1"/>
              </p:cNvSpPr>
              <p:nvPr/>
            </p:nvSpPr>
            <p:spPr bwMode="auto">
              <a:xfrm>
                <a:off x="1165187" y="4258851"/>
                <a:ext cx="100052" cy="192569"/>
              </a:xfrm>
              <a:prstGeom prst="rect">
                <a:avLst/>
              </a:prstGeom>
              <a:noFill/>
              <a:ln w="9525">
                <a:noFill/>
                <a:miter lim="800000"/>
                <a:headEnd/>
                <a:tailEnd/>
              </a:ln>
            </p:spPr>
            <p:txBody>
              <a:bodyPr wrap="none" lIns="0" tIns="0" rIns="0" bIns="0">
                <a:spAutoFit/>
              </a:bodyPr>
              <a:lstStyle/>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8</a:t>
                </a:r>
              </a:p>
            </p:txBody>
          </p:sp>
          <p:sp>
            <p:nvSpPr>
              <p:cNvPr id="198" name="Rectangle 44">
                <a:extLst>
                  <a:ext uri="{FF2B5EF4-FFF2-40B4-BE49-F238E27FC236}">
                    <a16:creationId xmlns:a16="http://schemas.microsoft.com/office/drawing/2014/main" id="{A9470D46-A6A1-401D-8CBA-EF2697298511}"/>
                  </a:ext>
                </a:extLst>
              </p:cNvPr>
              <p:cNvSpPr>
                <a:spLocks noChangeArrowheads="1"/>
              </p:cNvSpPr>
              <p:nvPr/>
            </p:nvSpPr>
            <p:spPr bwMode="auto">
              <a:xfrm>
                <a:off x="1165187" y="3642917"/>
                <a:ext cx="100052" cy="192569"/>
              </a:xfrm>
              <a:prstGeom prst="rect">
                <a:avLst/>
              </a:prstGeom>
              <a:noFill/>
              <a:ln w="9525">
                <a:noFill/>
                <a:miter lim="800000"/>
                <a:headEnd/>
                <a:tailEnd/>
              </a:ln>
            </p:spPr>
            <p:txBody>
              <a:bodyPr wrap="none" lIns="0" tIns="0" rIns="0" bIns="0">
                <a:spAutoFit/>
              </a:bodyPr>
              <a:lstStyle/>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9</a:t>
                </a:r>
              </a:p>
            </p:txBody>
          </p:sp>
          <p:sp>
            <p:nvSpPr>
              <p:cNvPr id="199" name="Rectangle 45">
                <a:extLst>
                  <a:ext uri="{FF2B5EF4-FFF2-40B4-BE49-F238E27FC236}">
                    <a16:creationId xmlns:a16="http://schemas.microsoft.com/office/drawing/2014/main" id="{3D49310E-8007-484D-B600-E413E9993CEC}"/>
                  </a:ext>
                </a:extLst>
              </p:cNvPr>
              <p:cNvSpPr>
                <a:spLocks noChangeArrowheads="1"/>
              </p:cNvSpPr>
              <p:nvPr/>
            </p:nvSpPr>
            <p:spPr bwMode="auto">
              <a:xfrm>
                <a:off x="1065135" y="3026983"/>
                <a:ext cx="200103" cy="192569"/>
              </a:xfrm>
              <a:prstGeom prst="rect">
                <a:avLst/>
              </a:prstGeom>
              <a:noFill/>
              <a:ln w="9525">
                <a:noFill/>
                <a:miter lim="800000"/>
                <a:headEnd/>
                <a:tailEnd/>
              </a:ln>
            </p:spPr>
            <p:txBody>
              <a:bodyPr wrap="none" lIns="0" tIns="0" rIns="0" bIns="0">
                <a:spAutoFit/>
              </a:bodyPr>
              <a:lstStyle/>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10</a:t>
                </a:r>
              </a:p>
            </p:txBody>
          </p:sp>
          <p:sp>
            <p:nvSpPr>
              <p:cNvPr id="200" name="Rectangle 46">
                <a:extLst>
                  <a:ext uri="{FF2B5EF4-FFF2-40B4-BE49-F238E27FC236}">
                    <a16:creationId xmlns:a16="http://schemas.microsoft.com/office/drawing/2014/main" id="{31E4FB95-4413-4287-81C8-4909AA873AF8}"/>
                  </a:ext>
                </a:extLst>
              </p:cNvPr>
              <p:cNvSpPr>
                <a:spLocks noChangeArrowheads="1"/>
              </p:cNvSpPr>
              <p:nvPr/>
            </p:nvSpPr>
            <p:spPr bwMode="auto">
              <a:xfrm>
                <a:off x="1065135" y="2411047"/>
                <a:ext cx="200103" cy="192569"/>
              </a:xfrm>
              <a:prstGeom prst="rect">
                <a:avLst/>
              </a:prstGeom>
              <a:noFill/>
              <a:ln w="9525">
                <a:noFill/>
                <a:miter lim="800000"/>
                <a:headEnd/>
                <a:tailEnd/>
              </a:ln>
            </p:spPr>
            <p:txBody>
              <a:bodyPr wrap="none" lIns="0" tIns="0" rIns="0" bIns="0">
                <a:spAutoFit/>
              </a:bodyPr>
              <a:lstStyle/>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11</a:t>
                </a:r>
              </a:p>
            </p:txBody>
          </p:sp>
          <p:sp>
            <p:nvSpPr>
              <p:cNvPr id="201" name="Rectangle 48">
                <a:extLst>
                  <a:ext uri="{FF2B5EF4-FFF2-40B4-BE49-F238E27FC236}">
                    <a16:creationId xmlns:a16="http://schemas.microsoft.com/office/drawing/2014/main" id="{958B18C3-78E3-4400-90F9-037CF43DE846}"/>
                  </a:ext>
                </a:extLst>
              </p:cNvPr>
              <p:cNvSpPr>
                <a:spLocks noChangeArrowheads="1"/>
              </p:cNvSpPr>
              <p:nvPr/>
            </p:nvSpPr>
            <p:spPr bwMode="auto">
              <a:xfrm>
                <a:off x="1988305"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10</a:t>
                </a:r>
              </a:p>
            </p:txBody>
          </p:sp>
          <p:sp>
            <p:nvSpPr>
              <p:cNvPr id="202" name="Rectangle 49">
                <a:extLst>
                  <a:ext uri="{FF2B5EF4-FFF2-40B4-BE49-F238E27FC236}">
                    <a16:creationId xmlns:a16="http://schemas.microsoft.com/office/drawing/2014/main" id="{7C9B3AA0-BB3A-410C-8EA2-A77D6B5ED64A}"/>
                  </a:ext>
                </a:extLst>
              </p:cNvPr>
              <p:cNvSpPr>
                <a:spLocks noChangeArrowheads="1"/>
              </p:cNvSpPr>
              <p:nvPr/>
            </p:nvSpPr>
            <p:spPr bwMode="auto">
              <a:xfrm>
                <a:off x="2641598" y="5065714"/>
                <a:ext cx="273050" cy="192569"/>
              </a:xfrm>
              <a:prstGeom prst="rect">
                <a:avLst/>
              </a:prstGeom>
              <a:noFill/>
              <a:ln w="9525">
                <a:noFill/>
                <a:miter lim="800000"/>
                <a:headEnd/>
                <a:tailEnd/>
              </a:ln>
            </p:spPr>
            <p:txBody>
              <a:bodyPr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20</a:t>
                </a:r>
              </a:p>
            </p:txBody>
          </p:sp>
          <p:sp>
            <p:nvSpPr>
              <p:cNvPr id="203" name="Rectangle 50">
                <a:extLst>
                  <a:ext uri="{FF2B5EF4-FFF2-40B4-BE49-F238E27FC236}">
                    <a16:creationId xmlns:a16="http://schemas.microsoft.com/office/drawing/2014/main" id="{5D73BCBD-5EBD-4132-95EA-2A09E2F7689C}"/>
                  </a:ext>
                </a:extLst>
              </p:cNvPr>
              <p:cNvSpPr>
                <a:spLocks noChangeArrowheads="1"/>
              </p:cNvSpPr>
              <p:nvPr/>
            </p:nvSpPr>
            <p:spPr bwMode="auto">
              <a:xfrm>
                <a:off x="3368636"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30</a:t>
                </a:r>
              </a:p>
            </p:txBody>
          </p:sp>
          <p:sp>
            <p:nvSpPr>
              <p:cNvPr id="204" name="Rectangle 51">
                <a:extLst>
                  <a:ext uri="{FF2B5EF4-FFF2-40B4-BE49-F238E27FC236}">
                    <a16:creationId xmlns:a16="http://schemas.microsoft.com/office/drawing/2014/main" id="{095E59AA-0E8D-47C9-8D51-7A48BC5F9DCB}"/>
                  </a:ext>
                </a:extLst>
              </p:cNvPr>
              <p:cNvSpPr>
                <a:spLocks noChangeArrowheads="1"/>
              </p:cNvSpPr>
              <p:nvPr/>
            </p:nvSpPr>
            <p:spPr bwMode="auto">
              <a:xfrm>
                <a:off x="4077452"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40</a:t>
                </a:r>
              </a:p>
            </p:txBody>
          </p:sp>
          <p:sp>
            <p:nvSpPr>
              <p:cNvPr id="205" name="Rectangle 52">
                <a:extLst>
                  <a:ext uri="{FF2B5EF4-FFF2-40B4-BE49-F238E27FC236}">
                    <a16:creationId xmlns:a16="http://schemas.microsoft.com/office/drawing/2014/main" id="{C08C94C1-B7B4-4A6F-A34C-036CBED25AD5}"/>
                  </a:ext>
                </a:extLst>
              </p:cNvPr>
              <p:cNvSpPr>
                <a:spLocks noChangeArrowheads="1"/>
              </p:cNvSpPr>
              <p:nvPr/>
            </p:nvSpPr>
            <p:spPr bwMode="auto">
              <a:xfrm>
                <a:off x="4768019"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50</a:t>
                </a:r>
              </a:p>
            </p:txBody>
          </p:sp>
          <p:sp>
            <p:nvSpPr>
              <p:cNvPr id="206" name="Rectangle 53">
                <a:extLst>
                  <a:ext uri="{FF2B5EF4-FFF2-40B4-BE49-F238E27FC236}">
                    <a16:creationId xmlns:a16="http://schemas.microsoft.com/office/drawing/2014/main" id="{FB101A12-3712-412B-A06A-81B2CA244292}"/>
                  </a:ext>
                </a:extLst>
              </p:cNvPr>
              <p:cNvSpPr>
                <a:spLocks noChangeArrowheads="1"/>
              </p:cNvSpPr>
              <p:nvPr/>
            </p:nvSpPr>
            <p:spPr bwMode="auto">
              <a:xfrm>
                <a:off x="5458580"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60</a:t>
                </a:r>
              </a:p>
            </p:txBody>
          </p:sp>
          <p:sp>
            <p:nvSpPr>
              <p:cNvPr id="207" name="Rectangle 54">
                <a:extLst>
                  <a:ext uri="{FF2B5EF4-FFF2-40B4-BE49-F238E27FC236}">
                    <a16:creationId xmlns:a16="http://schemas.microsoft.com/office/drawing/2014/main" id="{0C45C57F-ABDC-4D70-A773-3ABE5B18B7F2}"/>
                  </a:ext>
                </a:extLst>
              </p:cNvPr>
              <p:cNvSpPr>
                <a:spLocks noChangeArrowheads="1"/>
              </p:cNvSpPr>
              <p:nvPr/>
            </p:nvSpPr>
            <p:spPr bwMode="auto">
              <a:xfrm>
                <a:off x="6149145"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70</a:t>
                </a:r>
              </a:p>
            </p:txBody>
          </p:sp>
          <p:sp>
            <p:nvSpPr>
              <p:cNvPr id="208" name="Rectangle 55">
                <a:extLst>
                  <a:ext uri="{FF2B5EF4-FFF2-40B4-BE49-F238E27FC236}">
                    <a16:creationId xmlns:a16="http://schemas.microsoft.com/office/drawing/2014/main" id="{A87B5904-72B7-4036-8606-12FFBDE477B9}"/>
                  </a:ext>
                </a:extLst>
              </p:cNvPr>
              <p:cNvSpPr>
                <a:spLocks noChangeArrowheads="1"/>
              </p:cNvSpPr>
              <p:nvPr/>
            </p:nvSpPr>
            <p:spPr bwMode="auto">
              <a:xfrm>
                <a:off x="6857171"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80</a:t>
                </a:r>
              </a:p>
            </p:txBody>
          </p:sp>
          <p:sp>
            <p:nvSpPr>
              <p:cNvPr id="209" name="Rectangle 56">
                <a:extLst>
                  <a:ext uri="{FF2B5EF4-FFF2-40B4-BE49-F238E27FC236}">
                    <a16:creationId xmlns:a16="http://schemas.microsoft.com/office/drawing/2014/main" id="{D84CC39B-C0FA-406D-AEE9-C1406DED1831}"/>
                  </a:ext>
                </a:extLst>
              </p:cNvPr>
              <p:cNvSpPr>
                <a:spLocks noChangeArrowheads="1"/>
              </p:cNvSpPr>
              <p:nvPr/>
            </p:nvSpPr>
            <p:spPr bwMode="auto">
              <a:xfrm>
                <a:off x="7549318"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90</a:t>
                </a:r>
              </a:p>
            </p:txBody>
          </p:sp>
          <p:sp>
            <p:nvSpPr>
              <p:cNvPr id="210" name="Rectangle 57">
                <a:extLst>
                  <a:ext uri="{FF2B5EF4-FFF2-40B4-BE49-F238E27FC236}">
                    <a16:creationId xmlns:a16="http://schemas.microsoft.com/office/drawing/2014/main" id="{B2355542-B2A2-457D-9148-AB3A2F2958CB}"/>
                  </a:ext>
                </a:extLst>
              </p:cNvPr>
              <p:cNvSpPr>
                <a:spLocks noChangeArrowheads="1"/>
              </p:cNvSpPr>
              <p:nvPr/>
            </p:nvSpPr>
            <p:spPr bwMode="auto">
              <a:xfrm>
                <a:off x="8191441" y="5065714"/>
                <a:ext cx="300155" cy="192569"/>
              </a:xfrm>
              <a:prstGeom prst="rect">
                <a:avLst/>
              </a:prstGeom>
              <a:noFill/>
              <a:ln w="9525">
                <a:noFill/>
                <a:miter lim="800000"/>
                <a:headEnd/>
                <a:tailEnd/>
              </a:ln>
            </p:spPr>
            <p:txBody>
              <a:bodyPr wrap="none" lIns="0" tIns="0" rIns="0" bIns="0">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100</a:t>
                </a:r>
              </a:p>
            </p:txBody>
          </p:sp>
          <p:sp>
            <p:nvSpPr>
              <p:cNvPr id="211" name="Rectangle 50">
                <a:extLst>
                  <a:ext uri="{FF2B5EF4-FFF2-40B4-BE49-F238E27FC236}">
                    <a16:creationId xmlns:a16="http://schemas.microsoft.com/office/drawing/2014/main" id="{B431FF49-0026-4313-B224-528869F22011}"/>
                  </a:ext>
                </a:extLst>
              </p:cNvPr>
              <p:cNvSpPr>
                <a:spLocks noChangeArrowheads="1"/>
              </p:cNvSpPr>
              <p:nvPr/>
            </p:nvSpPr>
            <p:spPr bwMode="auto">
              <a:xfrm>
                <a:off x="5157906" y="2549060"/>
                <a:ext cx="3251199" cy="994944"/>
              </a:xfrm>
              <a:prstGeom prst="rect">
                <a:avLst/>
              </a:prstGeom>
              <a:noFill/>
              <a:ln w="9525">
                <a:noFill/>
                <a:miter lim="800000"/>
                <a:headEnd/>
                <a:tailEnd/>
              </a:ln>
            </p:spPr>
            <p:txBody>
              <a:bodyPr>
                <a:spAutoFit/>
              </a:body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CA" sz="13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rPr>
                  <a:t>Fracture risk is similar to not taking medication at all</a:t>
                </a:r>
                <a:endParaRPr kumimoji="0" lang="en-CA" sz="3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212" name="Line 50">
                <a:extLst>
                  <a:ext uri="{FF2B5EF4-FFF2-40B4-BE49-F238E27FC236}">
                    <a16:creationId xmlns:a16="http://schemas.microsoft.com/office/drawing/2014/main" id="{4D7464A0-45CC-48C6-9BE2-83A09C49C004}"/>
                  </a:ext>
                </a:extLst>
              </p:cNvPr>
              <p:cNvSpPr>
                <a:spLocks noChangeShapeType="1"/>
              </p:cNvSpPr>
              <p:nvPr/>
            </p:nvSpPr>
            <p:spPr bwMode="gray">
              <a:xfrm rot="16200000" flipV="1">
                <a:off x="3100388" y="900112"/>
                <a:ext cx="0" cy="3419475"/>
              </a:xfrm>
              <a:prstGeom prst="line">
                <a:avLst/>
              </a:prstGeom>
              <a:noFill/>
              <a:ln w="12700">
                <a:solidFill>
                  <a:sysClr val="windowText" lastClr="000000"/>
                </a:solidFill>
                <a:prstDash val="sysDot"/>
                <a:round/>
                <a:headEnd/>
                <a:tailEnd/>
              </a:ln>
            </p:spPr>
            <p:txBody>
              <a:bodyPr wrap="none"/>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mn-cs"/>
                </a:endParaRPr>
              </a:p>
            </p:txBody>
          </p:sp>
          <p:sp>
            <p:nvSpPr>
              <p:cNvPr id="213" name="Left Arrow 50">
                <a:extLst>
                  <a:ext uri="{FF2B5EF4-FFF2-40B4-BE49-F238E27FC236}">
                    <a16:creationId xmlns:a16="http://schemas.microsoft.com/office/drawing/2014/main" id="{A618BDE9-144D-4A98-81D0-11FA733ABADA}"/>
                  </a:ext>
                </a:extLst>
              </p:cNvPr>
              <p:cNvSpPr/>
              <p:nvPr/>
            </p:nvSpPr>
            <p:spPr>
              <a:xfrm rot="16200000">
                <a:off x="4603635" y="2098140"/>
                <a:ext cx="423821" cy="510635"/>
              </a:xfrm>
              <a:prstGeom prst="leftArrow">
                <a:avLst/>
              </a:prstGeom>
              <a:solidFill>
                <a:srgbClr val="E975FF"/>
              </a:solidFill>
              <a:ln w="25400" cap="flat" cmpd="sng" algn="ctr">
                <a:noFill/>
                <a:prstDash val="solid"/>
              </a:ln>
              <a:effectLst/>
            </p:spPr>
            <p:txBody>
              <a:bodyPr anchor="ctr"/>
              <a:lstStyle/>
              <a:p>
                <a:pPr marL="0" marR="0" lvl="0" indent="0" algn="ctr" defTabSz="342900" rtl="0" eaLnBrk="1" fontAlgn="base" latinLnBrk="0" hangingPunct="1">
                  <a:lnSpc>
                    <a:spcPct val="100000"/>
                  </a:lnSpc>
                  <a:spcBef>
                    <a:spcPct val="0"/>
                  </a:spcBef>
                  <a:spcAft>
                    <a:spcPct val="0"/>
                  </a:spcAft>
                  <a:buClrTx/>
                  <a:buSzTx/>
                  <a:buFontTx/>
                  <a:buNone/>
                  <a:tabLst/>
                  <a:defRPr/>
                </a:pPr>
                <a:endParaRPr kumimoji="0" lang="en-CA"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grpSp>
      </p:grpSp>
      <p:sp>
        <p:nvSpPr>
          <p:cNvPr id="214" name="Text Box 56">
            <a:extLst>
              <a:ext uri="{FF2B5EF4-FFF2-40B4-BE49-F238E27FC236}">
                <a16:creationId xmlns:a16="http://schemas.microsoft.com/office/drawing/2014/main" id="{048EF8CB-1B26-4BA1-A361-6F4A3A72D27A}"/>
              </a:ext>
            </a:extLst>
          </p:cNvPr>
          <p:cNvSpPr txBox="1">
            <a:spLocks noChangeArrowheads="1"/>
          </p:cNvSpPr>
          <p:nvPr/>
        </p:nvSpPr>
        <p:spPr bwMode="auto">
          <a:xfrm>
            <a:off x="5096849" y="1561219"/>
            <a:ext cx="3651842" cy="646331"/>
          </a:xfrm>
          <a:prstGeom prst="rect">
            <a:avLst/>
          </a:prstGeom>
          <a:noFill/>
          <a:ln w="9525">
            <a:noFill/>
            <a:miter lim="800000"/>
            <a:headEnd/>
            <a:tailEnd/>
          </a:ln>
        </p:spPr>
        <p:txBody>
          <a:bodyPr wrap="square" anchor="b">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Helvetica" panose="020B0604020202020204" pitchFamily="34" charset="0"/>
              </a:rPr>
              <a:t>Reduction in 24-month Fracture Risk in Patients Defined as PERSISTENT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Helvetica" panose="020B0604020202020204" pitchFamily="34" charset="0"/>
              </a:rPr>
              <a:t>(No Gap &gt; 30 Days)</a:t>
            </a:r>
            <a:r>
              <a:rPr kumimoji="0" lang="en-US" sz="1200" b="1"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Helvetica" panose="020B0604020202020204" pitchFamily="34" charset="0"/>
              </a:rPr>
              <a:t>1</a:t>
            </a:r>
          </a:p>
        </p:txBody>
      </p:sp>
      <p:graphicFrame>
        <p:nvGraphicFramePr>
          <p:cNvPr id="215" name="Group 166">
            <a:extLst>
              <a:ext uri="{FF2B5EF4-FFF2-40B4-BE49-F238E27FC236}">
                <a16:creationId xmlns:a16="http://schemas.microsoft.com/office/drawing/2014/main" id="{C937E2F2-8EE0-411F-9D09-7DEF936A4080}"/>
              </a:ext>
            </a:extLst>
          </p:cNvPr>
          <p:cNvGraphicFramePr>
            <a:graphicFrameLocks noGrp="1"/>
          </p:cNvGraphicFramePr>
          <p:nvPr>
            <p:extLst/>
          </p:nvPr>
        </p:nvGraphicFramePr>
        <p:xfrm>
          <a:off x="5268936" y="2276918"/>
          <a:ext cx="3330111" cy="2119290"/>
        </p:xfrm>
        <a:graphic>
          <a:graphicData uri="http://schemas.openxmlformats.org/drawingml/2006/table">
            <a:tbl>
              <a:tblPr/>
              <a:tblGrid>
                <a:gridCol w="1010244">
                  <a:extLst>
                    <a:ext uri="{9D8B030D-6E8A-4147-A177-3AD203B41FA5}">
                      <a16:colId xmlns:a16="http://schemas.microsoft.com/office/drawing/2014/main" val="20000"/>
                    </a:ext>
                  </a:extLst>
                </a:gridCol>
                <a:gridCol w="1087028">
                  <a:extLst>
                    <a:ext uri="{9D8B030D-6E8A-4147-A177-3AD203B41FA5}">
                      <a16:colId xmlns:a16="http://schemas.microsoft.com/office/drawing/2014/main" val="20001"/>
                    </a:ext>
                  </a:extLst>
                </a:gridCol>
                <a:gridCol w="165870">
                  <a:extLst>
                    <a:ext uri="{9D8B030D-6E8A-4147-A177-3AD203B41FA5}">
                      <a16:colId xmlns:a16="http://schemas.microsoft.com/office/drawing/2014/main" val="20002"/>
                    </a:ext>
                  </a:extLst>
                </a:gridCol>
                <a:gridCol w="1066969">
                  <a:extLst>
                    <a:ext uri="{9D8B030D-6E8A-4147-A177-3AD203B41FA5}">
                      <a16:colId xmlns:a16="http://schemas.microsoft.com/office/drawing/2014/main" val="20003"/>
                    </a:ext>
                  </a:extLst>
                </a:gridCol>
              </a:tblGrid>
              <a:tr h="365760">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bg2"/>
                        </a:solidFill>
                        <a:effectLst/>
                        <a:latin typeface="Arial Narrow" panose="020B0606020202030204" pitchFamily="34" charset="0"/>
                      </a:endParaRP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Refill gap </a:t>
                      </a:r>
                      <a:r>
                        <a:rPr kumimoji="0" lang="en-US" sz="1200" b="1" i="0" u="none" strike="noStrike" cap="none" normalizeH="0" baseline="0" dirty="0">
                          <a:ln>
                            <a:noFill/>
                          </a:ln>
                          <a:solidFill>
                            <a:schemeClr val="bg2"/>
                          </a:solidFill>
                          <a:effectLst/>
                          <a:latin typeface="Arial Narrow" panose="020B0606020202030204" pitchFamily="34" charset="0"/>
                          <a:cs typeface="Arial" pitchFamily="34" charset="0"/>
                        </a:rPr>
                        <a:t>≤ 30 days</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bg2"/>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Refill gap &gt; 30 days</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extLst>
                  <a:ext uri="{0D108BD9-81ED-4DB2-BD59-A6C34878D82A}">
                    <a16:rowId xmlns:a16="http://schemas.microsoft.com/office/drawing/2014/main" val="10000"/>
                  </a:ext>
                </a:extLst>
              </a:tr>
              <a:tr h="229743">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n (%)</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7,164 (20%)</a:t>
                      </a:r>
                    </a:p>
                  </a:txBody>
                  <a:tcPr marL="34290" marR="34290" marT="27432" marB="27432"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400" b="1" i="0" u="none" strike="noStrike" cap="none" normalizeH="0" baseline="0" dirty="0">
                        <a:ln>
                          <a:noFill/>
                        </a:ln>
                        <a:solidFill>
                          <a:schemeClr val="bg2"/>
                        </a:solidFill>
                        <a:effectLst/>
                        <a:latin typeface="Arial Narrow" panose="020B0606020202030204" pitchFamily="34" charset="0"/>
                      </a:endParaRPr>
                    </a:p>
                  </a:txBody>
                  <a:tcPr marL="34290" marR="34290" marT="27432" marB="27432"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28,373 (80%)</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extLst>
                  <a:ext uri="{0D108BD9-81ED-4DB2-BD59-A6C34878D82A}">
                    <a16:rowId xmlns:a16="http://schemas.microsoft.com/office/drawing/2014/main" val="10001"/>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All fractures</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29%</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no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no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Vertebral</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40%</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Nonvertebral</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29%</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Hip</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45%</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Wrist</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23%</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6651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93483"/>
            <a:ext cx="8887490" cy="1107996"/>
          </a:xfrm>
        </p:spPr>
        <p:txBody>
          <a:bodyPr/>
          <a:lstStyle/>
          <a:p>
            <a:pPr algn="ctr">
              <a:lnSpc>
                <a:spcPct val="100000"/>
              </a:lnSpc>
            </a:pPr>
            <a:r>
              <a:rPr lang="en-CA" sz="3600" dirty="0">
                <a:solidFill>
                  <a:srgbClr val="725F73"/>
                </a:solidFill>
                <a:latin typeface="Arial Narrow" panose="020B0606020202030204" pitchFamily="34" charset="0"/>
              </a:rPr>
              <a:t>Impact of Gastrointestinal Problems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on Patient Persistence</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1449" y="1386069"/>
            <a:ext cx="88011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srgbClr val="554856"/>
              </a:buClr>
              <a:buSzTx/>
              <a:buFont typeface="Arial"/>
              <a:buNone/>
              <a:tabLst/>
              <a:defRPr/>
            </a:pPr>
            <a:r>
              <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The MUSIC-OS Study: </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A multi-objective prospective observational international study survey in 2,959 treated PMO patients </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Survey administered at baseline, 3, 6 and 12 months after enrolment to measure incidence and prevalence of GI problems, associations between GI problems and medication adherence, discontinuation or switching, quality of life, treatment satisfaction and healthcare resource utilization</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69% of  PMO women on treatment had GI symptoms … </a:t>
            </a: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And this was associated with lower adherence, poorer quality of life decreased patient satisfaction (ADIOS, EQ 5D, O PSAT – Q)</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418516"/>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ct val="0"/>
              </a:spcBef>
              <a:spcAft>
                <a:spcPct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†ADEOS measure of adherence; EQ-5D measure of QoL; OPSAT-Q measures treatment satisfaction.</a:t>
            </a:r>
          </a:p>
          <a:p>
            <a:pPr marL="0" marR="0" lvl="0" indent="0" algn="l" defTabSz="685800" rtl="0" eaLnBrk="1" fontAlgn="base" latinLnBrk="0" hangingPunct="1">
              <a:lnSpc>
                <a:spcPct val="100000"/>
              </a:lnSpc>
              <a:spcBef>
                <a:spcPct val="0"/>
              </a:spcBef>
              <a:spcAft>
                <a:spcPct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PMO: post-menopausal osteoporosis, BP: bisphosphonate</a:t>
            </a: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Adachi J,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ECTS</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2014; PP303.</a:t>
            </a: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spTree>
    <p:extLst>
      <p:ext uri="{BB962C8B-B14F-4D97-AF65-F5344CB8AC3E}">
        <p14:creationId xmlns:p14="http://schemas.microsoft.com/office/powerpoint/2010/main" val="2417927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2531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3895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Patient Retention (Evaluated in Canadian Population): National data 2012-2017</a:t>
            </a:r>
            <a:r>
              <a:rPr kumimoji="0" lang="en-CA" sz="36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rPr>
              <a:t>1</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916" y="5733227"/>
            <a:ext cx="9144000" cy="11089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8" y="6302267"/>
            <a:ext cx="9058940" cy="45869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Adapted from QuintilesIMS longitudinal database, November 2012 to June 2017.</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*Comparative clinical significance is unknown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†Patient retention rate was evaluated in 60,167 Canadian patients that initiated denosumab or an oral bisphosphate drug from November 2012 to April 2013 and still active in the database 48 months later. Retention rate at 48 months was defined as the percent of selected patients that remained on therapy for 48 months following treatment initiation. Significance was determined using the chi-squared test: denosumab vs. individual oral bisphosphonate, p&lt;0.051.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QuintilesIMS longitudinal database. November 2012 to June 2017. Prolia</a:t>
            </a:r>
            <a:r>
              <a:rPr kumimoji="0" lang="en-CA"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Product Monograph Amgen Canada Inc. February 13, 2018. </a:t>
            </a:r>
          </a:p>
        </p:txBody>
      </p:sp>
      <p:sp>
        <p:nvSpPr>
          <p:cNvPr id="81" name="Freeform: Shape 80">
            <a:extLst>
              <a:ext uri="{FF2B5EF4-FFF2-40B4-BE49-F238E27FC236}">
                <a16:creationId xmlns:a16="http://schemas.microsoft.com/office/drawing/2014/main" id="{31AF90AE-A8B6-4BDD-B6E0-7F9E3BE25FA6}"/>
              </a:ext>
            </a:extLst>
          </p:cNvPr>
          <p:cNvSpPr/>
          <p:nvPr/>
        </p:nvSpPr>
        <p:spPr>
          <a:xfrm>
            <a:off x="2457334" y="2744824"/>
            <a:ext cx="5795962" cy="762000"/>
          </a:xfrm>
          <a:custGeom>
            <a:avLst/>
            <a:gdLst>
              <a:gd name="connsiteX0" fmla="*/ 0 w 5795962"/>
              <a:gd name="connsiteY0" fmla="*/ 0 h 762000"/>
              <a:gd name="connsiteX1" fmla="*/ 461962 w 5795962"/>
              <a:gd name="connsiteY1" fmla="*/ 76200 h 762000"/>
              <a:gd name="connsiteX2" fmla="*/ 1095375 w 5795962"/>
              <a:gd name="connsiteY2" fmla="*/ 190500 h 762000"/>
              <a:gd name="connsiteX3" fmla="*/ 1400175 w 5795962"/>
              <a:gd name="connsiteY3" fmla="*/ 238125 h 762000"/>
              <a:gd name="connsiteX4" fmla="*/ 1838325 w 5795962"/>
              <a:gd name="connsiteY4" fmla="*/ 280988 h 762000"/>
              <a:gd name="connsiteX5" fmla="*/ 2286000 w 5795962"/>
              <a:gd name="connsiteY5" fmla="*/ 352425 h 762000"/>
              <a:gd name="connsiteX6" fmla="*/ 2838450 w 5795962"/>
              <a:gd name="connsiteY6" fmla="*/ 447675 h 762000"/>
              <a:gd name="connsiteX7" fmla="*/ 4819650 w 5795962"/>
              <a:gd name="connsiteY7" fmla="*/ 676275 h 762000"/>
              <a:gd name="connsiteX8" fmla="*/ 5795962 w 5795962"/>
              <a:gd name="connsiteY8"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5962" h="762000">
                <a:moveTo>
                  <a:pt x="0" y="0"/>
                </a:moveTo>
                <a:lnTo>
                  <a:pt x="461962" y="76200"/>
                </a:lnTo>
                <a:lnTo>
                  <a:pt x="1095375" y="190500"/>
                </a:lnTo>
                <a:lnTo>
                  <a:pt x="1400175" y="238125"/>
                </a:lnTo>
                <a:lnTo>
                  <a:pt x="1838325" y="280988"/>
                </a:lnTo>
                <a:lnTo>
                  <a:pt x="2286000" y="352425"/>
                </a:lnTo>
                <a:lnTo>
                  <a:pt x="2838450" y="447675"/>
                </a:lnTo>
                <a:lnTo>
                  <a:pt x="4819650" y="676275"/>
                </a:lnTo>
                <a:lnTo>
                  <a:pt x="5795962" y="762000"/>
                </a:lnTo>
              </a:path>
            </a:pathLst>
          </a:custGeom>
          <a:noFill/>
          <a:ln w="2857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2" name="Rectangle 81">
            <a:extLst>
              <a:ext uri="{FF2B5EF4-FFF2-40B4-BE49-F238E27FC236}">
                <a16:creationId xmlns:a16="http://schemas.microsoft.com/office/drawing/2014/main" id="{C71A77B0-3B45-4B41-A69B-7B67A4102D74}"/>
              </a:ext>
            </a:extLst>
          </p:cNvPr>
          <p:cNvSpPr/>
          <p:nvPr/>
        </p:nvSpPr>
        <p:spPr>
          <a:xfrm>
            <a:off x="413447" y="1291557"/>
            <a:ext cx="8405812" cy="584775"/>
          </a:xfrm>
          <a:prstGeom prst="rect">
            <a:avLst/>
          </a:prstGeom>
        </p:spPr>
        <p:txBody>
          <a:bodyPr wrap="square">
            <a:spAutoFit/>
          </a:body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16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Comparison</a:t>
            </a:r>
            <a:r>
              <a:rPr kumimoji="0" lang="en-CA" sz="1600" b="1" i="0" u="none" strike="noStrike" kern="1200" cap="none" spc="0" normalizeH="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of </a:t>
            </a:r>
            <a:r>
              <a:rPr lang="en-CA" sz="1600" b="1" dirty="0">
                <a:solidFill>
                  <a:sysClr val="windowText" lastClr="000000">
                    <a:lumMod val="75000"/>
                    <a:lumOff val="25000"/>
                  </a:sysClr>
                </a:solidFill>
                <a:latin typeface="Arial Narrow" panose="020B0606020202030204" pitchFamily="34" charset="0"/>
                <a:cs typeface="Verdana"/>
              </a:rPr>
              <a:t>Retention Rates for antiresorptive therapy: oral</a:t>
            </a:r>
            <a:r>
              <a:rPr kumimoji="0" lang="en-CA" sz="16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bisphosphonates (risedronate, alendronate 70mg) ,  etidronate with calcium kit and denosumab) </a:t>
            </a:r>
            <a:r>
              <a:rPr kumimoji="0" lang="en-CA" sz="16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1*†</a:t>
            </a:r>
          </a:p>
        </p:txBody>
      </p:sp>
      <p:sp>
        <p:nvSpPr>
          <p:cNvPr id="83" name="TextBox 82">
            <a:extLst>
              <a:ext uri="{FF2B5EF4-FFF2-40B4-BE49-F238E27FC236}">
                <a16:creationId xmlns:a16="http://schemas.microsoft.com/office/drawing/2014/main" id="{A037D26C-14B3-4D25-BCF7-0D886A1CB178}"/>
              </a:ext>
            </a:extLst>
          </p:cNvPr>
          <p:cNvSpPr txBox="1"/>
          <p:nvPr/>
        </p:nvSpPr>
        <p:spPr>
          <a:xfrm>
            <a:off x="609706" y="4943605"/>
            <a:ext cx="814089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A098DA"/>
                </a:solidFill>
                <a:effectLst/>
                <a:uLnTx/>
                <a:uFillTx/>
                <a:latin typeface="Arial Narrow" panose="020B0606020202030204" pitchFamily="34" charset="0"/>
                <a:ea typeface="+mn-ea"/>
                <a:cs typeface="+mn-cs"/>
              </a:rPr>
              <a:t>Slower decline in patient retention rate is observed with denosumab at 48 months following initiation compared with oral bisphosphates.</a:t>
            </a:r>
            <a:r>
              <a:rPr kumimoji="0" lang="en-CA" sz="1800" b="1" i="0" u="none" strike="noStrike" kern="1200" cap="none" spc="0" normalizeH="0" baseline="30000" noProof="0" dirty="0">
                <a:ln>
                  <a:noFill/>
                </a:ln>
                <a:solidFill>
                  <a:srgbClr val="A098DA"/>
                </a:solidFill>
                <a:effectLst/>
                <a:uLnTx/>
                <a:uFillTx/>
                <a:latin typeface="Arial Narrow" panose="020B0606020202030204" pitchFamily="34" charset="0"/>
                <a:ea typeface="+mn-ea"/>
                <a:cs typeface="+mn-cs"/>
              </a:rPr>
              <a:t>1*†</a:t>
            </a:r>
            <a:r>
              <a:rPr kumimoji="0" lang="en-CA" sz="1800" b="1" i="0" u="none" strike="noStrike" kern="1200" cap="none" spc="0" normalizeH="0" baseline="0" noProof="0" dirty="0">
                <a:ln>
                  <a:noFill/>
                </a:ln>
                <a:solidFill>
                  <a:srgbClr val="A098DA"/>
                </a:solidFill>
                <a:effectLst/>
                <a:uLnTx/>
                <a:uFillTx/>
                <a:latin typeface="Arial Narrow" panose="020B0606020202030204" pitchFamily="34" charset="0"/>
                <a:ea typeface="+mn-ea"/>
                <a:cs typeface="+mn-cs"/>
              </a:rPr>
              <a:t> </a:t>
            </a:r>
          </a:p>
        </p:txBody>
      </p:sp>
      <p:cxnSp>
        <p:nvCxnSpPr>
          <p:cNvPr id="84" name="Straight Connector 83">
            <a:extLst>
              <a:ext uri="{FF2B5EF4-FFF2-40B4-BE49-F238E27FC236}">
                <a16:creationId xmlns:a16="http://schemas.microsoft.com/office/drawing/2014/main" id="{0B18BCAE-5E0E-4F10-9FD1-5C6AD239DD56}"/>
              </a:ext>
            </a:extLst>
          </p:cNvPr>
          <p:cNvCxnSpPr/>
          <p:nvPr/>
        </p:nvCxnSpPr>
        <p:spPr>
          <a:xfrm>
            <a:off x="1702763" y="2482262"/>
            <a:ext cx="0" cy="1570154"/>
          </a:xfrm>
          <a:prstGeom prst="line">
            <a:avLst/>
          </a:prstGeom>
          <a:noFill/>
          <a:ln w="19050" cap="flat" cmpd="sng" algn="ctr">
            <a:solidFill>
              <a:sysClr val="windowText" lastClr="000000">
                <a:lumMod val="75000"/>
                <a:lumOff val="25000"/>
              </a:sysClr>
            </a:solidFill>
            <a:prstDash val="solid"/>
          </a:ln>
          <a:effectLst/>
        </p:spPr>
      </p:cxnSp>
      <p:cxnSp>
        <p:nvCxnSpPr>
          <p:cNvPr id="85" name="Straight Connector 84">
            <a:extLst>
              <a:ext uri="{FF2B5EF4-FFF2-40B4-BE49-F238E27FC236}">
                <a16:creationId xmlns:a16="http://schemas.microsoft.com/office/drawing/2014/main" id="{355F49EA-A16B-48F1-84FE-87B1417EB2C4}"/>
              </a:ext>
            </a:extLst>
          </p:cNvPr>
          <p:cNvCxnSpPr>
            <a:cxnSpLocks/>
          </p:cNvCxnSpPr>
          <p:nvPr/>
        </p:nvCxnSpPr>
        <p:spPr>
          <a:xfrm>
            <a:off x="1644851" y="4037176"/>
            <a:ext cx="6903719" cy="0"/>
          </a:xfrm>
          <a:prstGeom prst="line">
            <a:avLst/>
          </a:prstGeom>
          <a:noFill/>
          <a:ln w="19050" cap="flat" cmpd="sng" algn="ctr">
            <a:solidFill>
              <a:sysClr val="windowText" lastClr="000000">
                <a:lumMod val="75000"/>
                <a:lumOff val="25000"/>
              </a:sysClr>
            </a:solidFill>
            <a:prstDash val="solid"/>
          </a:ln>
          <a:effectLst/>
        </p:spPr>
      </p:cxnSp>
      <p:sp>
        <p:nvSpPr>
          <p:cNvPr id="86" name="TextBox 85">
            <a:extLst>
              <a:ext uri="{FF2B5EF4-FFF2-40B4-BE49-F238E27FC236}">
                <a16:creationId xmlns:a16="http://schemas.microsoft.com/office/drawing/2014/main" id="{1EE644F1-58D2-489E-9C2D-029D4D24E39B}"/>
              </a:ext>
            </a:extLst>
          </p:cNvPr>
          <p:cNvSpPr txBox="1"/>
          <p:nvPr/>
        </p:nvSpPr>
        <p:spPr>
          <a:xfrm>
            <a:off x="858533" y="2331767"/>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100%</a:t>
            </a:r>
          </a:p>
        </p:txBody>
      </p:sp>
      <p:sp>
        <p:nvSpPr>
          <p:cNvPr id="87" name="TextBox 86">
            <a:extLst>
              <a:ext uri="{FF2B5EF4-FFF2-40B4-BE49-F238E27FC236}">
                <a16:creationId xmlns:a16="http://schemas.microsoft.com/office/drawing/2014/main" id="{9E278920-D3B9-4CA0-9194-F2E95A324FB0}"/>
              </a:ext>
            </a:extLst>
          </p:cNvPr>
          <p:cNvSpPr txBox="1"/>
          <p:nvPr/>
        </p:nvSpPr>
        <p:spPr>
          <a:xfrm>
            <a:off x="858533" y="2636914"/>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p:txBody>
      </p:sp>
      <p:sp>
        <p:nvSpPr>
          <p:cNvPr id="88" name="TextBox 87">
            <a:extLst>
              <a:ext uri="{FF2B5EF4-FFF2-40B4-BE49-F238E27FC236}">
                <a16:creationId xmlns:a16="http://schemas.microsoft.com/office/drawing/2014/main" id="{0F4F36D2-D032-40D1-8AC6-359416403172}"/>
              </a:ext>
            </a:extLst>
          </p:cNvPr>
          <p:cNvSpPr txBox="1"/>
          <p:nvPr/>
        </p:nvSpPr>
        <p:spPr>
          <a:xfrm>
            <a:off x="858533" y="2950688"/>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a:t>
            </a:r>
          </a:p>
        </p:txBody>
      </p:sp>
      <p:sp>
        <p:nvSpPr>
          <p:cNvPr id="89" name="TextBox 88">
            <a:extLst>
              <a:ext uri="{FF2B5EF4-FFF2-40B4-BE49-F238E27FC236}">
                <a16:creationId xmlns:a16="http://schemas.microsoft.com/office/drawing/2014/main" id="{105626B7-2B0B-4A62-BAA4-DE6A9830A31A}"/>
              </a:ext>
            </a:extLst>
          </p:cNvPr>
          <p:cNvSpPr txBox="1"/>
          <p:nvPr/>
        </p:nvSpPr>
        <p:spPr>
          <a:xfrm>
            <a:off x="798813" y="3272163"/>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40%</a:t>
            </a:r>
          </a:p>
        </p:txBody>
      </p:sp>
      <p:sp>
        <p:nvSpPr>
          <p:cNvPr id="90" name="TextBox 89">
            <a:extLst>
              <a:ext uri="{FF2B5EF4-FFF2-40B4-BE49-F238E27FC236}">
                <a16:creationId xmlns:a16="http://schemas.microsoft.com/office/drawing/2014/main" id="{8818F2A1-333D-49B5-9F99-661A9093D06D}"/>
              </a:ext>
            </a:extLst>
          </p:cNvPr>
          <p:cNvSpPr txBox="1"/>
          <p:nvPr/>
        </p:nvSpPr>
        <p:spPr>
          <a:xfrm>
            <a:off x="858533" y="3585937"/>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a:t>
            </a:r>
          </a:p>
        </p:txBody>
      </p:sp>
      <p:sp>
        <p:nvSpPr>
          <p:cNvPr id="91" name="TextBox 90">
            <a:extLst>
              <a:ext uri="{FF2B5EF4-FFF2-40B4-BE49-F238E27FC236}">
                <a16:creationId xmlns:a16="http://schemas.microsoft.com/office/drawing/2014/main" id="{5B404710-35DD-4CDB-8685-A8E4136DCDB2}"/>
              </a:ext>
            </a:extLst>
          </p:cNvPr>
          <p:cNvSpPr txBox="1"/>
          <p:nvPr/>
        </p:nvSpPr>
        <p:spPr>
          <a:xfrm>
            <a:off x="858533" y="3899711"/>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92" name="TextBox 91">
            <a:extLst>
              <a:ext uri="{FF2B5EF4-FFF2-40B4-BE49-F238E27FC236}">
                <a16:creationId xmlns:a16="http://schemas.microsoft.com/office/drawing/2014/main" id="{D3C97F5E-7B25-4305-96B7-DB48EE9DE79B}"/>
              </a:ext>
            </a:extLst>
          </p:cNvPr>
          <p:cNvSpPr txBox="1"/>
          <p:nvPr/>
        </p:nvSpPr>
        <p:spPr>
          <a:xfrm rot="16200000">
            <a:off x="127550" y="3113861"/>
            <a:ext cx="1846983"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Retention Rate</a:t>
            </a:r>
            <a:r>
              <a:rPr kumimoji="0" lang="en-CA" sz="11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p>
        </p:txBody>
      </p:sp>
      <p:sp>
        <p:nvSpPr>
          <p:cNvPr id="93" name="TextBox 92">
            <a:extLst>
              <a:ext uri="{FF2B5EF4-FFF2-40B4-BE49-F238E27FC236}">
                <a16:creationId xmlns:a16="http://schemas.microsoft.com/office/drawing/2014/main" id="{C4BDDE3F-48AD-46F9-AC93-604760DC318F}"/>
              </a:ext>
            </a:extLst>
          </p:cNvPr>
          <p:cNvSpPr txBox="1"/>
          <p:nvPr/>
        </p:nvSpPr>
        <p:spPr>
          <a:xfrm rot="16200000">
            <a:off x="879064" y="4804934"/>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New Patients</a:t>
            </a:r>
          </a:p>
        </p:txBody>
      </p:sp>
      <p:sp>
        <p:nvSpPr>
          <p:cNvPr id="94" name="TextBox 93">
            <a:extLst>
              <a:ext uri="{FF2B5EF4-FFF2-40B4-BE49-F238E27FC236}">
                <a16:creationId xmlns:a16="http://schemas.microsoft.com/office/drawing/2014/main" id="{D3422162-6E8D-4C5D-AFFB-784FF26698FE}"/>
              </a:ext>
            </a:extLst>
          </p:cNvPr>
          <p:cNvSpPr txBox="1"/>
          <p:nvPr/>
        </p:nvSpPr>
        <p:spPr>
          <a:xfrm rot="16200000">
            <a:off x="1142174" y="4804934"/>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16-30 Days</a:t>
            </a:r>
          </a:p>
        </p:txBody>
      </p:sp>
      <p:sp>
        <p:nvSpPr>
          <p:cNvPr id="95" name="TextBox 94">
            <a:extLst>
              <a:ext uri="{FF2B5EF4-FFF2-40B4-BE49-F238E27FC236}">
                <a16:creationId xmlns:a16="http://schemas.microsoft.com/office/drawing/2014/main" id="{5006AB67-F3B3-4C9F-ADF7-88BD1B52CC4D}"/>
              </a:ext>
            </a:extLst>
          </p:cNvPr>
          <p:cNvSpPr txBox="1"/>
          <p:nvPr/>
        </p:nvSpPr>
        <p:spPr>
          <a:xfrm rot="16200000">
            <a:off x="1418742" y="4804934"/>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61-90 Days</a:t>
            </a:r>
          </a:p>
        </p:txBody>
      </p:sp>
      <p:sp>
        <p:nvSpPr>
          <p:cNvPr id="96" name="TextBox 95">
            <a:extLst>
              <a:ext uri="{FF2B5EF4-FFF2-40B4-BE49-F238E27FC236}">
                <a16:creationId xmlns:a16="http://schemas.microsoft.com/office/drawing/2014/main" id="{5BB6A12A-1D28-4036-A944-743611F0856E}"/>
              </a:ext>
            </a:extLst>
          </p:cNvPr>
          <p:cNvSpPr txBox="1"/>
          <p:nvPr/>
        </p:nvSpPr>
        <p:spPr>
          <a:xfrm rot="16200000">
            <a:off x="1688605" y="4804935"/>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121-150 Days</a:t>
            </a:r>
          </a:p>
        </p:txBody>
      </p:sp>
      <p:sp>
        <p:nvSpPr>
          <p:cNvPr id="97" name="TextBox 96">
            <a:extLst>
              <a:ext uri="{FF2B5EF4-FFF2-40B4-BE49-F238E27FC236}">
                <a16:creationId xmlns:a16="http://schemas.microsoft.com/office/drawing/2014/main" id="{514D3D16-E08F-4561-A818-47BBB5D58E15}"/>
              </a:ext>
            </a:extLst>
          </p:cNvPr>
          <p:cNvSpPr txBox="1"/>
          <p:nvPr/>
        </p:nvSpPr>
        <p:spPr>
          <a:xfrm rot="16200000">
            <a:off x="1957554" y="4804935"/>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181-210 Days</a:t>
            </a:r>
          </a:p>
        </p:txBody>
      </p:sp>
      <p:sp>
        <p:nvSpPr>
          <p:cNvPr id="98" name="TextBox 97">
            <a:extLst>
              <a:ext uri="{FF2B5EF4-FFF2-40B4-BE49-F238E27FC236}">
                <a16:creationId xmlns:a16="http://schemas.microsoft.com/office/drawing/2014/main" id="{4FA4E73B-4674-4AE6-BBDC-5805213A940D}"/>
              </a:ext>
            </a:extLst>
          </p:cNvPr>
          <p:cNvSpPr txBox="1"/>
          <p:nvPr/>
        </p:nvSpPr>
        <p:spPr>
          <a:xfrm rot="16200000">
            <a:off x="2228916" y="4804935"/>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241-270 Days</a:t>
            </a:r>
          </a:p>
        </p:txBody>
      </p:sp>
      <p:sp>
        <p:nvSpPr>
          <p:cNvPr id="99" name="TextBox 98">
            <a:extLst>
              <a:ext uri="{FF2B5EF4-FFF2-40B4-BE49-F238E27FC236}">
                <a16:creationId xmlns:a16="http://schemas.microsoft.com/office/drawing/2014/main" id="{023B12B8-ED72-4EF3-8E29-6F29F646D64B}"/>
              </a:ext>
            </a:extLst>
          </p:cNvPr>
          <p:cNvSpPr txBox="1"/>
          <p:nvPr/>
        </p:nvSpPr>
        <p:spPr>
          <a:xfrm rot="16200000">
            <a:off x="2498147" y="4804935"/>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301-330 Days</a:t>
            </a:r>
          </a:p>
        </p:txBody>
      </p:sp>
      <p:sp>
        <p:nvSpPr>
          <p:cNvPr id="100" name="TextBox 99">
            <a:extLst>
              <a:ext uri="{FF2B5EF4-FFF2-40B4-BE49-F238E27FC236}">
                <a16:creationId xmlns:a16="http://schemas.microsoft.com/office/drawing/2014/main" id="{61733AE8-FF30-40F6-B5FC-53506C138B62}"/>
              </a:ext>
            </a:extLst>
          </p:cNvPr>
          <p:cNvSpPr txBox="1"/>
          <p:nvPr/>
        </p:nvSpPr>
        <p:spPr>
          <a:xfrm rot="16200000">
            <a:off x="2756419"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361-390 Days</a:t>
            </a:r>
          </a:p>
        </p:txBody>
      </p:sp>
      <p:sp>
        <p:nvSpPr>
          <p:cNvPr id="101" name="TextBox 100">
            <a:extLst>
              <a:ext uri="{FF2B5EF4-FFF2-40B4-BE49-F238E27FC236}">
                <a16:creationId xmlns:a16="http://schemas.microsoft.com/office/drawing/2014/main" id="{4FF9A761-E1BA-46FF-AD8D-34EE616ED2C8}"/>
              </a:ext>
            </a:extLst>
          </p:cNvPr>
          <p:cNvSpPr txBox="1"/>
          <p:nvPr/>
        </p:nvSpPr>
        <p:spPr>
          <a:xfrm rot="16200000">
            <a:off x="3026288"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421-450 Days</a:t>
            </a:r>
          </a:p>
        </p:txBody>
      </p:sp>
      <p:sp>
        <p:nvSpPr>
          <p:cNvPr id="102" name="TextBox 101">
            <a:extLst>
              <a:ext uri="{FF2B5EF4-FFF2-40B4-BE49-F238E27FC236}">
                <a16:creationId xmlns:a16="http://schemas.microsoft.com/office/drawing/2014/main" id="{444C2087-F0C1-4014-AA93-F7461052C20F}"/>
              </a:ext>
            </a:extLst>
          </p:cNvPr>
          <p:cNvSpPr txBox="1"/>
          <p:nvPr/>
        </p:nvSpPr>
        <p:spPr>
          <a:xfrm rot="16200000">
            <a:off x="3298316"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481-510 Days</a:t>
            </a:r>
          </a:p>
        </p:txBody>
      </p:sp>
      <p:sp>
        <p:nvSpPr>
          <p:cNvPr id="103" name="TextBox 102">
            <a:extLst>
              <a:ext uri="{FF2B5EF4-FFF2-40B4-BE49-F238E27FC236}">
                <a16:creationId xmlns:a16="http://schemas.microsoft.com/office/drawing/2014/main" id="{A87FD90A-5098-4077-A0A0-1ACD278A6AC4}"/>
              </a:ext>
            </a:extLst>
          </p:cNvPr>
          <p:cNvSpPr txBox="1"/>
          <p:nvPr/>
        </p:nvSpPr>
        <p:spPr>
          <a:xfrm rot="16200000">
            <a:off x="3569887"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541-570 Days</a:t>
            </a:r>
          </a:p>
        </p:txBody>
      </p:sp>
      <p:sp>
        <p:nvSpPr>
          <p:cNvPr id="104" name="TextBox 103">
            <a:extLst>
              <a:ext uri="{FF2B5EF4-FFF2-40B4-BE49-F238E27FC236}">
                <a16:creationId xmlns:a16="http://schemas.microsoft.com/office/drawing/2014/main" id="{2A028FBD-F5DB-4009-A500-5FCE49941885}"/>
              </a:ext>
            </a:extLst>
          </p:cNvPr>
          <p:cNvSpPr txBox="1"/>
          <p:nvPr/>
        </p:nvSpPr>
        <p:spPr>
          <a:xfrm rot="16200000">
            <a:off x="3823804"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601-630 Days</a:t>
            </a:r>
          </a:p>
        </p:txBody>
      </p:sp>
      <p:sp>
        <p:nvSpPr>
          <p:cNvPr id="105" name="TextBox 104">
            <a:extLst>
              <a:ext uri="{FF2B5EF4-FFF2-40B4-BE49-F238E27FC236}">
                <a16:creationId xmlns:a16="http://schemas.microsoft.com/office/drawing/2014/main" id="{CA4C12BC-F209-4205-A888-0DF2C0B61CAD}"/>
              </a:ext>
            </a:extLst>
          </p:cNvPr>
          <p:cNvSpPr txBox="1"/>
          <p:nvPr/>
        </p:nvSpPr>
        <p:spPr>
          <a:xfrm rot="16200000">
            <a:off x="4095613"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661-690 Days</a:t>
            </a:r>
          </a:p>
        </p:txBody>
      </p:sp>
      <p:sp>
        <p:nvSpPr>
          <p:cNvPr id="106" name="TextBox 105">
            <a:extLst>
              <a:ext uri="{FF2B5EF4-FFF2-40B4-BE49-F238E27FC236}">
                <a16:creationId xmlns:a16="http://schemas.microsoft.com/office/drawing/2014/main" id="{175FE5E2-8FE6-4469-B478-F51E695424C5}"/>
              </a:ext>
            </a:extLst>
          </p:cNvPr>
          <p:cNvSpPr txBox="1"/>
          <p:nvPr/>
        </p:nvSpPr>
        <p:spPr>
          <a:xfrm rot="16200000">
            <a:off x="4368912"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721-750 Days</a:t>
            </a:r>
          </a:p>
        </p:txBody>
      </p:sp>
      <p:sp>
        <p:nvSpPr>
          <p:cNvPr id="107" name="TextBox 106">
            <a:extLst>
              <a:ext uri="{FF2B5EF4-FFF2-40B4-BE49-F238E27FC236}">
                <a16:creationId xmlns:a16="http://schemas.microsoft.com/office/drawing/2014/main" id="{4AB60712-42BA-43E3-9F0C-C3674AA0DD01}"/>
              </a:ext>
            </a:extLst>
          </p:cNvPr>
          <p:cNvSpPr txBox="1"/>
          <p:nvPr/>
        </p:nvSpPr>
        <p:spPr>
          <a:xfrm rot="16200000">
            <a:off x="4640377"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781-810 Days</a:t>
            </a:r>
          </a:p>
        </p:txBody>
      </p:sp>
      <p:sp>
        <p:nvSpPr>
          <p:cNvPr id="108" name="TextBox 107">
            <a:extLst>
              <a:ext uri="{FF2B5EF4-FFF2-40B4-BE49-F238E27FC236}">
                <a16:creationId xmlns:a16="http://schemas.microsoft.com/office/drawing/2014/main" id="{F8D8D6FE-D06D-44AD-B4DA-501B277BD7F8}"/>
              </a:ext>
            </a:extLst>
          </p:cNvPr>
          <p:cNvSpPr txBox="1"/>
          <p:nvPr/>
        </p:nvSpPr>
        <p:spPr>
          <a:xfrm rot="16200000">
            <a:off x="4911842"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841-870 Days</a:t>
            </a:r>
          </a:p>
        </p:txBody>
      </p:sp>
      <p:sp>
        <p:nvSpPr>
          <p:cNvPr id="109" name="TextBox 108">
            <a:extLst>
              <a:ext uri="{FF2B5EF4-FFF2-40B4-BE49-F238E27FC236}">
                <a16:creationId xmlns:a16="http://schemas.microsoft.com/office/drawing/2014/main" id="{3E9613D6-9F55-4CE5-B0E0-A9887A263177}"/>
              </a:ext>
            </a:extLst>
          </p:cNvPr>
          <p:cNvSpPr txBox="1"/>
          <p:nvPr/>
        </p:nvSpPr>
        <p:spPr>
          <a:xfrm rot="16200000">
            <a:off x="5192985"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901-930 Days</a:t>
            </a:r>
          </a:p>
        </p:txBody>
      </p:sp>
      <p:sp>
        <p:nvSpPr>
          <p:cNvPr id="110" name="TextBox 109">
            <a:extLst>
              <a:ext uri="{FF2B5EF4-FFF2-40B4-BE49-F238E27FC236}">
                <a16:creationId xmlns:a16="http://schemas.microsoft.com/office/drawing/2014/main" id="{D1F5077B-EF6D-488A-9AFB-CB12689E2C32}"/>
              </a:ext>
            </a:extLst>
          </p:cNvPr>
          <p:cNvSpPr txBox="1"/>
          <p:nvPr/>
        </p:nvSpPr>
        <p:spPr>
          <a:xfrm rot="16200000">
            <a:off x="5443894"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961-990 Days</a:t>
            </a:r>
          </a:p>
        </p:txBody>
      </p:sp>
      <p:sp>
        <p:nvSpPr>
          <p:cNvPr id="111" name="TextBox 110">
            <a:extLst>
              <a:ext uri="{FF2B5EF4-FFF2-40B4-BE49-F238E27FC236}">
                <a16:creationId xmlns:a16="http://schemas.microsoft.com/office/drawing/2014/main" id="{545D39D9-CACB-4A15-845E-5E3C2D0F2C0F}"/>
              </a:ext>
            </a:extLst>
          </p:cNvPr>
          <p:cNvSpPr txBox="1"/>
          <p:nvPr/>
        </p:nvSpPr>
        <p:spPr>
          <a:xfrm rot="16200000">
            <a:off x="5717620"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1021-1050 Days</a:t>
            </a:r>
          </a:p>
        </p:txBody>
      </p:sp>
      <p:sp>
        <p:nvSpPr>
          <p:cNvPr id="112" name="TextBox 111">
            <a:extLst>
              <a:ext uri="{FF2B5EF4-FFF2-40B4-BE49-F238E27FC236}">
                <a16:creationId xmlns:a16="http://schemas.microsoft.com/office/drawing/2014/main" id="{17BDD093-653C-463C-961D-2F3FCC57D6D8}"/>
              </a:ext>
            </a:extLst>
          </p:cNvPr>
          <p:cNvSpPr txBox="1"/>
          <p:nvPr/>
        </p:nvSpPr>
        <p:spPr>
          <a:xfrm rot="16200000">
            <a:off x="5971537"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1081-1110 Days</a:t>
            </a:r>
          </a:p>
        </p:txBody>
      </p:sp>
      <p:sp>
        <p:nvSpPr>
          <p:cNvPr id="113" name="TextBox 112">
            <a:extLst>
              <a:ext uri="{FF2B5EF4-FFF2-40B4-BE49-F238E27FC236}">
                <a16:creationId xmlns:a16="http://schemas.microsoft.com/office/drawing/2014/main" id="{81280A0C-5E8D-4A96-AA8D-6CC3ED1B6C8C}"/>
              </a:ext>
            </a:extLst>
          </p:cNvPr>
          <p:cNvSpPr txBox="1"/>
          <p:nvPr/>
        </p:nvSpPr>
        <p:spPr>
          <a:xfrm rot="16200000">
            <a:off x="6256600"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1141-1170 Days</a:t>
            </a:r>
          </a:p>
        </p:txBody>
      </p:sp>
      <p:sp>
        <p:nvSpPr>
          <p:cNvPr id="114" name="TextBox 113">
            <a:extLst>
              <a:ext uri="{FF2B5EF4-FFF2-40B4-BE49-F238E27FC236}">
                <a16:creationId xmlns:a16="http://schemas.microsoft.com/office/drawing/2014/main" id="{A03AA21C-CD88-4019-9CDC-0B3E697C4D14}"/>
              </a:ext>
            </a:extLst>
          </p:cNvPr>
          <p:cNvSpPr txBox="1"/>
          <p:nvPr/>
        </p:nvSpPr>
        <p:spPr>
          <a:xfrm rot="16200000">
            <a:off x="6514752"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1201-1230 Days</a:t>
            </a:r>
          </a:p>
        </p:txBody>
      </p:sp>
      <p:sp>
        <p:nvSpPr>
          <p:cNvPr id="115" name="TextBox 114">
            <a:extLst>
              <a:ext uri="{FF2B5EF4-FFF2-40B4-BE49-F238E27FC236}">
                <a16:creationId xmlns:a16="http://schemas.microsoft.com/office/drawing/2014/main" id="{D1EF1C12-B055-41F4-8DC2-0AB32648E6FA}"/>
              </a:ext>
            </a:extLst>
          </p:cNvPr>
          <p:cNvSpPr txBox="1"/>
          <p:nvPr/>
        </p:nvSpPr>
        <p:spPr>
          <a:xfrm rot="16200000">
            <a:off x="6797656" y="4808783"/>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1261-1290 Days</a:t>
            </a:r>
          </a:p>
        </p:txBody>
      </p:sp>
      <p:sp>
        <p:nvSpPr>
          <p:cNvPr id="116" name="TextBox 115">
            <a:extLst>
              <a:ext uri="{FF2B5EF4-FFF2-40B4-BE49-F238E27FC236}">
                <a16:creationId xmlns:a16="http://schemas.microsoft.com/office/drawing/2014/main" id="{F9C47A8B-B966-47F4-97FE-BE31D1D78E53}"/>
              </a:ext>
            </a:extLst>
          </p:cNvPr>
          <p:cNvSpPr txBox="1"/>
          <p:nvPr/>
        </p:nvSpPr>
        <p:spPr>
          <a:xfrm rot="16200000">
            <a:off x="7055808" y="4808783"/>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1321-1350 Days</a:t>
            </a:r>
          </a:p>
        </p:txBody>
      </p:sp>
      <p:sp>
        <p:nvSpPr>
          <p:cNvPr id="117" name="TextBox 116">
            <a:extLst>
              <a:ext uri="{FF2B5EF4-FFF2-40B4-BE49-F238E27FC236}">
                <a16:creationId xmlns:a16="http://schemas.microsoft.com/office/drawing/2014/main" id="{5A8B0EA0-35E6-4419-9B9E-B4F36F936346}"/>
              </a:ext>
            </a:extLst>
          </p:cNvPr>
          <p:cNvSpPr txBox="1"/>
          <p:nvPr/>
        </p:nvSpPr>
        <p:spPr>
          <a:xfrm rot="16200000">
            <a:off x="7326721" y="4808783"/>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1381-1410 Days</a:t>
            </a:r>
          </a:p>
        </p:txBody>
      </p:sp>
      <p:sp>
        <p:nvSpPr>
          <p:cNvPr id="118" name="Freeform: Shape 117">
            <a:extLst>
              <a:ext uri="{FF2B5EF4-FFF2-40B4-BE49-F238E27FC236}">
                <a16:creationId xmlns:a16="http://schemas.microsoft.com/office/drawing/2014/main" id="{367A903C-CA4C-4D80-94FE-DA9D3E71E697}"/>
              </a:ext>
            </a:extLst>
          </p:cNvPr>
          <p:cNvSpPr/>
          <p:nvPr/>
        </p:nvSpPr>
        <p:spPr>
          <a:xfrm>
            <a:off x="1804871" y="2487649"/>
            <a:ext cx="6553200" cy="1233488"/>
          </a:xfrm>
          <a:custGeom>
            <a:avLst/>
            <a:gdLst>
              <a:gd name="connsiteX0" fmla="*/ 0 w 6553200"/>
              <a:gd name="connsiteY0" fmla="*/ 0 h 1233488"/>
              <a:gd name="connsiteX1" fmla="*/ 504825 w 6553200"/>
              <a:gd name="connsiteY1" fmla="*/ 47625 h 1233488"/>
              <a:gd name="connsiteX2" fmla="*/ 676275 w 6553200"/>
              <a:gd name="connsiteY2" fmla="*/ 385763 h 1233488"/>
              <a:gd name="connsiteX3" fmla="*/ 842963 w 6553200"/>
              <a:gd name="connsiteY3" fmla="*/ 376238 h 1233488"/>
              <a:gd name="connsiteX4" fmla="*/ 1047750 w 6553200"/>
              <a:gd name="connsiteY4" fmla="*/ 452438 h 1233488"/>
              <a:gd name="connsiteX5" fmla="*/ 1157288 w 6553200"/>
              <a:gd name="connsiteY5" fmla="*/ 476250 h 1233488"/>
              <a:gd name="connsiteX6" fmla="*/ 1381125 w 6553200"/>
              <a:gd name="connsiteY6" fmla="*/ 514350 h 1233488"/>
              <a:gd name="connsiteX7" fmla="*/ 1462088 w 6553200"/>
              <a:gd name="connsiteY7" fmla="*/ 552450 h 1233488"/>
              <a:gd name="connsiteX8" fmla="*/ 1619250 w 6553200"/>
              <a:gd name="connsiteY8" fmla="*/ 561975 h 1233488"/>
              <a:gd name="connsiteX9" fmla="*/ 1738313 w 6553200"/>
              <a:gd name="connsiteY9" fmla="*/ 576263 h 1233488"/>
              <a:gd name="connsiteX10" fmla="*/ 2024063 w 6553200"/>
              <a:gd name="connsiteY10" fmla="*/ 638175 h 1233488"/>
              <a:gd name="connsiteX11" fmla="*/ 2486025 w 6553200"/>
              <a:gd name="connsiteY11" fmla="*/ 747713 h 1233488"/>
              <a:gd name="connsiteX12" fmla="*/ 2619375 w 6553200"/>
              <a:gd name="connsiteY12" fmla="*/ 766763 h 1233488"/>
              <a:gd name="connsiteX13" fmla="*/ 2795588 w 6553200"/>
              <a:gd name="connsiteY13" fmla="*/ 785813 h 1233488"/>
              <a:gd name="connsiteX14" fmla="*/ 3171825 w 6553200"/>
              <a:gd name="connsiteY14" fmla="*/ 823913 h 1233488"/>
              <a:gd name="connsiteX15" fmla="*/ 3657600 w 6553200"/>
              <a:gd name="connsiteY15" fmla="*/ 890588 h 1233488"/>
              <a:gd name="connsiteX16" fmla="*/ 4100513 w 6553200"/>
              <a:gd name="connsiteY16" fmla="*/ 942975 h 1233488"/>
              <a:gd name="connsiteX17" fmla="*/ 4443413 w 6553200"/>
              <a:gd name="connsiteY17" fmla="*/ 985838 h 1233488"/>
              <a:gd name="connsiteX18" fmla="*/ 4552950 w 6553200"/>
              <a:gd name="connsiteY18" fmla="*/ 985838 h 1233488"/>
              <a:gd name="connsiteX19" fmla="*/ 4705350 w 6553200"/>
              <a:gd name="connsiteY19" fmla="*/ 1000125 h 1233488"/>
              <a:gd name="connsiteX20" fmla="*/ 4886325 w 6553200"/>
              <a:gd name="connsiteY20" fmla="*/ 1023938 h 1233488"/>
              <a:gd name="connsiteX21" fmla="*/ 5534025 w 6553200"/>
              <a:gd name="connsiteY21" fmla="*/ 1085850 h 1233488"/>
              <a:gd name="connsiteX22" fmla="*/ 5819775 w 6553200"/>
              <a:gd name="connsiteY22" fmla="*/ 1114425 h 1233488"/>
              <a:gd name="connsiteX23" fmla="*/ 6353175 w 6553200"/>
              <a:gd name="connsiteY23" fmla="*/ 1157288 h 1233488"/>
              <a:gd name="connsiteX24" fmla="*/ 6553200 w 6553200"/>
              <a:gd name="connsiteY24" fmla="*/ 1233488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53200" h="1233488">
                <a:moveTo>
                  <a:pt x="0" y="0"/>
                </a:moveTo>
                <a:lnTo>
                  <a:pt x="504825" y="47625"/>
                </a:lnTo>
                <a:lnTo>
                  <a:pt x="676275" y="385763"/>
                </a:lnTo>
                <a:lnTo>
                  <a:pt x="842963" y="376238"/>
                </a:lnTo>
                <a:lnTo>
                  <a:pt x="1047750" y="452438"/>
                </a:lnTo>
                <a:lnTo>
                  <a:pt x="1157288" y="476250"/>
                </a:lnTo>
                <a:lnTo>
                  <a:pt x="1381125" y="514350"/>
                </a:lnTo>
                <a:lnTo>
                  <a:pt x="1462088" y="552450"/>
                </a:lnTo>
                <a:lnTo>
                  <a:pt x="1619250" y="561975"/>
                </a:lnTo>
                <a:lnTo>
                  <a:pt x="1738313" y="576263"/>
                </a:lnTo>
                <a:lnTo>
                  <a:pt x="2024063" y="638175"/>
                </a:lnTo>
                <a:lnTo>
                  <a:pt x="2486025" y="747713"/>
                </a:lnTo>
                <a:lnTo>
                  <a:pt x="2619375" y="766763"/>
                </a:lnTo>
                <a:lnTo>
                  <a:pt x="2795588" y="785813"/>
                </a:lnTo>
                <a:lnTo>
                  <a:pt x="3171825" y="823913"/>
                </a:lnTo>
                <a:lnTo>
                  <a:pt x="3657600" y="890588"/>
                </a:lnTo>
                <a:lnTo>
                  <a:pt x="4100513" y="942975"/>
                </a:lnTo>
                <a:lnTo>
                  <a:pt x="4443413" y="985838"/>
                </a:lnTo>
                <a:lnTo>
                  <a:pt x="4552950" y="985838"/>
                </a:lnTo>
                <a:lnTo>
                  <a:pt x="4705350" y="1000125"/>
                </a:lnTo>
                <a:lnTo>
                  <a:pt x="4886325" y="1023938"/>
                </a:lnTo>
                <a:lnTo>
                  <a:pt x="5534025" y="1085850"/>
                </a:lnTo>
                <a:lnTo>
                  <a:pt x="5819775" y="1114425"/>
                </a:lnTo>
                <a:lnTo>
                  <a:pt x="6353175" y="1157288"/>
                </a:lnTo>
                <a:lnTo>
                  <a:pt x="6553200" y="1233488"/>
                </a:lnTo>
              </a:path>
            </a:pathLst>
          </a:custGeom>
          <a:noFill/>
          <a:ln w="28575" cap="flat" cmpd="sng" algn="ctr">
            <a:solidFill>
              <a:srgbClr val="2789B9"/>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19" name="Freeform: Shape 118">
            <a:extLst>
              <a:ext uri="{FF2B5EF4-FFF2-40B4-BE49-F238E27FC236}">
                <a16:creationId xmlns:a16="http://schemas.microsoft.com/office/drawing/2014/main" id="{5B2D4EDA-2774-44A7-AC77-BCA0CD31D840}"/>
              </a:ext>
            </a:extLst>
          </p:cNvPr>
          <p:cNvSpPr/>
          <p:nvPr/>
        </p:nvSpPr>
        <p:spPr>
          <a:xfrm>
            <a:off x="1823921" y="2473362"/>
            <a:ext cx="6557963" cy="971550"/>
          </a:xfrm>
          <a:custGeom>
            <a:avLst/>
            <a:gdLst>
              <a:gd name="connsiteX0" fmla="*/ 0 w 6557963"/>
              <a:gd name="connsiteY0" fmla="*/ 0 h 971550"/>
              <a:gd name="connsiteX1" fmla="*/ 266700 w 6557963"/>
              <a:gd name="connsiteY1" fmla="*/ 14287 h 971550"/>
              <a:gd name="connsiteX2" fmla="*/ 604838 w 6557963"/>
              <a:gd name="connsiteY2" fmla="*/ 209550 h 971550"/>
              <a:gd name="connsiteX3" fmla="*/ 862013 w 6557963"/>
              <a:gd name="connsiteY3" fmla="*/ 233362 h 971550"/>
              <a:gd name="connsiteX4" fmla="*/ 1023938 w 6557963"/>
              <a:gd name="connsiteY4" fmla="*/ 271462 h 971550"/>
              <a:gd name="connsiteX5" fmla="*/ 1119188 w 6557963"/>
              <a:gd name="connsiteY5" fmla="*/ 280987 h 971550"/>
              <a:gd name="connsiteX6" fmla="*/ 1381125 w 6557963"/>
              <a:gd name="connsiteY6" fmla="*/ 323850 h 971550"/>
              <a:gd name="connsiteX7" fmla="*/ 1581150 w 6557963"/>
              <a:gd name="connsiteY7" fmla="*/ 361950 h 971550"/>
              <a:gd name="connsiteX8" fmla="*/ 1762125 w 6557963"/>
              <a:gd name="connsiteY8" fmla="*/ 390525 h 971550"/>
              <a:gd name="connsiteX9" fmla="*/ 2095500 w 6557963"/>
              <a:gd name="connsiteY9" fmla="*/ 433387 h 971550"/>
              <a:gd name="connsiteX10" fmla="*/ 2495550 w 6557963"/>
              <a:gd name="connsiteY10" fmla="*/ 476250 h 971550"/>
              <a:gd name="connsiteX11" fmla="*/ 2867025 w 6557963"/>
              <a:gd name="connsiteY11" fmla="*/ 519112 h 971550"/>
              <a:gd name="connsiteX12" fmla="*/ 3400425 w 6557963"/>
              <a:gd name="connsiteY12" fmla="*/ 576262 h 971550"/>
              <a:gd name="connsiteX13" fmla="*/ 3771900 w 6557963"/>
              <a:gd name="connsiteY13" fmla="*/ 604837 h 971550"/>
              <a:gd name="connsiteX14" fmla="*/ 4195763 w 6557963"/>
              <a:gd name="connsiteY14" fmla="*/ 661987 h 971550"/>
              <a:gd name="connsiteX15" fmla="*/ 4838700 w 6557963"/>
              <a:gd name="connsiteY15" fmla="*/ 728662 h 971550"/>
              <a:gd name="connsiteX16" fmla="*/ 5310188 w 6557963"/>
              <a:gd name="connsiteY16" fmla="*/ 785812 h 971550"/>
              <a:gd name="connsiteX17" fmla="*/ 5719763 w 6557963"/>
              <a:gd name="connsiteY17" fmla="*/ 833437 h 971550"/>
              <a:gd name="connsiteX18" fmla="*/ 6257925 w 6557963"/>
              <a:gd name="connsiteY18" fmla="*/ 890587 h 971550"/>
              <a:gd name="connsiteX19" fmla="*/ 6453188 w 6557963"/>
              <a:gd name="connsiteY19" fmla="*/ 919162 h 971550"/>
              <a:gd name="connsiteX20" fmla="*/ 6557963 w 6557963"/>
              <a:gd name="connsiteY20" fmla="*/ 97155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57963" h="971550">
                <a:moveTo>
                  <a:pt x="0" y="0"/>
                </a:moveTo>
                <a:lnTo>
                  <a:pt x="266700" y="14287"/>
                </a:lnTo>
                <a:lnTo>
                  <a:pt x="604838" y="209550"/>
                </a:lnTo>
                <a:lnTo>
                  <a:pt x="862013" y="233362"/>
                </a:lnTo>
                <a:lnTo>
                  <a:pt x="1023938" y="271462"/>
                </a:lnTo>
                <a:lnTo>
                  <a:pt x="1119188" y="280987"/>
                </a:lnTo>
                <a:lnTo>
                  <a:pt x="1381125" y="323850"/>
                </a:lnTo>
                <a:lnTo>
                  <a:pt x="1581150" y="361950"/>
                </a:lnTo>
                <a:lnTo>
                  <a:pt x="1762125" y="390525"/>
                </a:lnTo>
                <a:lnTo>
                  <a:pt x="2095500" y="433387"/>
                </a:lnTo>
                <a:lnTo>
                  <a:pt x="2495550" y="476250"/>
                </a:lnTo>
                <a:lnTo>
                  <a:pt x="2867025" y="519112"/>
                </a:lnTo>
                <a:lnTo>
                  <a:pt x="3400425" y="576262"/>
                </a:lnTo>
                <a:lnTo>
                  <a:pt x="3771900" y="604837"/>
                </a:lnTo>
                <a:lnTo>
                  <a:pt x="4195763" y="661987"/>
                </a:lnTo>
                <a:lnTo>
                  <a:pt x="4838700" y="728662"/>
                </a:lnTo>
                <a:lnTo>
                  <a:pt x="5310188" y="785812"/>
                </a:lnTo>
                <a:lnTo>
                  <a:pt x="5719763" y="833437"/>
                </a:lnTo>
                <a:lnTo>
                  <a:pt x="6257925" y="890587"/>
                </a:lnTo>
                <a:lnTo>
                  <a:pt x="6453188" y="919162"/>
                </a:lnTo>
                <a:lnTo>
                  <a:pt x="6557963" y="971550"/>
                </a:lnTo>
              </a:path>
            </a:pathLst>
          </a:custGeom>
          <a:noFill/>
          <a:ln w="28575" cap="flat" cmpd="sng" algn="ctr">
            <a:solidFill>
              <a:srgbClr val="2C568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20" name="Freeform: Shape 119">
            <a:extLst>
              <a:ext uri="{FF2B5EF4-FFF2-40B4-BE49-F238E27FC236}">
                <a16:creationId xmlns:a16="http://schemas.microsoft.com/office/drawing/2014/main" id="{6608ADBA-E502-49D0-8034-628ECBBC6EE6}"/>
              </a:ext>
            </a:extLst>
          </p:cNvPr>
          <p:cNvSpPr/>
          <p:nvPr/>
        </p:nvSpPr>
        <p:spPr>
          <a:xfrm>
            <a:off x="1819159" y="2482887"/>
            <a:ext cx="6557962" cy="1076325"/>
          </a:xfrm>
          <a:custGeom>
            <a:avLst/>
            <a:gdLst>
              <a:gd name="connsiteX0" fmla="*/ 0 w 6591300"/>
              <a:gd name="connsiteY0" fmla="*/ 0 h 1076325"/>
              <a:gd name="connsiteX1" fmla="*/ 304800 w 6591300"/>
              <a:gd name="connsiteY1" fmla="*/ 9525 h 1076325"/>
              <a:gd name="connsiteX2" fmla="*/ 690563 w 6591300"/>
              <a:gd name="connsiteY2" fmla="*/ 285750 h 1076325"/>
              <a:gd name="connsiteX3" fmla="*/ 795338 w 6591300"/>
              <a:gd name="connsiteY3" fmla="*/ 285750 h 1076325"/>
              <a:gd name="connsiteX4" fmla="*/ 928688 w 6591300"/>
              <a:gd name="connsiteY4" fmla="*/ 309562 h 1076325"/>
              <a:gd name="connsiteX5" fmla="*/ 1042988 w 6591300"/>
              <a:gd name="connsiteY5" fmla="*/ 352425 h 1076325"/>
              <a:gd name="connsiteX6" fmla="*/ 1090613 w 6591300"/>
              <a:gd name="connsiteY6" fmla="*/ 376237 h 1076325"/>
              <a:gd name="connsiteX7" fmla="*/ 1266825 w 6591300"/>
              <a:gd name="connsiteY7" fmla="*/ 390525 h 1076325"/>
              <a:gd name="connsiteX8" fmla="*/ 1533525 w 6591300"/>
              <a:gd name="connsiteY8" fmla="*/ 433387 h 1076325"/>
              <a:gd name="connsiteX9" fmla="*/ 1804988 w 6591300"/>
              <a:gd name="connsiteY9" fmla="*/ 500062 h 1076325"/>
              <a:gd name="connsiteX10" fmla="*/ 1971675 w 6591300"/>
              <a:gd name="connsiteY10" fmla="*/ 509587 h 1076325"/>
              <a:gd name="connsiteX11" fmla="*/ 1981200 w 6591300"/>
              <a:gd name="connsiteY11" fmla="*/ 514350 h 1076325"/>
              <a:gd name="connsiteX12" fmla="*/ 2309813 w 6591300"/>
              <a:gd name="connsiteY12" fmla="*/ 552450 h 1076325"/>
              <a:gd name="connsiteX13" fmla="*/ 2695575 w 6591300"/>
              <a:gd name="connsiteY13" fmla="*/ 609600 h 1076325"/>
              <a:gd name="connsiteX14" fmla="*/ 3190875 w 6591300"/>
              <a:gd name="connsiteY14" fmla="*/ 671512 h 1076325"/>
              <a:gd name="connsiteX15" fmla="*/ 3624263 w 6591300"/>
              <a:gd name="connsiteY15" fmla="*/ 714375 h 1076325"/>
              <a:gd name="connsiteX16" fmla="*/ 4229100 w 6591300"/>
              <a:gd name="connsiteY16" fmla="*/ 785812 h 1076325"/>
              <a:gd name="connsiteX17" fmla="*/ 4733925 w 6591300"/>
              <a:gd name="connsiteY17" fmla="*/ 828675 h 1076325"/>
              <a:gd name="connsiteX18" fmla="*/ 5343525 w 6591300"/>
              <a:gd name="connsiteY18" fmla="*/ 885825 h 1076325"/>
              <a:gd name="connsiteX19" fmla="*/ 5876925 w 6591300"/>
              <a:gd name="connsiteY19" fmla="*/ 947737 h 1076325"/>
              <a:gd name="connsiteX20" fmla="*/ 6462713 w 6591300"/>
              <a:gd name="connsiteY20" fmla="*/ 1019175 h 1076325"/>
              <a:gd name="connsiteX21" fmla="*/ 6591300 w 6591300"/>
              <a:gd name="connsiteY21" fmla="*/ 1076325 h 1076325"/>
              <a:gd name="connsiteX0" fmla="*/ 0 w 6557962"/>
              <a:gd name="connsiteY0" fmla="*/ 0 h 1076325"/>
              <a:gd name="connsiteX1" fmla="*/ 271462 w 6557962"/>
              <a:gd name="connsiteY1" fmla="*/ 9525 h 1076325"/>
              <a:gd name="connsiteX2" fmla="*/ 657225 w 6557962"/>
              <a:gd name="connsiteY2" fmla="*/ 285750 h 1076325"/>
              <a:gd name="connsiteX3" fmla="*/ 762000 w 6557962"/>
              <a:gd name="connsiteY3" fmla="*/ 285750 h 1076325"/>
              <a:gd name="connsiteX4" fmla="*/ 895350 w 6557962"/>
              <a:gd name="connsiteY4" fmla="*/ 309562 h 1076325"/>
              <a:gd name="connsiteX5" fmla="*/ 1009650 w 6557962"/>
              <a:gd name="connsiteY5" fmla="*/ 352425 h 1076325"/>
              <a:gd name="connsiteX6" fmla="*/ 1057275 w 6557962"/>
              <a:gd name="connsiteY6" fmla="*/ 376237 h 1076325"/>
              <a:gd name="connsiteX7" fmla="*/ 1233487 w 6557962"/>
              <a:gd name="connsiteY7" fmla="*/ 390525 h 1076325"/>
              <a:gd name="connsiteX8" fmla="*/ 1500187 w 6557962"/>
              <a:gd name="connsiteY8" fmla="*/ 433387 h 1076325"/>
              <a:gd name="connsiteX9" fmla="*/ 1771650 w 6557962"/>
              <a:gd name="connsiteY9" fmla="*/ 500062 h 1076325"/>
              <a:gd name="connsiteX10" fmla="*/ 1938337 w 6557962"/>
              <a:gd name="connsiteY10" fmla="*/ 509587 h 1076325"/>
              <a:gd name="connsiteX11" fmla="*/ 1947862 w 6557962"/>
              <a:gd name="connsiteY11" fmla="*/ 514350 h 1076325"/>
              <a:gd name="connsiteX12" fmla="*/ 2276475 w 6557962"/>
              <a:gd name="connsiteY12" fmla="*/ 552450 h 1076325"/>
              <a:gd name="connsiteX13" fmla="*/ 2662237 w 6557962"/>
              <a:gd name="connsiteY13" fmla="*/ 609600 h 1076325"/>
              <a:gd name="connsiteX14" fmla="*/ 3157537 w 6557962"/>
              <a:gd name="connsiteY14" fmla="*/ 671512 h 1076325"/>
              <a:gd name="connsiteX15" fmla="*/ 3590925 w 6557962"/>
              <a:gd name="connsiteY15" fmla="*/ 714375 h 1076325"/>
              <a:gd name="connsiteX16" fmla="*/ 4195762 w 6557962"/>
              <a:gd name="connsiteY16" fmla="*/ 785812 h 1076325"/>
              <a:gd name="connsiteX17" fmla="*/ 4700587 w 6557962"/>
              <a:gd name="connsiteY17" fmla="*/ 828675 h 1076325"/>
              <a:gd name="connsiteX18" fmla="*/ 5310187 w 6557962"/>
              <a:gd name="connsiteY18" fmla="*/ 885825 h 1076325"/>
              <a:gd name="connsiteX19" fmla="*/ 5843587 w 6557962"/>
              <a:gd name="connsiteY19" fmla="*/ 947737 h 1076325"/>
              <a:gd name="connsiteX20" fmla="*/ 6429375 w 6557962"/>
              <a:gd name="connsiteY20" fmla="*/ 1019175 h 1076325"/>
              <a:gd name="connsiteX21" fmla="*/ 6557962 w 6557962"/>
              <a:gd name="connsiteY21" fmla="*/ 10763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57962" h="1076325">
                <a:moveTo>
                  <a:pt x="0" y="0"/>
                </a:moveTo>
                <a:lnTo>
                  <a:pt x="271462" y="9525"/>
                </a:lnTo>
                <a:lnTo>
                  <a:pt x="657225" y="285750"/>
                </a:lnTo>
                <a:lnTo>
                  <a:pt x="762000" y="285750"/>
                </a:lnTo>
                <a:lnTo>
                  <a:pt x="895350" y="309562"/>
                </a:lnTo>
                <a:lnTo>
                  <a:pt x="1009650" y="352425"/>
                </a:lnTo>
                <a:lnTo>
                  <a:pt x="1057275" y="376237"/>
                </a:lnTo>
                <a:lnTo>
                  <a:pt x="1233487" y="390525"/>
                </a:lnTo>
                <a:lnTo>
                  <a:pt x="1500187" y="433387"/>
                </a:lnTo>
                <a:lnTo>
                  <a:pt x="1771650" y="500062"/>
                </a:lnTo>
                <a:lnTo>
                  <a:pt x="1938337" y="509587"/>
                </a:lnTo>
                <a:lnTo>
                  <a:pt x="1947862" y="514350"/>
                </a:lnTo>
                <a:lnTo>
                  <a:pt x="2276475" y="552450"/>
                </a:lnTo>
                <a:lnTo>
                  <a:pt x="2662237" y="609600"/>
                </a:lnTo>
                <a:lnTo>
                  <a:pt x="3157537" y="671512"/>
                </a:lnTo>
                <a:lnTo>
                  <a:pt x="3590925" y="714375"/>
                </a:lnTo>
                <a:lnTo>
                  <a:pt x="4195762" y="785812"/>
                </a:lnTo>
                <a:lnTo>
                  <a:pt x="4700587" y="828675"/>
                </a:lnTo>
                <a:lnTo>
                  <a:pt x="5310187" y="885825"/>
                </a:lnTo>
                <a:lnTo>
                  <a:pt x="5843587" y="947737"/>
                </a:lnTo>
                <a:lnTo>
                  <a:pt x="6429375" y="1019175"/>
                </a:lnTo>
                <a:lnTo>
                  <a:pt x="6557962" y="1076325"/>
                </a:lnTo>
              </a:path>
            </a:pathLst>
          </a:custGeom>
          <a:noFill/>
          <a:ln w="28575" cap="flat" cmpd="sng" algn="ctr">
            <a:solidFill>
              <a:srgbClr val="C369A9"/>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21" name="Freeform: Shape 120">
            <a:extLst>
              <a:ext uri="{FF2B5EF4-FFF2-40B4-BE49-F238E27FC236}">
                <a16:creationId xmlns:a16="http://schemas.microsoft.com/office/drawing/2014/main" id="{5EFEE93C-29B1-4019-B40E-0EF072A4CD2B}"/>
              </a:ext>
            </a:extLst>
          </p:cNvPr>
          <p:cNvSpPr/>
          <p:nvPr/>
        </p:nvSpPr>
        <p:spPr>
          <a:xfrm>
            <a:off x="1814396" y="2492412"/>
            <a:ext cx="6562725" cy="1104900"/>
          </a:xfrm>
          <a:custGeom>
            <a:avLst/>
            <a:gdLst>
              <a:gd name="connsiteX0" fmla="*/ 0 w 6562725"/>
              <a:gd name="connsiteY0" fmla="*/ 0 h 1104900"/>
              <a:gd name="connsiteX1" fmla="*/ 0 w 6562725"/>
              <a:gd name="connsiteY1" fmla="*/ 0 h 1104900"/>
              <a:gd name="connsiteX2" fmla="*/ 285750 w 6562725"/>
              <a:gd name="connsiteY2" fmla="*/ 19050 h 1104900"/>
              <a:gd name="connsiteX3" fmla="*/ 571500 w 6562725"/>
              <a:gd name="connsiteY3" fmla="*/ 285750 h 1104900"/>
              <a:gd name="connsiteX4" fmla="*/ 933450 w 6562725"/>
              <a:gd name="connsiteY4" fmla="*/ 357187 h 1104900"/>
              <a:gd name="connsiteX5" fmla="*/ 1485900 w 6562725"/>
              <a:gd name="connsiteY5" fmla="*/ 471487 h 1104900"/>
              <a:gd name="connsiteX6" fmla="*/ 2085975 w 6562725"/>
              <a:gd name="connsiteY6" fmla="*/ 571500 h 1104900"/>
              <a:gd name="connsiteX7" fmla="*/ 2790825 w 6562725"/>
              <a:gd name="connsiteY7" fmla="*/ 657225 h 1104900"/>
              <a:gd name="connsiteX8" fmla="*/ 3709988 w 6562725"/>
              <a:gd name="connsiteY8" fmla="*/ 762000 h 1104900"/>
              <a:gd name="connsiteX9" fmla="*/ 5053013 w 6562725"/>
              <a:gd name="connsiteY9" fmla="*/ 895350 h 1104900"/>
              <a:gd name="connsiteX10" fmla="*/ 6205538 w 6562725"/>
              <a:gd name="connsiteY10" fmla="*/ 1023937 h 1104900"/>
              <a:gd name="connsiteX11" fmla="*/ 6438900 w 6562725"/>
              <a:gd name="connsiteY11" fmla="*/ 1042987 h 1104900"/>
              <a:gd name="connsiteX12" fmla="*/ 6562725 w 6562725"/>
              <a:gd name="connsiteY12" fmla="*/ 11049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2725" h="1104900">
                <a:moveTo>
                  <a:pt x="0" y="0"/>
                </a:moveTo>
                <a:lnTo>
                  <a:pt x="0" y="0"/>
                </a:lnTo>
                <a:lnTo>
                  <a:pt x="285750" y="19050"/>
                </a:lnTo>
                <a:lnTo>
                  <a:pt x="571500" y="285750"/>
                </a:lnTo>
                <a:lnTo>
                  <a:pt x="933450" y="357187"/>
                </a:lnTo>
                <a:lnTo>
                  <a:pt x="1485900" y="471487"/>
                </a:lnTo>
                <a:lnTo>
                  <a:pt x="2085975" y="571500"/>
                </a:lnTo>
                <a:lnTo>
                  <a:pt x="2790825" y="657225"/>
                </a:lnTo>
                <a:lnTo>
                  <a:pt x="3709988" y="762000"/>
                </a:lnTo>
                <a:lnTo>
                  <a:pt x="5053013" y="895350"/>
                </a:lnTo>
                <a:lnTo>
                  <a:pt x="6205538" y="1023937"/>
                </a:lnTo>
                <a:lnTo>
                  <a:pt x="6438900" y="1042987"/>
                </a:lnTo>
                <a:lnTo>
                  <a:pt x="6562725" y="1104900"/>
                </a:lnTo>
              </a:path>
            </a:pathLst>
          </a:custGeom>
          <a:noFill/>
          <a:ln w="28575" cap="flat" cmpd="sng" algn="ctr">
            <a:solidFill>
              <a:srgbClr val="4F41B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22" name="Freeform: Shape 121">
            <a:extLst>
              <a:ext uri="{FF2B5EF4-FFF2-40B4-BE49-F238E27FC236}">
                <a16:creationId xmlns:a16="http://schemas.microsoft.com/office/drawing/2014/main" id="{55895DB1-6948-4A54-96DC-A03537C7B6E0}"/>
              </a:ext>
            </a:extLst>
          </p:cNvPr>
          <p:cNvSpPr/>
          <p:nvPr/>
        </p:nvSpPr>
        <p:spPr>
          <a:xfrm>
            <a:off x="1823921" y="2506699"/>
            <a:ext cx="6548438" cy="1338263"/>
          </a:xfrm>
          <a:custGeom>
            <a:avLst/>
            <a:gdLst>
              <a:gd name="connsiteX0" fmla="*/ 0 w 6548438"/>
              <a:gd name="connsiteY0" fmla="*/ 0 h 1338263"/>
              <a:gd name="connsiteX1" fmla="*/ 223838 w 6548438"/>
              <a:gd name="connsiteY1" fmla="*/ 28575 h 1338263"/>
              <a:gd name="connsiteX2" fmla="*/ 304800 w 6548438"/>
              <a:gd name="connsiteY2" fmla="*/ 152400 h 1338263"/>
              <a:gd name="connsiteX3" fmla="*/ 395288 w 6548438"/>
              <a:gd name="connsiteY3" fmla="*/ 309563 h 1338263"/>
              <a:gd name="connsiteX4" fmla="*/ 504825 w 6548438"/>
              <a:gd name="connsiteY4" fmla="*/ 414338 h 1338263"/>
              <a:gd name="connsiteX5" fmla="*/ 585788 w 6548438"/>
              <a:gd name="connsiteY5" fmla="*/ 495300 h 1338263"/>
              <a:gd name="connsiteX6" fmla="*/ 638175 w 6548438"/>
              <a:gd name="connsiteY6" fmla="*/ 585788 h 1338263"/>
              <a:gd name="connsiteX7" fmla="*/ 1000125 w 6548438"/>
              <a:gd name="connsiteY7" fmla="*/ 700088 h 1338263"/>
              <a:gd name="connsiteX8" fmla="*/ 1042988 w 6548438"/>
              <a:gd name="connsiteY8" fmla="*/ 747713 h 1338263"/>
              <a:gd name="connsiteX9" fmla="*/ 1462088 w 6548438"/>
              <a:gd name="connsiteY9" fmla="*/ 790575 h 1338263"/>
              <a:gd name="connsiteX10" fmla="*/ 1585913 w 6548438"/>
              <a:gd name="connsiteY10" fmla="*/ 823913 h 1338263"/>
              <a:gd name="connsiteX11" fmla="*/ 1690688 w 6548438"/>
              <a:gd name="connsiteY11" fmla="*/ 842963 h 1338263"/>
              <a:gd name="connsiteX12" fmla="*/ 1776413 w 6548438"/>
              <a:gd name="connsiteY12" fmla="*/ 852488 h 1338263"/>
              <a:gd name="connsiteX13" fmla="*/ 1876425 w 6548438"/>
              <a:gd name="connsiteY13" fmla="*/ 885825 h 1338263"/>
              <a:gd name="connsiteX14" fmla="*/ 2124075 w 6548438"/>
              <a:gd name="connsiteY14" fmla="*/ 914400 h 1338263"/>
              <a:gd name="connsiteX15" fmla="*/ 2262188 w 6548438"/>
              <a:gd name="connsiteY15" fmla="*/ 938213 h 1338263"/>
              <a:gd name="connsiteX16" fmla="*/ 2438400 w 6548438"/>
              <a:gd name="connsiteY16" fmla="*/ 962025 h 1338263"/>
              <a:gd name="connsiteX17" fmla="*/ 2519363 w 6548438"/>
              <a:gd name="connsiteY17" fmla="*/ 976313 h 1338263"/>
              <a:gd name="connsiteX18" fmla="*/ 2624138 w 6548438"/>
              <a:gd name="connsiteY18" fmla="*/ 995363 h 1338263"/>
              <a:gd name="connsiteX19" fmla="*/ 3100388 w 6548438"/>
              <a:gd name="connsiteY19" fmla="*/ 1038225 h 1338263"/>
              <a:gd name="connsiteX20" fmla="*/ 3205163 w 6548438"/>
              <a:gd name="connsiteY20" fmla="*/ 1038225 h 1338263"/>
              <a:gd name="connsiteX21" fmla="*/ 3295650 w 6548438"/>
              <a:gd name="connsiteY21" fmla="*/ 1071563 h 1338263"/>
              <a:gd name="connsiteX22" fmla="*/ 3500438 w 6548438"/>
              <a:gd name="connsiteY22" fmla="*/ 1066800 h 1338263"/>
              <a:gd name="connsiteX23" fmla="*/ 3648075 w 6548438"/>
              <a:gd name="connsiteY23" fmla="*/ 1057275 h 1338263"/>
              <a:gd name="connsiteX24" fmla="*/ 3862388 w 6548438"/>
              <a:gd name="connsiteY24" fmla="*/ 1114425 h 1338263"/>
              <a:gd name="connsiteX25" fmla="*/ 3981450 w 6548438"/>
              <a:gd name="connsiteY25" fmla="*/ 1152525 h 1338263"/>
              <a:gd name="connsiteX26" fmla="*/ 4114800 w 6548438"/>
              <a:gd name="connsiteY26" fmla="*/ 1157288 h 1338263"/>
              <a:gd name="connsiteX27" fmla="*/ 4291013 w 6548438"/>
              <a:gd name="connsiteY27" fmla="*/ 1200150 h 1338263"/>
              <a:gd name="connsiteX28" fmla="*/ 4510088 w 6548438"/>
              <a:gd name="connsiteY28" fmla="*/ 1181100 h 1338263"/>
              <a:gd name="connsiteX29" fmla="*/ 4662488 w 6548438"/>
              <a:gd name="connsiteY29" fmla="*/ 1219200 h 1338263"/>
              <a:gd name="connsiteX30" fmla="*/ 5038725 w 6548438"/>
              <a:gd name="connsiteY30" fmla="*/ 1209675 h 1338263"/>
              <a:gd name="connsiteX31" fmla="*/ 5172075 w 6548438"/>
              <a:gd name="connsiteY31" fmla="*/ 1266825 h 1338263"/>
              <a:gd name="connsiteX32" fmla="*/ 5824538 w 6548438"/>
              <a:gd name="connsiteY32" fmla="*/ 1266825 h 1338263"/>
              <a:gd name="connsiteX33" fmla="*/ 6038850 w 6548438"/>
              <a:gd name="connsiteY33" fmla="*/ 1285875 h 1338263"/>
              <a:gd name="connsiteX34" fmla="*/ 6200775 w 6548438"/>
              <a:gd name="connsiteY34" fmla="*/ 1314450 h 1338263"/>
              <a:gd name="connsiteX35" fmla="*/ 6424613 w 6548438"/>
              <a:gd name="connsiteY35" fmla="*/ 1295400 h 1338263"/>
              <a:gd name="connsiteX36" fmla="*/ 6548438 w 6548438"/>
              <a:gd name="connsiteY36" fmla="*/ 1338263 h 133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48438" h="1338263">
                <a:moveTo>
                  <a:pt x="0" y="0"/>
                </a:moveTo>
                <a:lnTo>
                  <a:pt x="223838" y="28575"/>
                </a:lnTo>
                <a:lnTo>
                  <a:pt x="304800" y="152400"/>
                </a:lnTo>
                <a:lnTo>
                  <a:pt x="395288" y="309563"/>
                </a:lnTo>
                <a:lnTo>
                  <a:pt x="504825" y="414338"/>
                </a:lnTo>
                <a:lnTo>
                  <a:pt x="585788" y="495300"/>
                </a:lnTo>
                <a:lnTo>
                  <a:pt x="638175" y="585788"/>
                </a:lnTo>
                <a:lnTo>
                  <a:pt x="1000125" y="700088"/>
                </a:lnTo>
                <a:lnTo>
                  <a:pt x="1042988" y="747713"/>
                </a:lnTo>
                <a:lnTo>
                  <a:pt x="1462088" y="790575"/>
                </a:lnTo>
                <a:lnTo>
                  <a:pt x="1585913" y="823913"/>
                </a:lnTo>
                <a:lnTo>
                  <a:pt x="1690688" y="842963"/>
                </a:lnTo>
                <a:lnTo>
                  <a:pt x="1776413" y="852488"/>
                </a:lnTo>
                <a:lnTo>
                  <a:pt x="1876425" y="885825"/>
                </a:lnTo>
                <a:lnTo>
                  <a:pt x="2124075" y="914400"/>
                </a:lnTo>
                <a:lnTo>
                  <a:pt x="2262188" y="938213"/>
                </a:lnTo>
                <a:lnTo>
                  <a:pt x="2438400" y="962025"/>
                </a:lnTo>
                <a:lnTo>
                  <a:pt x="2519363" y="976313"/>
                </a:lnTo>
                <a:lnTo>
                  <a:pt x="2624138" y="995363"/>
                </a:lnTo>
                <a:lnTo>
                  <a:pt x="3100388" y="1038225"/>
                </a:lnTo>
                <a:lnTo>
                  <a:pt x="3205163" y="1038225"/>
                </a:lnTo>
                <a:lnTo>
                  <a:pt x="3295650" y="1071563"/>
                </a:lnTo>
                <a:lnTo>
                  <a:pt x="3500438" y="1066800"/>
                </a:lnTo>
                <a:lnTo>
                  <a:pt x="3648075" y="1057275"/>
                </a:lnTo>
                <a:lnTo>
                  <a:pt x="3862388" y="1114425"/>
                </a:lnTo>
                <a:lnTo>
                  <a:pt x="3981450" y="1152525"/>
                </a:lnTo>
                <a:lnTo>
                  <a:pt x="4114800" y="1157288"/>
                </a:lnTo>
                <a:lnTo>
                  <a:pt x="4291013" y="1200150"/>
                </a:lnTo>
                <a:lnTo>
                  <a:pt x="4510088" y="1181100"/>
                </a:lnTo>
                <a:lnTo>
                  <a:pt x="4662488" y="1219200"/>
                </a:lnTo>
                <a:lnTo>
                  <a:pt x="5038725" y="1209675"/>
                </a:lnTo>
                <a:lnTo>
                  <a:pt x="5172075" y="1266825"/>
                </a:lnTo>
                <a:lnTo>
                  <a:pt x="5824538" y="1266825"/>
                </a:lnTo>
                <a:lnTo>
                  <a:pt x="6038850" y="1285875"/>
                </a:lnTo>
                <a:lnTo>
                  <a:pt x="6200775" y="1314450"/>
                </a:lnTo>
                <a:lnTo>
                  <a:pt x="6424613" y="1295400"/>
                </a:lnTo>
                <a:lnTo>
                  <a:pt x="6548438" y="1338263"/>
                </a:lnTo>
              </a:path>
            </a:pathLst>
          </a:custGeom>
          <a:noFill/>
          <a:ln w="28575" cap="flat" cmpd="sng" algn="ctr">
            <a:solidFill>
              <a:srgbClr val="947F9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23" name="Freeform: Shape 122">
            <a:extLst>
              <a:ext uri="{FF2B5EF4-FFF2-40B4-BE49-F238E27FC236}">
                <a16:creationId xmlns:a16="http://schemas.microsoft.com/office/drawing/2014/main" id="{61CD225E-EBB7-4A91-8E9E-B0CB0210B486}"/>
              </a:ext>
            </a:extLst>
          </p:cNvPr>
          <p:cNvSpPr/>
          <p:nvPr/>
        </p:nvSpPr>
        <p:spPr>
          <a:xfrm>
            <a:off x="1804871" y="2473362"/>
            <a:ext cx="6586538" cy="576262"/>
          </a:xfrm>
          <a:custGeom>
            <a:avLst/>
            <a:gdLst>
              <a:gd name="connsiteX0" fmla="*/ 0 w 6586538"/>
              <a:gd name="connsiteY0" fmla="*/ 14287 h 576262"/>
              <a:gd name="connsiteX1" fmla="*/ 919163 w 6586538"/>
              <a:gd name="connsiteY1" fmla="*/ 0 h 576262"/>
              <a:gd name="connsiteX2" fmla="*/ 1081088 w 6586538"/>
              <a:gd name="connsiteY2" fmla="*/ 152400 h 576262"/>
              <a:gd name="connsiteX3" fmla="*/ 1709738 w 6586538"/>
              <a:gd name="connsiteY3" fmla="*/ 157162 h 576262"/>
              <a:gd name="connsiteX4" fmla="*/ 1919288 w 6586538"/>
              <a:gd name="connsiteY4" fmla="*/ 223837 h 576262"/>
              <a:gd name="connsiteX5" fmla="*/ 2538413 w 6586538"/>
              <a:gd name="connsiteY5" fmla="*/ 219075 h 576262"/>
              <a:gd name="connsiteX6" fmla="*/ 2762250 w 6586538"/>
              <a:gd name="connsiteY6" fmla="*/ 266700 h 576262"/>
              <a:gd name="connsiteX7" fmla="*/ 3338513 w 6586538"/>
              <a:gd name="connsiteY7" fmla="*/ 271462 h 576262"/>
              <a:gd name="connsiteX8" fmla="*/ 3638550 w 6586538"/>
              <a:gd name="connsiteY8" fmla="*/ 309562 h 576262"/>
              <a:gd name="connsiteX9" fmla="*/ 4110038 w 6586538"/>
              <a:gd name="connsiteY9" fmla="*/ 319087 h 576262"/>
              <a:gd name="connsiteX10" fmla="*/ 4338638 w 6586538"/>
              <a:gd name="connsiteY10" fmla="*/ 352425 h 576262"/>
              <a:gd name="connsiteX11" fmla="*/ 4557713 w 6586538"/>
              <a:gd name="connsiteY11" fmla="*/ 352425 h 576262"/>
              <a:gd name="connsiteX12" fmla="*/ 4891088 w 6586538"/>
              <a:gd name="connsiteY12" fmla="*/ 366712 h 576262"/>
              <a:gd name="connsiteX13" fmla="*/ 5129213 w 6586538"/>
              <a:gd name="connsiteY13" fmla="*/ 404812 h 576262"/>
              <a:gd name="connsiteX14" fmla="*/ 5476875 w 6586538"/>
              <a:gd name="connsiteY14" fmla="*/ 419100 h 576262"/>
              <a:gd name="connsiteX15" fmla="*/ 5753100 w 6586538"/>
              <a:gd name="connsiteY15" fmla="*/ 447675 h 576262"/>
              <a:gd name="connsiteX16" fmla="*/ 6015038 w 6586538"/>
              <a:gd name="connsiteY16" fmla="*/ 495300 h 576262"/>
              <a:gd name="connsiteX17" fmla="*/ 6115050 w 6586538"/>
              <a:gd name="connsiteY17" fmla="*/ 500062 h 576262"/>
              <a:gd name="connsiteX18" fmla="*/ 6429375 w 6586538"/>
              <a:gd name="connsiteY18" fmla="*/ 509587 h 576262"/>
              <a:gd name="connsiteX19" fmla="*/ 6586538 w 6586538"/>
              <a:gd name="connsiteY19" fmla="*/ 576262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86538" h="576262">
                <a:moveTo>
                  <a:pt x="0" y="14287"/>
                </a:moveTo>
                <a:lnTo>
                  <a:pt x="919163" y="0"/>
                </a:lnTo>
                <a:lnTo>
                  <a:pt x="1081088" y="152400"/>
                </a:lnTo>
                <a:lnTo>
                  <a:pt x="1709738" y="157162"/>
                </a:lnTo>
                <a:lnTo>
                  <a:pt x="1919288" y="223837"/>
                </a:lnTo>
                <a:lnTo>
                  <a:pt x="2538413" y="219075"/>
                </a:lnTo>
                <a:lnTo>
                  <a:pt x="2762250" y="266700"/>
                </a:lnTo>
                <a:lnTo>
                  <a:pt x="3338513" y="271462"/>
                </a:lnTo>
                <a:lnTo>
                  <a:pt x="3638550" y="309562"/>
                </a:lnTo>
                <a:lnTo>
                  <a:pt x="4110038" y="319087"/>
                </a:lnTo>
                <a:lnTo>
                  <a:pt x="4338638" y="352425"/>
                </a:lnTo>
                <a:lnTo>
                  <a:pt x="4557713" y="352425"/>
                </a:lnTo>
                <a:lnTo>
                  <a:pt x="4891088" y="366712"/>
                </a:lnTo>
                <a:lnTo>
                  <a:pt x="5129213" y="404812"/>
                </a:lnTo>
                <a:lnTo>
                  <a:pt x="5476875" y="419100"/>
                </a:lnTo>
                <a:lnTo>
                  <a:pt x="5753100" y="447675"/>
                </a:lnTo>
                <a:lnTo>
                  <a:pt x="6015038" y="495300"/>
                </a:lnTo>
                <a:lnTo>
                  <a:pt x="6115050" y="500062"/>
                </a:lnTo>
                <a:lnTo>
                  <a:pt x="6429375" y="509587"/>
                </a:lnTo>
                <a:lnTo>
                  <a:pt x="6586538" y="576262"/>
                </a:lnTo>
              </a:path>
            </a:pathLst>
          </a:custGeom>
          <a:noFill/>
          <a:ln w="28575" cap="flat" cmpd="sng" algn="ctr">
            <a:solidFill>
              <a:srgbClr val="A098DA"/>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cxnSp>
        <p:nvCxnSpPr>
          <p:cNvPr id="124" name="Straight Connector 123">
            <a:extLst>
              <a:ext uri="{FF2B5EF4-FFF2-40B4-BE49-F238E27FC236}">
                <a16:creationId xmlns:a16="http://schemas.microsoft.com/office/drawing/2014/main" id="{22A4DCE2-62CE-45BF-BF63-5BF3E2B699D4}"/>
              </a:ext>
            </a:extLst>
          </p:cNvPr>
          <p:cNvCxnSpPr/>
          <p:nvPr/>
        </p:nvCxnSpPr>
        <p:spPr>
          <a:xfrm>
            <a:off x="4621325" y="2088285"/>
            <a:ext cx="285750" cy="0"/>
          </a:xfrm>
          <a:prstGeom prst="line">
            <a:avLst/>
          </a:prstGeom>
          <a:noFill/>
          <a:ln w="28575" cap="flat" cmpd="sng" algn="ctr">
            <a:solidFill>
              <a:srgbClr val="C369A9"/>
            </a:solidFill>
            <a:prstDash val="solid"/>
          </a:ln>
          <a:effectLst/>
        </p:spPr>
      </p:cxnSp>
      <p:sp>
        <p:nvSpPr>
          <p:cNvPr id="125" name="TextBox 124">
            <a:extLst>
              <a:ext uri="{FF2B5EF4-FFF2-40B4-BE49-F238E27FC236}">
                <a16:creationId xmlns:a16="http://schemas.microsoft.com/office/drawing/2014/main" id="{231CEEB3-55F5-49EF-BFDF-34E57BD5B0DA}"/>
              </a:ext>
            </a:extLst>
          </p:cNvPr>
          <p:cNvSpPr txBox="1"/>
          <p:nvPr/>
        </p:nvSpPr>
        <p:spPr>
          <a:xfrm>
            <a:off x="4871458" y="1972869"/>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Risedronate</a:t>
            </a:r>
          </a:p>
        </p:txBody>
      </p:sp>
      <p:cxnSp>
        <p:nvCxnSpPr>
          <p:cNvPr id="126" name="Straight Connector 125">
            <a:extLst>
              <a:ext uri="{FF2B5EF4-FFF2-40B4-BE49-F238E27FC236}">
                <a16:creationId xmlns:a16="http://schemas.microsoft.com/office/drawing/2014/main" id="{6B44F61D-80DF-4388-8675-1FA71C1CE61E}"/>
              </a:ext>
            </a:extLst>
          </p:cNvPr>
          <p:cNvCxnSpPr/>
          <p:nvPr/>
        </p:nvCxnSpPr>
        <p:spPr>
          <a:xfrm>
            <a:off x="4621325" y="2244893"/>
            <a:ext cx="285750" cy="0"/>
          </a:xfrm>
          <a:prstGeom prst="line">
            <a:avLst/>
          </a:prstGeom>
          <a:noFill/>
          <a:ln w="28575" cap="flat" cmpd="sng" algn="ctr">
            <a:solidFill>
              <a:srgbClr val="2C568F"/>
            </a:solidFill>
            <a:prstDash val="solid"/>
          </a:ln>
          <a:effectLst/>
        </p:spPr>
      </p:cxnSp>
      <p:sp>
        <p:nvSpPr>
          <p:cNvPr id="127" name="TextBox 126">
            <a:extLst>
              <a:ext uri="{FF2B5EF4-FFF2-40B4-BE49-F238E27FC236}">
                <a16:creationId xmlns:a16="http://schemas.microsoft.com/office/drawing/2014/main" id="{48B639E0-6896-4F07-A524-D48F5FC07F86}"/>
              </a:ext>
            </a:extLst>
          </p:cNvPr>
          <p:cNvSpPr txBox="1"/>
          <p:nvPr/>
        </p:nvSpPr>
        <p:spPr>
          <a:xfrm>
            <a:off x="4871458" y="2129477"/>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Actonel DR</a:t>
            </a:r>
          </a:p>
        </p:txBody>
      </p:sp>
      <p:cxnSp>
        <p:nvCxnSpPr>
          <p:cNvPr id="128" name="Straight Connector 127">
            <a:extLst>
              <a:ext uri="{FF2B5EF4-FFF2-40B4-BE49-F238E27FC236}">
                <a16:creationId xmlns:a16="http://schemas.microsoft.com/office/drawing/2014/main" id="{0B9A8934-B33A-4EC1-A0D9-C2878DFB94F6}"/>
              </a:ext>
            </a:extLst>
          </p:cNvPr>
          <p:cNvCxnSpPr/>
          <p:nvPr/>
        </p:nvCxnSpPr>
        <p:spPr>
          <a:xfrm>
            <a:off x="4621325" y="2415273"/>
            <a:ext cx="285750" cy="0"/>
          </a:xfrm>
          <a:prstGeom prst="line">
            <a:avLst/>
          </a:prstGeom>
          <a:noFill/>
          <a:ln w="28575" cap="flat" cmpd="sng" algn="ctr">
            <a:solidFill>
              <a:srgbClr val="947F95"/>
            </a:solidFill>
            <a:prstDash val="solid"/>
          </a:ln>
          <a:effectLst/>
        </p:spPr>
      </p:cxnSp>
      <p:sp>
        <p:nvSpPr>
          <p:cNvPr id="129" name="TextBox 128">
            <a:extLst>
              <a:ext uri="{FF2B5EF4-FFF2-40B4-BE49-F238E27FC236}">
                <a16:creationId xmlns:a16="http://schemas.microsoft.com/office/drawing/2014/main" id="{5F40D6FD-F506-466D-98AA-DEAD73896E58}"/>
              </a:ext>
            </a:extLst>
          </p:cNvPr>
          <p:cNvSpPr txBox="1"/>
          <p:nvPr/>
        </p:nvSpPr>
        <p:spPr>
          <a:xfrm>
            <a:off x="4871458" y="2299857"/>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Alendronate </a:t>
            </a:r>
          </a:p>
        </p:txBody>
      </p:sp>
      <p:cxnSp>
        <p:nvCxnSpPr>
          <p:cNvPr id="130" name="Straight Connector 129">
            <a:extLst>
              <a:ext uri="{FF2B5EF4-FFF2-40B4-BE49-F238E27FC236}">
                <a16:creationId xmlns:a16="http://schemas.microsoft.com/office/drawing/2014/main" id="{FF779210-FE81-42CB-AF17-595E0BB774B1}"/>
              </a:ext>
            </a:extLst>
          </p:cNvPr>
          <p:cNvCxnSpPr/>
          <p:nvPr/>
        </p:nvCxnSpPr>
        <p:spPr>
          <a:xfrm>
            <a:off x="4621325" y="2578267"/>
            <a:ext cx="285750" cy="0"/>
          </a:xfrm>
          <a:prstGeom prst="line">
            <a:avLst/>
          </a:prstGeom>
          <a:noFill/>
          <a:ln w="28575" cap="flat" cmpd="sng" algn="ctr">
            <a:solidFill>
              <a:srgbClr val="4F41B5"/>
            </a:solidFill>
            <a:prstDash val="solid"/>
          </a:ln>
          <a:effectLst/>
        </p:spPr>
      </p:cxnSp>
      <p:sp>
        <p:nvSpPr>
          <p:cNvPr id="131" name="TextBox 130">
            <a:extLst>
              <a:ext uri="{FF2B5EF4-FFF2-40B4-BE49-F238E27FC236}">
                <a16:creationId xmlns:a16="http://schemas.microsoft.com/office/drawing/2014/main" id="{F59B0943-1857-4577-B297-505A44886C7A}"/>
              </a:ext>
            </a:extLst>
          </p:cNvPr>
          <p:cNvSpPr txBox="1"/>
          <p:nvPr/>
        </p:nvSpPr>
        <p:spPr>
          <a:xfrm>
            <a:off x="4871458" y="2462851"/>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Alendronate 70 MG </a:t>
            </a:r>
          </a:p>
        </p:txBody>
      </p:sp>
      <p:cxnSp>
        <p:nvCxnSpPr>
          <p:cNvPr id="132" name="Straight Connector 131">
            <a:extLst>
              <a:ext uri="{FF2B5EF4-FFF2-40B4-BE49-F238E27FC236}">
                <a16:creationId xmlns:a16="http://schemas.microsoft.com/office/drawing/2014/main" id="{971AB6D7-29FC-4E65-A093-10A72AE5B6EE}"/>
              </a:ext>
            </a:extLst>
          </p:cNvPr>
          <p:cNvCxnSpPr/>
          <p:nvPr/>
        </p:nvCxnSpPr>
        <p:spPr>
          <a:xfrm>
            <a:off x="6228403" y="2088285"/>
            <a:ext cx="285750" cy="0"/>
          </a:xfrm>
          <a:prstGeom prst="line">
            <a:avLst/>
          </a:prstGeom>
          <a:noFill/>
          <a:ln w="28575" cap="flat" cmpd="sng" algn="ctr">
            <a:solidFill>
              <a:sysClr val="window" lastClr="FFFFFF">
                <a:lumMod val="50000"/>
              </a:sysClr>
            </a:solidFill>
            <a:prstDash val="solid"/>
          </a:ln>
          <a:effectLst/>
        </p:spPr>
      </p:cxnSp>
      <p:sp>
        <p:nvSpPr>
          <p:cNvPr id="133" name="TextBox 132">
            <a:extLst>
              <a:ext uri="{FF2B5EF4-FFF2-40B4-BE49-F238E27FC236}">
                <a16:creationId xmlns:a16="http://schemas.microsoft.com/office/drawing/2014/main" id="{2A65728C-EBC2-428E-8AEC-65FF08419B1B}"/>
              </a:ext>
            </a:extLst>
          </p:cNvPr>
          <p:cNvSpPr txBox="1"/>
          <p:nvPr/>
        </p:nvSpPr>
        <p:spPr>
          <a:xfrm>
            <a:off x="6478536" y="1972869"/>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Alendronate &amp; </a:t>
            </a:r>
            <a:r>
              <a:rPr kumimoji="0" lang="en-CA" sz="9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Vit</a:t>
            </a: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a:t>
            </a:r>
          </a:p>
        </p:txBody>
      </p:sp>
      <p:cxnSp>
        <p:nvCxnSpPr>
          <p:cNvPr id="134" name="Straight Connector 133">
            <a:extLst>
              <a:ext uri="{FF2B5EF4-FFF2-40B4-BE49-F238E27FC236}">
                <a16:creationId xmlns:a16="http://schemas.microsoft.com/office/drawing/2014/main" id="{7D7C37A6-B319-4C5D-9CD2-9EC52A76EBF0}"/>
              </a:ext>
            </a:extLst>
          </p:cNvPr>
          <p:cNvCxnSpPr/>
          <p:nvPr/>
        </p:nvCxnSpPr>
        <p:spPr>
          <a:xfrm>
            <a:off x="6228403" y="2244893"/>
            <a:ext cx="285750" cy="0"/>
          </a:xfrm>
          <a:prstGeom prst="line">
            <a:avLst/>
          </a:prstGeom>
          <a:noFill/>
          <a:ln w="28575" cap="flat" cmpd="sng" algn="ctr">
            <a:solidFill>
              <a:srgbClr val="2789B9"/>
            </a:solidFill>
            <a:prstDash val="solid"/>
          </a:ln>
          <a:effectLst/>
        </p:spPr>
      </p:cxnSp>
      <p:sp>
        <p:nvSpPr>
          <p:cNvPr id="135" name="TextBox 134">
            <a:extLst>
              <a:ext uri="{FF2B5EF4-FFF2-40B4-BE49-F238E27FC236}">
                <a16:creationId xmlns:a16="http://schemas.microsoft.com/office/drawing/2014/main" id="{8B992712-B6AC-45DA-BE75-38A43E610918}"/>
              </a:ext>
            </a:extLst>
          </p:cNvPr>
          <p:cNvSpPr txBox="1"/>
          <p:nvPr/>
        </p:nvSpPr>
        <p:spPr>
          <a:xfrm>
            <a:off x="6478536" y="2129477"/>
            <a:ext cx="192716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Etidronate plus calcium kit</a:t>
            </a:r>
          </a:p>
        </p:txBody>
      </p:sp>
      <p:cxnSp>
        <p:nvCxnSpPr>
          <p:cNvPr id="136" name="Straight Connector 135">
            <a:extLst>
              <a:ext uri="{FF2B5EF4-FFF2-40B4-BE49-F238E27FC236}">
                <a16:creationId xmlns:a16="http://schemas.microsoft.com/office/drawing/2014/main" id="{24552D70-B757-41C7-B9B7-6C7B1D7F384F}"/>
              </a:ext>
            </a:extLst>
          </p:cNvPr>
          <p:cNvCxnSpPr/>
          <p:nvPr/>
        </p:nvCxnSpPr>
        <p:spPr>
          <a:xfrm>
            <a:off x="6228403" y="2415273"/>
            <a:ext cx="285750" cy="0"/>
          </a:xfrm>
          <a:prstGeom prst="line">
            <a:avLst/>
          </a:prstGeom>
          <a:noFill/>
          <a:ln w="28575" cap="flat" cmpd="sng" algn="ctr">
            <a:solidFill>
              <a:srgbClr val="A098DA"/>
            </a:solidFill>
            <a:prstDash val="solid"/>
          </a:ln>
          <a:effectLst/>
        </p:spPr>
      </p:cxnSp>
      <p:sp>
        <p:nvSpPr>
          <p:cNvPr id="137" name="TextBox 136">
            <a:extLst>
              <a:ext uri="{FF2B5EF4-FFF2-40B4-BE49-F238E27FC236}">
                <a16:creationId xmlns:a16="http://schemas.microsoft.com/office/drawing/2014/main" id="{BC8399A5-0B11-448C-BC78-CFA65AA4945B}"/>
              </a:ext>
            </a:extLst>
          </p:cNvPr>
          <p:cNvSpPr txBox="1"/>
          <p:nvPr/>
        </p:nvSpPr>
        <p:spPr>
          <a:xfrm>
            <a:off x="6478536" y="2299857"/>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 </a:t>
            </a:r>
          </a:p>
        </p:txBody>
      </p:sp>
    </p:spTree>
    <p:extLst>
      <p:ext uri="{BB962C8B-B14F-4D97-AF65-F5344CB8AC3E}">
        <p14:creationId xmlns:p14="http://schemas.microsoft.com/office/powerpoint/2010/main" val="3479519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290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41970" y="60776"/>
            <a:ext cx="8256062" cy="1333426"/>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There is a Gap Between Physician’s Perception and Actual Patient Adherence</a:t>
            </a:r>
            <a:endParaRPr kumimoji="0" lang="en-US" sz="3200" b="1" i="0"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73720"/>
            <a:ext cx="9144000" cy="603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92012" y="6525954"/>
            <a:ext cx="8229600" cy="31029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Physician perception vs. Weighted claims-based differs significantly with: *p-value &lt;0.05, **p-value &lt;0.01</a:t>
            </a: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0"/>
              </a:spcAft>
              <a:buClrTx/>
              <a:buSzTx/>
              <a:buFont typeface="Arial"/>
              <a:buAutoNum type="arabicPeriod"/>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Adapted from: </a:t>
            </a: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Copher</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R.,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CMRO</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2010;26:777-85.   </a:t>
            </a:r>
          </a:p>
          <a:p>
            <a:pPr marL="0" marR="0" lvl="0" indent="0" algn="l" defTabSz="457200" rtl="0" eaLnBrk="1" fontAlgn="auto" latinLnBrk="0" hangingPunct="1">
              <a:lnSpc>
                <a:spcPct val="100000"/>
              </a:lnSpc>
              <a:spcBef>
                <a:spcPts val="0"/>
              </a:spcBef>
              <a:spcAft>
                <a:spcPts val="0"/>
              </a:spcAft>
              <a:buClrTx/>
              <a:buSzTx/>
              <a:buFont typeface="Arial"/>
              <a:buAutoNum type="arabicPeriod"/>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Burden, A.M.,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 </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2012;23:1075-82</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t>
            </a:r>
          </a:p>
        </p:txBody>
      </p:sp>
      <p:sp>
        <p:nvSpPr>
          <p:cNvPr id="23" name="Content Placeholder 3">
            <a:extLst>
              <a:ext uri="{FF2B5EF4-FFF2-40B4-BE49-F238E27FC236}">
                <a16:creationId xmlns:a16="http://schemas.microsoft.com/office/drawing/2014/main" id="{CF772C7E-FB07-4004-A290-2A7655A13E6D}"/>
              </a:ext>
            </a:extLst>
          </p:cNvPr>
          <p:cNvSpPr txBox="1">
            <a:spLocks/>
          </p:cNvSpPr>
          <p:nvPr/>
        </p:nvSpPr>
        <p:spPr>
          <a:xfrm>
            <a:off x="5003952" y="2060814"/>
            <a:ext cx="4140048" cy="38512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1000"/>
              </a:spcAft>
              <a:buClr>
                <a:srgbClr val="554856"/>
              </a:buClr>
              <a:buSzTx/>
              <a:buFont typeface="Arial"/>
              <a:buNone/>
              <a:tabLst/>
              <a:defRPr/>
            </a:pPr>
            <a:r>
              <a:rPr kumimoji="0" lang="en-CA" sz="24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Actual Oral BP Use In Canada:</a:t>
            </a:r>
            <a:r>
              <a:rPr kumimoji="0" lang="en-CA" sz="2400" b="1" i="0" u="none" strike="noStrike" kern="1200" cap="none" spc="0" normalizeH="0" baseline="30000" noProof="0" dirty="0">
                <a:ln>
                  <a:noFill/>
                </a:ln>
                <a:solidFill>
                  <a:srgbClr val="554856"/>
                </a:solidFill>
                <a:effectLst/>
                <a:uLnTx/>
                <a:uFillTx/>
                <a:latin typeface="Arial Narrow" panose="020B0606020202030204" pitchFamily="34" charset="0"/>
                <a:ea typeface="+mn-ea"/>
                <a:cs typeface="Verdana"/>
              </a:rPr>
              <a:t>2</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&gt;35% of patients do not persist with oral BP therapy after 1 year of treatment</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For median treatment period of 5 years, actual median cumulative exposure was only </a:t>
            </a:r>
            <a:r>
              <a:rPr kumimoji="0" lang="en-CA" sz="2000" b="1" i="0" u="sng"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2.2 years</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In 5 years or more of follow-up, approximately 10% of patients filled </a:t>
            </a:r>
            <a:r>
              <a:rPr kumimoji="0" lang="en-CA" sz="2000" b="1" i="0" u="sng"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only a </a:t>
            </a:r>
            <a:r>
              <a:rPr kumimoji="0" lang="en-CA" sz="2000" b="1" i="1" u="sng"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single</a:t>
            </a:r>
            <a:r>
              <a:rPr kumimoji="0" lang="en-CA" sz="2000" b="1" i="0" u="sng"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prescription </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73" name="TextBox 72">
            <a:extLst>
              <a:ext uri="{FF2B5EF4-FFF2-40B4-BE49-F238E27FC236}">
                <a16:creationId xmlns:a16="http://schemas.microsoft.com/office/drawing/2014/main" id="{6BAD927C-0224-43C5-ADD9-4EC9EAC20B41}"/>
              </a:ext>
            </a:extLst>
          </p:cNvPr>
          <p:cNvSpPr txBox="1"/>
          <p:nvPr/>
        </p:nvSpPr>
        <p:spPr>
          <a:xfrm>
            <a:off x="1059273" y="1475104"/>
            <a:ext cx="39580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Physician’s Perception of Patient Adherence</a:t>
            </a:r>
            <a:r>
              <a:rPr kumimoji="0" lang="en-US" sz="16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1</a:t>
            </a:r>
            <a:endParaRPr kumimoji="0" lang="en-CA" sz="16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4" name="Line 12">
            <a:extLst>
              <a:ext uri="{FF2B5EF4-FFF2-40B4-BE49-F238E27FC236}">
                <a16:creationId xmlns:a16="http://schemas.microsoft.com/office/drawing/2014/main" id="{8C3E88DA-4650-4801-97F9-A39A22423647}"/>
              </a:ext>
            </a:extLst>
          </p:cNvPr>
          <p:cNvSpPr>
            <a:spLocks noChangeShapeType="1"/>
          </p:cNvSpPr>
          <p:nvPr/>
        </p:nvSpPr>
        <p:spPr bwMode="auto">
          <a:xfrm>
            <a:off x="1363518" y="5409779"/>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5" name="Line 13">
            <a:extLst>
              <a:ext uri="{FF2B5EF4-FFF2-40B4-BE49-F238E27FC236}">
                <a16:creationId xmlns:a16="http://schemas.microsoft.com/office/drawing/2014/main" id="{29F2FC8D-622F-4DA6-AE07-4D1BF62DF48B}"/>
              </a:ext>
            </a:extLst>
          </p:cNvPr>
          <p:cNvSpPr>
            <a:spLocks noChangeShapeType="1"/>
          </p:cNvSpPr>
          <p:nvPr/>
        </p:nvSpPr>
        <p:spPr bwMode="auto">
          <a:xfrm>
            <a:off x="1363518" y="4708104"/>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6" name="Line 14">
            <a:extLst>
              <a:ext uri="{FF2B5EF4-FFF2-40B4-BE49-F238E27FC236}">
                <a16:creationId xmlns:a16="http://schemas.microsoft.com/office/drawing/2014/main" id="{2A55BE48-94D0-41F1-9A6B-F059988A0FD0}"/>
              </a:ext>
            </a:extLst>
          </p:cNvPr>
          <p:cNvSpPr>
            <a:spLocks noChangeShapeType="1"/>
          </p:cNvSpPr>
          <p:nvPr/>
        </p:nvSpPr>
        <p:spPr bwMode="auto">
          <a:xfrm>
            <a:off x="1363518" y="4008017"/>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7" name="Line 15">
            <a:extLst>
              <a:ext uri="{FF2B5EF4-FFF2-40B4-BE49-F238E27FC236}">
                <a16:creationId xmlns:a16="http://schemas.microsoft.com/office/drawing/2014/main" id="{C616ED0B-2C78-4F4F-9AC5-39EBDBE05A47}"/>
              </a:ext>
            </a:extLst>
          </p:cNvPr>
          <p:cNvSpPr>
            <a:spLocks noChangeShapeType="1"/>
          </p:cNvSpPr>
          <p:nvPr/>
        </p:nvSpPr>
        <p:spPr bwMode="auto">
          <a:xfrm>
            <a:off x="1363518" y="3306342"/>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8" name="Line 16">
            <a:extLst>
              <a:ext uri="{FF2B5EF4-FFF2-40B4-BE49-F238E27FC236}">
                <a16:creationId xmlns:a16="http://schemas.microsoft.com/office/drawing/2014/main" id="{A060A206-C342-4264-9023-AE191A2179EC}"/>
              </a:ext>
            </a:extLst>
          </p:cNvPr>
          <p:cNvSpPr>
            <a:spLocks noChangeShapeType="1"/>
          </p:cNvSpPr>
          <p:nvPr/>
        </p:nvSpPr>
        <p:spPr bwMode="auto">
          <a:xfrm>
            <a:off x="1363518" y="2565310"/>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9" name="Text Box 17">
            <a:extLst>
              <a:ext uri="{FF2B5EF4-FFF2-40B4-BE49-F238E27FC236}">
                <a16:creationId xmlns:a16="http://schemas.microsoft.com/office/drawing/2014/main" id="{8FE6EE26-6E6D-460B-8E08-1CC1AC08A79B}"/>
              </a:ext>
            </a:extLst>
          </p:cNvPr>
          <p:cNvSpPr txBox="1">
            <a:spLocks noChangeArrowheads="1"/>
          </p:cNvSpPr>
          <p:nvPr/>
        </p:nvSpPr>
        <p:spPr bwMode="auto">
          <a:xfrm>
            <a:off x="1143137" y="5239917"/>
            <a:ext cx="266419" cy="307777"/>
          </a:xfrm>
          <a:prstGeom prst="rect">
            <a:avLst/>
          </a:prstGeom>
          <a:noFill/>
          <a:ln w="9525">
            <a:noFill/>
            <a:miter lim="800000"/>
            <a:headEnd/>
            <a:tailEnd/>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0</a:t>
            </a:r>
          </a:p>
        </p:txBody>
      </p:sp>
      <p:sp>
        <p:nvSpPr>
          <p:cNvPr id="80" name="Text Box 18">
            <a:extLst>
              <a:ext uri="{FF2B5EF4-FFF2-40B4-BE49-F238E27FC236}">
                <a16:creationId xmlns:a16="http://schemas.microsoft.com/office/drawing/2014/main" id="{E053958C-42BA-40F4-9666-1A0E88BFB507}"/>
              </a:ext>
            </a:extLst>
          </p:cNvPr>
          <p:cNvSpPr txBox="1">
            <a:spLocks noChangeArrowheads="1"/>
          </p:cNvSpPr>
          <p:nvPr/>
        </p:nvSpPr>
        <p:spPr bwMode="auto">
          <a:xfrm>
            <a:off x="1061384" y="4541417"/>
            <a:ext cx="348172" cy="307777"/>
          </a:xfrm>
          <a:prstGeom prst="rect">
            <a:avLst/>
          </a:prstGeom>
          <a:noFill/>
          <a:ln w="9525">
            <a:noFill/>
            <a:miter lim="800000"/>
            <a:headEnd/>
            <a:tailEnd/>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25</a:t>
            </a:r>
          </a:p>
        </p:txBody>
      </p:sp>
      <p:sp>
        <p:nvSpPr>
          <p:cNvPr id="81" name="Text Box 19">
            <a:extLst>
              <a:ext uri="{FF2B5EF4-FFF2-40B4-BE49-F238E27FC236}">
                <a16:creationId xmlns:a16="http://schemas.microsoft.com/office/drawing/2014/main" id="{E20B790E-C5A3-430F-89B1-A563E17E174C}"/>
              </a:ext>
            </a:extLst>
          </p:cNvPr>
          <p:cNvSpPr txBox="1">
            <a:spLocks noChangeArrowheads="1"/>
          </p:cNvSpPr>
          <p:nvPr/>
        </p:nvSpPr>
        <p:spPr bwMode="auto">
          <a:xfrm>
            <a:off x="1061384" y="3861967"/>
            <a:ext cx="348172" cy="307777"/>
          </a:xfrm>
          <a:prstGeom prst="rect">
            <a:avLst/>
          </a:prstGeom>
          <a:noFill/>
          <a:ln w="9525">
            <a:noFill/>
            <a:miter lim="800000"/>
            <a:headEnd/>
            <a:tailEnd/>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50</a:t>
            </a:r>
          </a:p>
        </p:txBody>
      </p:sp>
      <p:sp>
        <p:nvSpPr>
          <p:cNvPr id="82" name="Text Box 20">
            <a:extLst>
              <a:ext uri="{FF2B5EF4-FFF2-40B4-BE49-F238E27FC236}">
                <a16:creationId xmlns:a16="http://schemas.microsoft.com/office/drawing/2014/main" id="{CC9EEB32-79E6-4865-8579-8FDE2ADE4206}"/>
              </a:ext>
            </a:extLst>
          </p:cNvPr>
          <p:cNvSpPr txBox="1">
            <a:spLocks noChangeArrowheads="1"/>
          </p:cNvSpPr>
          <p:nvPr/>
        </p:nvSpPr>
        <p:spPr bwMode="auto">
          <a:xfrm>
            <a:off x="1061384" y="3163467"/>
            <a:ext cx="348172" cy="307777"/>
          </a:xfrm>
          <a:prstGeom prst="rect">
            <a:avLst/>
          </a:prstGeom>
          <a:noFill/>
          <a:ln w="9525">
            <a:noFill/>
            <a:miter lim="800000"/>
            <a:headEnd/>
            <a:tailEnd/>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75</a:t>
            </a:r>
          </a:p>
        </p:txBody>
      </p:sp>
      <p:sp>
        <p:nvSpPr>
          <p:cNvPr id="83" name="Text Box 21">
            <a:extLst>
              <a:ext uri="{FF2B5EF4-FFF2-40B4-BE49-F238E27FC236}">
                <a16:creationId xmlns:a16="http://schemas.microsoft.com/office/drawing/2014/main" id="{8806EBD4-517F-4757-8E0B-F34D0AE47B2C}"/>
              </a:ext>
            </a:extLst>
          </p:cNvPr>
          <p:cNvSpPr txBox="1">
            <a:spLocks noChangeArrowheads="1"/>
          </p:cNvSpPr>
          <p:nvPr/>
        </p:nvSpPr>
        <p:spPr bwMode="auto">
          <a:xfrm>
            <a:off x="979631" y="2430042"/>
            <a:ext cx="429925" cy="307777"/>
          </a:xfrm>
          <a:prstGeom prst="rect">
            <a:avLst/>
          </a:prstGeom>
          <a:noFill/>
          <a:ln w="9525">
            <a:noFill/>
            <a:miter lim="800000"/>
            <a:headEnd/>
            <a:tailEnd/>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100</a:t>
            </a:r>
          </a:p>
        </p:txBody>
      </p:sp>
      <p:sp>
        <p:nvSpPr>
          <p:cNvPr id="84" name="Rectangle 22">
            <a:extLst>
              <a:ext uri="{FF2B5EF4-FFF2-40B4-BE49-F238E27FC236}">
                <a16:creationId xmlns:a16="http://schemas.microsoft.com/office/drawing/2014/main" id="{93D2F32B-1C0D-4DCC-98E5-8604DF99E388}"/>
              </a:ext>
            </a:extLst>
          </p:cNvPr>
          <p:cNvSpPr>
            <a:spLocks noChangeArrowheads="1"/>
          </p:cNvSpPr>
          <p:nvPr/>
        </p:nvSpPr>
        <p:spPr bwMode="auto">
          <a:xfrm>
            <a:off x="1707348" y="3345081"/>
            <a:ext cx="546100" cy="2058988"/>
          </a:xfrm>
          <a:prstGeom prst="rect">
            <a:avLst/>
          </a:prstGeom>
          <a:solidFill>
            <a:srgbClr val="C369A9"/>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85" name="Rectangle 23">
            <a:extLst>
              <a:ext uri="{FF2B5EF4-FFF2-40B4-BE49-F238E27FC236}">
                <a16:creationId xmlns:a16="http://schemas.microsoft.com/office/drawing/2014/main" id="{0F1E4A71-ECE0-441A-842C-D2E7D97092AB}"/>
              </a:ext>
            </a:extLst>
          </p:cNvPr>
          <p:cNvSpPr>
            <a:spLocks noChangeArrowheads="1"/>
          </p:cNvSpPr>
          <p:nvPr/>
        </p:nvSpPr>
        <p:spPr bwMode="auto">
          <a:xfrm>
            <a:off x="2292206" y="3986431"/>
            <a:ext cx="546100" cy="1417638"/>
          </a:xfrm>
          <a:prstGeom prst="rect">
            <a:avLst/>
          </a:prstGeom>
          <a:solidFill>
            <a:srgbClr val="C369A9">
              <a:alpha val="50196"/>
            </a:srgb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86" name="Rectangle 24">
            <a:extLst>
              <a:ext uri="{FF2B5EF4-FFF2-40B4-BE49-F238E27FC236}">
                <a16:creationId xmlns:a16="http://schemas.microsoft.com/office/drawing/2014/main" id="{123581F4-23DC-4456-98DC-D2A2E0C8F9F6}"/>
              </a:ext>
            </a:extLst>
          </p:cNvPr>
          <p:cNvSpPr>
            <a:spLocks noChangeArrowheads="1"/>
          </p:cNvSpPr>
          <p:nvPr/>
        </p:nvSpPr>
        <p:spPr bwMode="auto">
          <a:xfrm>
            <a:off x="3390098" y="3345081"/>
            <a:ext cx="546100" cy="2058988"/>
          </a:xfrm>
          <a:prstGeom prst="rect">
            <a:avLst/>
          </a:prstGeom>
          <a:solidFill>
            <a:srgbClr val="C369A9"/>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87" name="Rectangle 25">
            <a:extLst>
              <a:ext uri="{FF2B5EF4-FFF2-40B4-BE49-F238E27FC236}">
                <a16:creationId xmlns:a16="http://schemas.microsoft.com/office/drawing/2014/main" id="{304D4E5A-5EB8-47A6-BE0E-F66F3F2A5364}"/>
              </a:ext>
            </a:extLst>
          </p:cNvPr>
          <p:cNvSpPr>
            <a:spLocks noChangeArrowheads="1"/>
          </p:cNvSpPr>
          <p:nvPr/>
        </p:nvSpPr>
        <p:spPr bwMode="auto">
          <a:xfrm>
            <a:off x="3974956" y="4481731"/>
            <a:ext cx="546100" cy="922338"/>
          </a:xfrm>
          <a:prstGeom prst="rect">
            <a:avLst/>
          </a:prstGeom>
          <a:solidFill>
            <a:srgbClr val="C369A9">
              <a:alpha val="50196"/>
            </a:srgb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88" name="Text Box 31">
            <a:extLst>
              <a:ext uri="{FF2B5EF4-FFF2-40B4-BE49-F238E27FC236}">
                <a16:creationId xmlns:a16="http://schemas.microsoft.com/office/drawing/2014/main" id="{E8A39D8D-0EED-48B8-9042-64BA8D570050}"/>
              </a:ext>
            </a:extLst>
          </p:cNvPr>
          <p:cNvSpPr txBox="1">
            <a:spLocks noChangeArrowheads="1"/>
          </p:cNvSpPr>
          <p:nvPr/>
        </p:nvSpPr>
        <p:spPr bwMode="auto">
          <a:xfrm>
            <a:off x="2436374" y="3791399"/>
            <a:ext cx="284052" cy="27699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a:t>
            </a:r>
          </a:p>
        </p:txBody>
      </p:sp>
      <p:sp>
        <p:nvSpPr>
          <p:cNvPr id="89" name="Text Box 32">
            <a:extLst>
              <a:ext uri="{FF2B5EF4-FFF2-40B4-BE49-F238E27FC236}">
                <a16:creationId xmlns:a16="http://schemas.microsoft.com/office/drawing/2014/main" id="{7F75C5F0-54DF-4EB1-B7B4-21F38D46AE1F}"/>
              </a:ext>
            </a:extLst>
          </p:cNvPr>
          <p:cNvSpPr txBox="1">
            <a:spLocks noChangeArrowheads="1"/>
          </p:cNvSpPr>
          <p:nvPr/>
        </p:nvSpPr>
        <p:spPr bwMode="auto">
          <a:xfrm>
            <a:off x="2117372" y="2580896"/>
            <a:ext cx="437940" cy="27699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22%</a:t>
            </a:r>
          </a:p>
        </p:txBody>
      </p:sp>
      <p:sp>
        <p:nvSpPr>
          <p:cNvPr id="90" name="Text Box 33">
            <a:extLst>
              <a:ext uri="{FF2B5EF4-FFF2-40B4-BE49-F238E27FC236}">
                <a16:creationId xmlns:a16="http://schemas.microsoft.com/office/drawing/2014/main" id="{19E65C4C-28F1-4CB8-A989-84C317727BB1}"/>
              </a:ext>
            </a:extLst>
          </p:cNvPr>
          <p:cNvSpPr txBox="1">
            <a:spLocks noChangeArrowheads="1"/>
          </p:cNvSpPr>
          <p:nvPr/>
        </p:nvSpPr>
        <p:spPr bwMode="auto">
          <a:xfrm>
            <a:off x="4135828" y="4278178"/>
            <a:ext cx="234359" cy="27699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a:t>
            </a:r>
          </a:p>
        </p:txBody>
      </p:sp>
      <p:sp>
        <p:nvSpPr>
          <p:cNvPr id="91" name="Text Box 38">
            <a:extLst>
              <a:ext uri="{FF2B5EF4-FFF2-40B4-BE49-F238E27FC236}">
                <a16:creationId xmlns:a16="http://schemas.microsoft.com/office/drawing/2014/main" id="{4FA6FAD0-3BCF-47EB-9019-CC27976B9370}"/>
              </a:ext>
            </a:extLst>
          </p:cNvPr>
          <p:cNvSpPr txBox="1">
            <a:spLocks noChangeArrowheads="1"/>
          </p:cNvSpPr>
          <p:nvPr/>
        </p:nvSpPr>
        <p:spPr bwMode="auto">
          <a:xfrm>
            <a:off x="1679297" y="5482827"/>
            <a:ext cx="1244251" cy="461665"/>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Weekly Oral</a:t>
            </a:r>
            <a:b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b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Bisphosphonates</a:t>
            </a:r>
          </a:p>
        </p:txBody>
      </p:sp>
      <p:sp>
        <p:nvSpPr>
          <p:cNvPr id="92" name="Text Box 39">
            <a:extLst>
              <a:ext uri="{FF2B5EF4-FFF2-40B4-BE49-F238E27FC236}">
                <a16:creationId xmlns:a16="http://schemas.microsoft.com/office/drawing/2014/main" id="{58F0943E-3061-4313-AD9D-63D5A4B33ADC}"/>
              </a:ext>
            </a:extLst>
          </p:cNvPr>
          <p:cNvSpPr txBox="1">
            <a:spLocks noChangeArrowheads="1"/>
          </p:cNvSpPr>
          <p:nvPr/>
        </p:nvSpPr>
        <p:spPr bwMode="auto">
          <a:xfrm>
            <a:off x="3376643" y="5469179"/>
            <a:ext cx="1244251" cy="461665"/>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Monthly Oral</a:t>
            </a:r>
            <a:b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b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Bisphosphonates</a:t>
            </a:r>
          </a:p>
        </p:txBody>
      </p:sp>
      <p:sp>
        <p:nvSpPr>
          <p:cNvPr id="93" name="Text Box 43">
            <a:extLst>
              <a:ext uri="{FF2B5EF4-FFF2-40B4-BE49-F238E27FC236}">
                <a16:creationId xmlns:a16="http://schemas.microsoft.com/office/drawing/2014/main" id="{DDFB553D-987C-417F-A6B3-79FA16AEE006}"/>
              </a:ext>
            </a:extLst>
          </p:cNvPr>
          <p:cNvSpPr txBox="1">
            <a:spLocks noChangeArrowheads="1"/>
          </p:cNvSpPr>
          <p:nvPr/>
        </p:nvSpPr>
        <p:spPr bwMode="auto">
          <a:xfrm rot="16200000">
            <a:off x="-515494" y="3804917"/>
            <a:ext cx="2472151" cy="307777"/>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Percentage of adherent patients </a:t>
            </a:r>
          </a:p>
        </p:txBody>
      </p:sp>
      <p:sp>
        <p:nvSpPr>
          <p:cNvPr id="94" name="Text Box 44">
            <a:extLst>
              <a:ext uri="{FF2B5EF4-FFF2-40B4-BE49-F238E27FC236}">
                <a16:creationId xmlns:a16="http://schemas.microsoft.com/office/drawing/2014/main" id="{9785A501-A5A5-44A6-B0F2-9E5E78A8A2A6}"/>
              </a:ext>
            </a:extLst>
          </p:cNvPr>
          <p:cNvSpPr txBox="1">
            <a:spLocks noChangeArrowheads="1"/>
          </p:cNvSpPr>
          <p:nvPr/>
        </p:nvSpPr>
        <p:spPr bwMode="auto">
          <a:xfrm>
            <a:off x="1461943" y="2065239"/>
            <a:ext cx="1491114" cy="46166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Physician perception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Claims-based (actual)</a:t>
            </a:r>
          </a:p>
        </p:txBody>
      </p:sp>
      <p:sp>
        <p:nvSpPr>
          <p:cNvPr id="95" name="Rectangle 46">
            <a:extLst>
              <a:ext uri="{FF2B5EF4-FFF2-40B4-BE49-F238E27FC236}">
                <a16:creationId xmlns:a16="http://schemas.microsoft.com/office/drawing/2014/main" id="{2C8B448E-076B-4F1F-BB73-7F7ABAC8D7FE}"/>
              </a:ext>
            </a:extLst>
          </p:cNvPr>
          <p:cNvSpPr>
            <a:spLocks noChangeArrowheads="1"/>
          </p:cNvSpPr>
          <p:nvPr/>
        </p:nvSpPr>
        <p:spPr bwMode="auto">
          <a:xfrm>
            <a:off x="1363598" y="2118818"/>
            <a:ext cx="142875" cy="142875"/>
          </a:xfrm>
          <a:prstGeom prst="rect">
            <a:avLst/>
          </a:prstGeom>
          <a:solidFill>
            <a:srgbClr val="C369A9"/>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96" name="Rectangle 47">
            <a:extLst>
              <a:ext uri="{FF2B5EF4-FFF2-40B4-BE49-F238E27FC236}">
                <a16:creationId xmlns:a16="http://schemas.microsoft.com/office/drawing/2014/main" id="{C279D95E-704C-4AFD-8C66-303B08C98466}"/>
              </a:ext>
            </a:extLst>
          </p:cNvPr>
          <p:cNvSpPr>
            <a:spLocks noChangeArrowheads="1"/>
          </p:cNvSpPr>
          <p:nvPr/>
        </p:nvSpPr>
        <p:spPr bwMode="auto">
          <a:xfrm>
            <a:off x="1363598" y="2313772"/>
            <a:ext cx="142875" cy="142875"/>
          </a:xfrm>
          <a:prstGeom prst="rect">
            <a:avLst/>
          </a:prstGeom>
          <a:solidFill>
            <a:srgbClr val="C369A9">
              <a:alpha val="50196"/>
            </a:srgbClr>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97" name="Freeform 11">
            <a:extLst>
              <a:ext uri="{FF2B5EF4-FFF2-40B4-BE49-F238E27FC236}">
                <a16:creationId xmlns:a16="http://schemas.microsoft.com/office/drawing/2014/main" id="{2058154F-A937-48A2-8D2E-34FBED3DCCBA}"/>
              </a:ext>
            </a:extLst>
          </p:cNvPr>
          <p:cNvSpPr>
            <a:spLocks/>
          </p:cNvSpPr>
          <p:nvPr/>
        </p:nvSpPr>
        <p:spPr bwMode="auto">
          <a:xfrm>
            <a:off x="1461943" y="2549912"/>
            <a:ext cx="3555355" cy="2859867"/>
          </a:xfrm>
          <a:custGeom>
            <a:avLst/>
            <a:gdLst>
              <a:gd name="T0" fmla="*/ 0 w 4248"/>
              <a:gd name="T1" fmla="*/ 0 h 1776"/>
              <a:gd name="T2" fmla="*/ 0 w 4248"/>
              <a:gd name="T3" fmla="*/ 2147483647 h 1776"/>
              <a:gd name="T4" fmla="*/ 2147483647 w 4248"/>
              <a:gd name="T5" fmla="*/ 2147483647 h 1776"/>
              <a:gd name="T6" fmla="*/ 0 60000 65536"/>
              <a:gd name="T7" fmla="*/ 0 60000 65536"/>
              <a:gd name="T8" fmla="*/ 0 60000 65536"/>
              <a:gd name="T9" fmla="*/ 0 w 4248"/>
              <a:gd name="T10" fmla="*/ 0 h 1776"/>
              <a:gd name="T11" fmla="*/ 4248 w 4248"/>
              <a:gd name="T12" fmla="*/ 1776 h 1776"/>
            </a:gdLst>
            <a:ahLst/>
            <a:cxnLst>
              <a:cxn ang="T6">
                <a:pos x="T0" y="T1"/>
              </a:cxn>
              <a:cxn ang="T7">
                <a:pos x="T2" y="T3"/>
              </a:cxn>
              <a:cxn ang="T8">
                <a:pos x="T4" y="T5"/>
              </a:cxn>
            </a:cxnLst>
            <a:rect l="T9" t="T10" r="T11" b="T12"/>
            <a:pathLst>
              <a:path w="4248" h="1776">
                <a:moveTo>
                  <a:pt x="0" y="0"/>
                </a:moveTo>
                <a:lnTo>
                  <a:pt x="0" y="1776"/>
                </a:lnTo>
                <a:lnTo>
                  <a:pt x="4248" y="1776"/>
                </a:lnTo>
              </a:path>
            </a:pathLst>
          </a:custGeom>
          <a:noFill/>
          <a:ln w="19050" cap="flat" cmpd="sng" algn="ctr">
            <a:solidFill>
              <a:sysClr val="windowText" lastClr="000000">
                <a:lumMod val="75000"/>
                <a:lumOff val="25000"/>
              </a:sysClr>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98" name="Text Box 32">
            <a:extLst>
              <a:ext uri="{FF2B5EF4-FFF2-40B4-BE49-F238E27FC236}">
                <a16:creationId xmlns:a16="http://schemas.microsoft.com/office/drawing/2014/main" id="{17160FF9-064C-4418-AD14-EE3E98A67809}"/>
              </a:ext>
            </a:extLst>
          </p:cNvPr>
          <p:cNvSpPr txBox="1">
            <a:spLocks noChangeArrowheads="1"/>
          </p:cNvSpPr>
          <p:nvPr/>
        </p:nvSpPr>
        <p:spPr bwMode="auto">
          <a:xfrm>
            <a:off x="3674816" y="2707496"/>
            <a:ext cx="691574" cy="276999"/>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rPr>
              <a:t>40%</a:t>
            </a:r>
          </a:p>
        </p:txBody>
      </p:sp>
      <p:cxnSp>
        <p:nvCxnSpPr>
          <p:cNvPr id="99" name="Straight Connector 98">
            <a:extLst>
              <a:ext uri="{FF2B5EF4-FFF2-40B4-BE49-F238E27FC236}">
                <a16:creationId xmlns:a16="http://schemas.microsoft.com/office/drawing/2014/main" id="{1A092B2F-2767-4144-8EDD-5F33F54860A1}"/>
              </a:ext>
            </a:extLst>
          </p:cNvPr>
          <p:cNvCxnSpPr/>
          <p:nvPr/>
        </p:nvCxnSpPr>
        <p:spPr bwMode="auto">
          <a:xfrm>
            <a:off x="2019761" y="2896224"/>
            <a:ext cx="548640"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7333E127-7F7A-426D-8D86-DE02AFD5E625}"/>
              </a:ext>
            </a:extLst>
          </p:cNvPr>
          <p:cNvCxnSpPr/>
          <p:nvPr/>
        </p:nvCxnSpPr>
        <p:spPr bwMode="auto">
          <a:xfrm rot="5400000">
            <a:off x="1913436" y="3002549"/>
            <a:ext cx="212651"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07CE4DFC-35FC-4899-B33D-BB1CD725330A}"/>
              </a:ext>
            </a:extLst>
          </p:cNvPr>
          <p:cNvCxnSpPr/>
          <p:nvPr/>
        </p:nvCxnSpPr>
        <p:spPr bwMode="auto">
          <a:xfrm rot="5400000">
            <a:off x="2111328" y="3353424"/>
            <a:ext cx="914400"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5699AD19-33A3-41BD-BB61-2384467AB07C}"/>
              </a:ext>
            </a:extLst>
          </p:cNvPr>
          <p:cNvCxnSpPr/>
          <p:nvPr/>
        </p:nvCxnSpPr>
        <p:spPr bwMode="auto">
          <a:xfrm>
            <a:off x="3693361" y="3022825"/>
            <a:ext cx="548640"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AF895A2C-3CBA-4C25-A234-BCA45DFAF0C9}"/>
              </a:ext>
            </a:extLst>
          </p:cNvPr>
          <p:cNvCxnSpPr/>
          <p:nvPr/>
        </p:nvCxnSpPr>
        <p:spPr bwMode="auto">
          <a:xfrm rot="5400000">
            <a:off x="3587036" y="3129150"/>
            <a:ext cx="212651"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6E27754A-BB63-4419-B6CC-4304232750E8}"/>
              </a:ext>
            </a:extLst>
          </p:cNvPr>
          <p:cNvCxnSpPr/>
          <p:nvPr/>
        </p:nvCxnSpPr>
        <p:spPr bwMode="auto">
          <a:xfrm rot="5400000">
            <a:off x="3602048" y="3662905"/>
            <a:ext cx="1280160"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spTree>
    <p:extLst>
      <p:ext uri="{BB962C8B-B14F-4D97-AF65-F5344CB8AC3E}">
        <p14:creationId xmlns:p14="http://schemas.microsoft.com/office/powerpoint/2010/main" val="280717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107996"/>
          </a:xfrm>
        </p:spPr>
        <p:txBody>
          <a:bodyPr/>
          <a:lstStyle/>
          <a:p>
            <a:pPr algn="ctr">
              <a:lnSpc>
                <a:spcPct val="100000"/>
              </a:lnSpc>
            </a:pPr>
            <a:r>
              <a:rPr lang="en-CA" sz="3600" dirty="0">
                <a:solidFill>
                  <a:srgbClr val="725F73"/>
                </a:solidFill>
                <a:latin typeface="Arial Narrow" panose="020B0606020202030204" pitchFamily="34" charset="0"/>
              </a:rPr>
              <a:t>Osteoporosis is a Chronic Disease Requiring Life-long Strategies to Reduce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1449" y="1332904"/>
            <a:ext cx="88011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Oral BP: up to 10 years of treatment maintains the degree of fracture risk reduction observed in the 3-year registration trials</a:t>
            </a: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Increasing but low risk of fractures with atypical features with increasing duration of BP therapy</a:t>
            </a: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After 5 </a:t>
            </a:r>
            <a:r>
              <a:rPr kumimoji="0" lang="en-CA" sz="2200" b="0" i="0" u="none" strike="noStrike" kern="1200" cap="none" spc="0" normalizeH="0" baseline="0" noProof="0" dirty="0" err="1">
                <a:ln>
                  <a:noFill/>
                </a:ln>
                <a:solidFill>
                  <a:sysClr val="windowText" lastClr="000000">
                    <a:lumMod val="75000"/>
                    <a:lumOff val="25000"/>
                  </a:sysClr>
                </a:solidFill>
                <a:effectLst/>
                <a:uLnTx/>
                <a:uFillTx/>
                <a:latin typeface="Arial Narrow" panose="020B0606020202030204" pitchFamily="34" charset="0"/>
                <a:ea typeface="+mn-ea"/>
                <a:cs typeface="Verdana"/>
              </a:rPr>
              <a:t>yrs</a:t>
            </a: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risk of these atypical fractures is about 20 per 100,000 patients, increases to about 1/1,000 patients after 8-10 </a:t>
            </a:r>
            <a:r>
              <a:rPr kumimoji="0" lang="en-CA" sz="2200" b="0" i="0" u="none" strike="noStrike" kern="1200" cap="none" spc="0" normalizeH="0" baseline="0" noProof="0" dirty="0" err="1">
                <a:ln>
                  <a:noFill/>
                </a:ln>
                <a:solidFill>
                  <a:sysClr val="windowText" lastClr="000000">
                    <a:lumMod val="75000"/>
                    <a:lumOff val="25000"/>
                  </a:sysClr>
                </a:solidFill>
                <a:effectLst/>
                <a:uLnTx/>
                <a:uFillTx/>
                <a:latin typeface="Arial Narrow" panose="020B0606020202030204" pitchFamily="34" charset="0"/>
                <a:ea typeface="+mn-ea"/>
                <a:cs typeface="Verdana"/>
              </a:rPr>
              <a:t>yrs</a:t>
            </a: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of treatment</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Denosumab: 10 years of therapy appears to provide fracture risk reduction similar to or better than that observed in the 3-year registration trial</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Antifracture benefits of long-term therapy with BPs and denosumab in appropriately selected patients outweigh the low risk of serious side effects</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24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Hanley DA, Writing Group for the Western Osteoporosis Alliance.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Am J Med</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2017;130(7):862.</a:t>
            </a:r>
          </a:p>
        </p:txBody>
      </p:sp>
    </p:spTree>
    <p:extLst>
      <p:ext uri="{BB962C8B-B14F-4D97-AF65-F5344CB8AC3E}">
        <p14:creationId xmlns:p14="http://schemas.microsoft.com/office/powerpoint/2010/main" val="1389573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1902" y="6361216"/>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*Incidence per 100,000 people</a:t>
            </a:r>
            <a:b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b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Papaioannou</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CMAJ</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2010;182:1864-1873.; 2</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Nikitovic</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2013;24:659-669.; 3. </a:t>
            </a: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Bolland</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M.J., et al. </a:t>
            </a:r>
            <a:r>
              <a:rPr kumimoji="0" lang="it-IT"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Clin Endocrinol Metab</a:t>
            </a:r>
            <a:r>
              <a:rPr kumimoji="0" lang="it-IT"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2010;95:1174–1181.; </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4. Hopkins, R.B.,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2016;</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DOI: 10.1007/s00198-016-3631-6.</a:t>
            </a: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1"/>
            <a:ext cx="9144000" cy="9524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9129"/>
            <a:ext cx="9058939" cy="611476"/>
          </a:xfrm>
        </p:spPr>
        <p:txBody>
          <a:bodyPr/>
          <a:lstStyle/>
          <a:p>
            <a:pPr algn="ctr"/>
            <a:r>
              <a:rPr lang="en-CA" sz="3600" dirty="0">
                <a:solidFill>
                  <a:srgbClr val="725F73"/>
                </a:solidFill>
                <a:latin typeface="Arial Narrow" panose="020B0606020202030204" pitchFamily="34" charset="0"/>
              </a:rPr>
              <a:t>Weighing the Benefits of OP Therapy</a:t>
            </a:r>
            <a:br>
              <a:rPr lang="en-CA" sz="3600" dirty="0">
                <a:solidFill>
                  <a:srgbClr val="725F73"/>
                </a:solidFill>
                <a:latin typeface="Arial Narrow" panose="020B0606020202030204" pitchFamily="34" charset="0"/>
              </a:rPr>
            </a:b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3" name="TextBox 2">
            <a:extLst>
              <a:ext uri="{FF2B5EF4-FFF2-40B4-BE49-F238E27FC236}">
                <a16:creationId xmlns:a16="http://schemas.microsoft.com/office/drawing/2014/main" id="{20DE5367-EB69-4A88-BE17-80AF9DBDAB9A}"/>
              </a:ext>
            </a:extLst>
          </p:cNvPr>
          <p:cNvSpPr txBox="1"/>
          <p:nvPr/>
        </p:nvSpPr>
        <p:spPr>
          <a:xfrm>
            <a:off x="6875345" y="4992240"/>
            <a:ext cx="925417"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Fracture Risk </a:t>
            </a:r>
            <a:endParaRPr kumimoji="0" lang="en-US"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25510B0E-FDA1-40B1-A1A8-8EDCC566CB3D}"/>
              </a:ext>
            </a:extLst>
          </p:cNvPr>
          <p:cNvSpPr txBox="1"/>
          <p:nvPr/>
        </p:nvSpPr>
        <p:spPr>
          <a:xfrm>
            <a:off x="4541802" y="1118496"/>
            <a:ext cx="379823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BENEFIT</a:t>
            </a:r>
          </a:p>
        </p:txBody>
      </p:sp>
      <p:pic>
        <p:nvPicPr>
          <p:cNvPr id="7" name="Picture 6" descr="A picture containing table, object, indoor&#10;&#10;Description generated with high confidence">
            <a:extLst>
              <a:ext uri="{FF2B5EF4-FFF2-40B4-BE49-F238E27FC236}">
                <a16:creationId xmlns:a16="http://schemas.microsoft.com/office/drawing/2014/main" id="{C8F29B5B-CF27-4788-9C03-CE22F669E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9" y="2215721"/>
            <a:ext cx="7495951" cy="4694339"/>
          </a:xfrm>
          <a:prstGeom prst="rect">
            <a:avLst/>
          </a:prstGeom>
        </p:spPr>
      </p:pic>
      <p:sp>
        <p:nvSpPr>
          <p:cNvPr id="13" name="TextBox 12">
            <a:extLst>
              <a:ext uri="{FF2B5EF4-FFF2-40B4-BE49-F238E27FC236}">
                <a16:creationId xmlns:a16="http://schemas.microsoft.com/office/drawing/2014/main" id="{89430683-D74E-4C90-95BB-6519674E2BB5}"/>
              </a:ext>
            </a:extLst>
          </p:cNvPr>
          <p:cNvSpPr txBox="1"/>
          <p:nvPr/>
        </p:nvSpPr>
        <p:spPr>
          <a:xfrm>
            <a:off x="5526517" y="1573105"/>
            <a:ext cx="1828800"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Fraction Risk Reduction</a:t>
            </a:r>
          </a:p>
        </p:txBody>
      </p:sp>
      <p:sp>
        <p:nvSpPr>
          <p:cNvPr id="14" name="TextBox 13">
            <a:extLst>
              <a:ext uri="{FF2B5EF4-FFF2-40B4-BE49-F238E27FC236}">
                <a16:creationId xmlns:a16="http://schemas.microsoft.com/office/drawing/2014/main" id="{67198EBE-71D9-407A-A93B-C04CD1850644}"/>
              </a:ext>
            </a:extLst>
          </p:cNvPr>
          <p:cNvSpPr txBox="1"/>
          <p:nvPr/>
        </p:nvSpPr>
        <p:spPr>
          <a:xfrm>
            <a:off x="5526517" y="2176372"/>
            <a:ext cx="1828800"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Independent</a:t>
            </a:r>
            <a:b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b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Living</a:t>
            </a:r>
          </a:p>
        </p:txBody>
      </p:sp>
      <p:sp>
        <p:nvSpPr>
          <p:cNvPr id="15" name="TextBox 14">
            <a:extLst>
              <a:ext uri="{FF2B5EF4-FFF2-40B4-BE49-F238E27FC236}">
                <a16:creationId xmlns:a16="http://schemas.microsoft.com/office/drawing/2014/main" id="{C07654E7-76C9-4C84-9DDE-2F260A2952E4}"/>
              </a:ext>
            </a:extLst>
          </p:cNvPr>
          <p:cNvSpPr txBox="1"/>
          <p:nvPr/>
        </p:nvSpPr>
        <p:spPr>
          <a:xfrm>
            <a:off x="5526518" y="2815651"/>
            <a:ext cx="1828800"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Decreased Morbidity/Mortality</a:t>
            </a:r>
          </a:p>
        </p:txBody>
      </p:sp>
      <p:sp>
        <p:nvSpPr>
          <p:cNvPr id="16" name="TextBox 15">
            <a:extLst>
              <a:ext uri="{FF2B5EF4-FFF2-40B4-BE49-F238E27FC236}">
                <a16:creationId xmlns:a16="http://schemas.microsoft.com/office/drawing/2014/main" id="{0AFF822C-AE45-44A4-A962-16C3FE65D609}"/>
              </a:ext>
            </a:extLst>
          </p:cNvPr>
          <p:cNvSpPr txBox="1"/>
          <p:nvPr/>
        </p:nvSpPr>
        <p:spPr>
          <a:xfrm>
            <a:off x="5526517" y="3465564"/>
            <a:ext cx="1828800"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Decreased Healthcare Costs</a:t>
            </a:r>
          </a:p>
        </p:txBody>
      </p:sp>
      <p:sp>
        <p:nvSpPr>
          <p:cNvPr id="20" name="TextBox 19">
            <a:extLst>
              <a:ext uri="{FF2B5EF4-FFF2-40B4-BE49-F238E27FC236}">
                <a16:creationId xmlns:a16="http://schemas.microsoft.com/office/drawing/2014/main" id="{D5D49CA1-57C1-46D5-9A92-C0ED8A347F38}"/>
              </a:ext>
            </a:extLst>
          </p:cNvPr>
          <p:cNvSpPr txBox="1"/>
          <p:nvPr/>
        </p:nvSpPr>
        <p:spPr>
          <a:xfrm>
            <a:off x="-557508" y="1367788"/>
            <a:ext cx="379823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79B9D"/>
                </a:solidFill>
                <a:effectLst/>
                <a:uLnTx/>
                <a:uFillTx/>
                <a:latin typeface="Arial Narrow" panose="020B0606020202030204" pitchFamily="34" charset="0"/>
                <a:ea typeface="+mn-ea"/>
                <a:cs typeface="+mn-cs"/>
              </a:rPr>
              <a:t>RISK</a:t>
            </a:r>
          </a:p>
        </p:txBody>
      </p:sp>
      <p:sp>
        <p:nvSpPr>
          <p:cNvPr id="21" name="TextBox 20">
            <a:extLst>
              <a:ext uri="{FF2B5EF4-FFF2-40B4-BE49-F238E27FC236}">
                <a16:creationId xmlns:a16="http://schemas.microsoft.com/office/drawing/2014/main" id="{791928EE-03F0-4B59-8959-F7FF35DB778F}"/>
              </a:ext>
            </a:extLst>
          </p:cNvPr>
          <p:cNvSpPr txBox="1"/>
          <p:nvPr/>
        </p:nvSpPr>
        <p:spPr>
          <a:xfrm>
            <a:off x="427206" y="1956452"/>
            <a:ext cx="182880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ONJ</a:t>
            </a:r>
          </a:p>
        </p:txBody>
      </p:sp>
      <p:sp>
        <p:nvSpPr>
          <p:cNvPr id="22" name="TextBox 21">
            <a:extLst>
              <a:ext uri="{FF2B5EF4-FFF2-40B4-BE49-F238E27FC236}">
                <a16:creationId xmlns:a16="http://schemas.microsoft.com/office/drawing/2014/main" id="{36BB3C88-F5E5-4D41-954C-BFF4AA42701D}"/>
              </a:ext>
            </a:extLst>
          </p:cNvPr>
          <p:cNvSpPr txBox="1"/>
          <p:nvPr/>
        </p:nvSpPr>
        <p:spPr>
          <a:xfrm>
            <a:off x="427207" y="2318728"/>
            <a:ext cx="18288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Atypical</a:t>
            </a:r>
            <a:br>
              <a:rPr kumimoji="0" lang="en-CA"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br>
            <a:r>
              <a:rPr kumimoji="0" lang="en-CA"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Fracture</a:t>
            </a:r>
          </a:p>
        </p:txBody>
      </p:sp>
      <p:cxnSp>
        <p:nvCxnSpPr>
          <p:cNvPr id="9" name="Straight Arrow Connector 8">
            <a:extLst>
              <a:ext uri="{FF2B5EF4-FFF2-40B4-BE49-F238E27FC236}">
                <a16:creationId xmlns:a16="http://schemas.microsoft.com/office/drawing/2014/main" id="{725984AE-0D98-4933-953E-46DD2CC80442}"/>
              </a:ext>
            </a:extLst>
          </p:cNvPr>
          <p:cNvCxnSpPr>
            <a:cxnSpLocks/>
          </p:cNvCxnSpPr>
          <p:nvPr/>
        </p:nvCxnSpPr>
        <p:spPr>
          <a:xfrm flipH="1">
            <a:off x="7129029" y="1573105"/>
            <a:ext cx="397097" cy="13668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4ADA490D-D3EE-48F7-8577-783058772437}"/>
              </a:ext>
            </a:extLst>
          </p:cNvPr>
          <p:cNvSpPr/>
          <p:nvPr/>
        </p:nvSpPr>
        <p:spPr>
          <a:xfrm>
            <a:off x="7591010" y="1196757"/>
            <a:ext cx="1341945" cy="717141"/>
          </a:xfrm>
          <a:prstGeom prst="roundRect">
            <a:avLst/>
          </a:prstGeom>
          <a:solidFill>
            <a:srgbClr val="E9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Reduces vertebral fracture risk by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30-70%</a:t>
            </a:r>
            <a:r>
              <a:rPr kumimoji="0" lang="en-US" sz="1200" b="0" i="0" u="none" strike="noStrike" kern="0" cap="none" spc="0" normalizeH="0" baseline="30000" noProof="0" dirty="0">
                <a:ln>
                  <a:noFill/>
                </a:ln>
                <a:solidFill>
                  <a:sysClr val="windowText" lastClr="000000"/>
                </a:solidFill>
                <a:effectLst/>
                <a:uLnTx/>
                <a:uFillTx/>
                <a:latin typeface="Arial Narrow" panose="020B0606020202030204" pitchFamily="34" charset="0"/>
                <a:ea typeface="+mn-ea"/>
                <a:cs typeface="VeDA"/>
              </a:rPr>
              <a:t>1</a:t>
            </a:r>
            <a:endParaRPr kumimoji="0" lang="en-US" sz="12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7" name="Rectangle: Rounded Corners 26">
            <a:extLst>
              <a:ext uri="{FF2B5EF4-FFF2-40B4-BE49-F238E27FC236}">
                <a16:creationId xmlns:a16="http://schemas.microsoft.com/office/drawing/2014/main" id="{704DB040-6E4E-4761-92DF-69DB4605F918}"/>
              </a:ext>
            </a:extLst>
          </p:cNvPr>
          <p:cNvSpPr/>
          <p:nvPr/>
        </p:nvSpPr>
        <p:spPr>
          <a:xfrm>
            <a:off x="7610807" y="2091695"/>
            <a:ext cx="1341945" cy="626440"/>
          </a:xfrm>
          <a:prstGeom prst="roundRect">
            <a:avLst/>
          </a:prstGeom>
          <a:solidFill>
            <a:srgbClr val="E9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In women with hip fracture: 24% enter LTC</a:t>
            </a:r>
            <a:r>
              <a:rPr kumimoji="0" lang="en-CA" sz="1200" b="0" i="0" u="none" strike="noStrike" kern="0" cap="none" spc="0" normalizeH="0" baseline="30000" noProof="0" dirty="0">
                <a:ln>
                  <a:noFill/>
                </a:ln>
                <a:solidFill>
                  <a:sysClr val="windowText" lastClr="000000"/>
                </a:solidFill>
                <a:effectLst/>
                <a:uLnTx/>
                <a:uFillTx/>
                <a:latin typeface="Arial Narrow" panose="020B0606020202030204" pitchFamily="34" charset="0"/>
                <a:ea typeface="+mn-ea"/>
                <a:cs typeface="VeDA"/>
              </a:rPr>
              <a:t>2</a:t>
            </a:r>
          </a:p>
        </p:txBody>
      </p:sp>
      <p:sp>
        <p:nvSpPr>
          <p:cNvPr id="29" name="Rectangle: Rounded Corners 28">
            <a:extLst>
              <a:ext uri="{FF2B5EF4-FFF2-40B4-BE49-F238E27FC236}">
                <a16:creationId xmlns:a16="http://schemas.microsoft.com/office/drawing/2014/main" id="{A5370FD0-6F20-490C-9166-D55BB5E8103D}"/>
              </a:ext>
            </a:extLst>
          </p:cNvPr>
          <p:cNvSpPr/>
          <p:nvPr/>
        </p:nvSpPr>
        <p:spPr>
          <a:xfrm>
            <a:off x="7543983" y="2833144"/>
            <a:ext cx="1475594" cy="973475"/>
          </a:xfrm>
          <a:prstGeom prst="roundRect">
            <a:avLst/>
          </a:prstGeom>
          <a:solidFill>
            <a:srgbClr val="E9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Prevent nonvertebral and/or hip fractures and reduce mortality among individuals at high risk by 11%</a:t>
            </a:r>
            <a:r>
              <a:rPr kumimoji="0" lang="en-CA" sz="1200" b="0" i="0" u="none" strike="noStrike" kern="0" cap="none" spc="0" normalizeH="0" baseline="30000" noProof="0" dirty="0">
                <a:ln>
                  <a:noFill/>
                </a:ln>
                <a:solidFill>
                  <a:sysClr val="windowText" lastClr="000000"/>
                </a:solidFill>
                <a:effectLst/>
                <a:uLnTx/>
                <a:uFillTx/>
                <a:latin typeface="Arial Narrow" panose="020B0606020202030204" pitchFamily="34" charset="0"/>
                <a:ea typeface="+mn-ea"/>
                <a:cs typeface="VeDA"/>
              </a:rPr>
              <a:t>1,3</a:t>
            </a:r>
          </a:p>
        </p:txBody>
      </p:sp>
      <p:cxnSp>
        <p:nvCxnSpPr>
          <p:cNvPr id="30" name="Straight Arrow Connector 29">
            <a:extLst>
              <a:ext uri="{FF2B5EF4-FFF2-40B4-BE49-F238E27FC236}">
                <a16:creationId xmlns:a16="http://schemas.microsoft.com/office/drawing/2014/main" id="{09A37EDF-F811-481E-933C-7DB1F43ED99D}"/>
              </a:ext>
            </a:extLst>
          </p:cNvPr>
          <p:cNvCxnSpPr>
            <a:cxnSpLocks/>
          </p:cNvCxnSpPr>
          <p:nvPr/>
        </p:nvCxnSpPr>
        <p:spPr>
          <a:xfrm flipH="1">
            <a:off x="7129029" y="2404915"/>
            <a:ext cx="35479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9B47109-599A-48F4-B816-F50CD8E6966F}"/>
              </a:ext>
            </a:extLst>
          </p:cNvPr>
          <p:cNvCxnSpPr>
            <a:cxnSpLocks/>
          </p:cNvCxnSpPr>
          <p:nvPr/>
        </p:nvCxnSpPr>
        <p:spPr>
          <a:xfrm flipH="1" flipV="1">
            <a:off x="7226959" y="3225883"/>
            <a:ext cx="27432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C44EBF3-7B2C-45AC-99D3-5FE84FBF8323}"/>
              </a:ext>
            </a:extLst>
          </p:cNvPr>
          <p:cNvSpPr/>
          <p:nvPr/>
        </p:nvSpPr>
        <p:spPr>
          <a:xfrm>
            <a:off x="7568568" y="4024685"/>
            <a:ext cx="1426626" cy="845760"/>
          </a:xfrm>
          <a:prstGeom prst="roundRect">
            <a:avLst/>
          </a:prstGeom>
          <a:solidFill>
            <a:srgbClr val="E9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VeDA"/>
              </a:rPr>
              <a:t>Acute Care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VeDA"/>
              </a:rPr>
              <a:t>Costs associated with fracture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VeDA"/>
              </a:rPr>
              <a:t> $1.5 billion</a:t>
            </a:r>
            <a:r>
              <a:rPr kumimoji="0" lang="en-CA" sz="12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VeDA"/>
              </a:rPr>
              <a:t>4</a:t>
            </a:r>
            <a:endParaRPr kumimoji="0" lang="en-CA"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VeDA"/>
            </a:endParaRPr>
          </a:p>
        </p:txBody>
      </p:sp>
      <p:cxnSp>
        <p:nvCxnSpPr>
          <p:cNvPr id="37" name="Straight Arrow Connector 36">
            <a:extLst>
              <a:ext uri="{FF2B5EF4-FFF2-40B4-BE49-F238E27FC236}">
                <a16:creationId xmlns:a16="http://schemas.microsoft.com/office/drawing/2014/main" id="{EF8CA511-89EC-4EBE-B3B0-5E3E309135C3}"/>
              </a:ext>
            </a:extLst>
          </p:cNvPr>
          <p:cNvCxnSpPr>
            <a:cxnSpLocks/>
          </p:cNvCxnSpPr>
          <p:nvPr/>
        </p:nvCxnSpPr>
        <p:spPr>
          <a:xfrm flipH="1" flipV="1">
            <a:off x="7173603" y="3841154"/>
            <a:ext cx="347435" cy="1784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ADA2539-7A98-43AE-89BA-D120E4F43C4B}"/>
              </a:ext>
            </a:extLst>
          </p:cNvPr>
          <p:cNvCxnSpPr>
            <a:cxnSpLocks/>
          </p:cNvCxnSpPr>
          <p:nvPr/>
        </p:nvCxnSpPr>
        <p:spPr>
          <a:xfrm flipH="1">
            <a:off x="1768943" y="1926431"/>
            <a:ext cx="397097" cy="13668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534677CA-0657-4D9A-A0EA-C4819305060F}"/>
              </a:ext>
            </a:extLst>
          </p:cNvPr>
          <p:cNvSpPr/>
          <p:nvPr/>
        </p:nvSpPr>
        <p:spPr>
          <a:xfrm>
            <a:off x="2303526" y="1458419"/>
            <a:ext cx="1481427" cy="577020"/>
          </a:xfrm>
          <a:prstGeom prst="roundRect">
            <a:avLst/>
          </a:prstGeom>
          <a:solidFill>
            <a:srgbClr val="F79B9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Risk of ONJ from </a:t>
            </a:r>
            <a:b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b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BP use: 1.03*</a:t>
            </a:r>
          </a:p>
        </p:txBody>
      </p:sp>
      <p:sp>
        <p:nvSpPr>
          <p:cNvPr id="44" name="Rectangle: Rounded Corners 43">
            <a:extLst>
              <a:ext uri="{FF2B5EF4-FFF2-40B4-BE49-F238E27FC236}">
                <a16:creationId xmlns:a16="http://schemas.microsoft.com/office/drawing/2014/main" id="{A4748A7A-97EC-49E4-8945-61045978875D}"/>
              </a:ext>
            </a:extLst>
          </p:cNvPr>
          <p:cNvSpPr/>
          <p:nvPr/>
        </p:nvSpPr>
        <p:spPr>
          <a:xfrm>
            <a:off x="2298538" y="2187302"/>
            <a:ext cx="1481427" cy="849133"/>
          </a:xfrm>
          <a:prstGeom prst="roundRect">
            <a:avLst/>
          </a:prstGeom>
          <a:solidFill>
            <a:srgbClr val="F79B9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Risk of atypical fracture from BP use: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2 (2 </a:t>
            </a:r>
            <a:r>
              <a:rPr kumimoji="0" lang="en-CA" sz="1200" b="0" i="0" u="none" strike="noStrike" kern="0" cap="none" spc="0" normalizeH="0" baseline="0" noProof="0" dirty="0" err="1">
                <a:ln>
                  <a:noFill/>
                </a:ln>
                <a:solidFill>
                  <a:sysClr val="windowText" lastClr="000000"/>
                </a:solidFill>
                <a:effectLst/>
                <a:uLnTx/>
                <a:uFillTx/>
                <a:latin typeface="Arial Narrow" panose="020B0606020202030204" pitchFamily="34" charset="0"/>
                <a:ea typeface="+mn-ea"/>
                <a:cs typeface="VeDA"/>
              </a:rPr>
              <a:t>yrs</a:t>
            </a: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 of use),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78 (8 </a:t>
            </a:r>
            <a:r>
              <a:rPr kumimoji="0" lang="en-CA" sz="1200" b="0" i="0" u="none" strike="noStrike" kern="0" cap="none" spc="0" normalizeH="0" baseline="0" noProof="0" dirty="0" err="1">
                <a:ln>
                  <a:noFill/>
                </a:ln>
                <a:solidFill>
                  <a:sysClr val="windowText" lastClr="000000"/>
                </a:solidFill>
                <a:effectLst/>
                <a:uLnTx/>
                <a:uFillTx/>
                <a:latin typeface="Arial Narrow" panose="020B0606020202030204" pitchFamily="34" charset="0"/>
                <a:ea typeface="+mn-ea"/>
                <a:cs typeface="VeDA"/>
              </a:rPr>
              <a:t>yrs</a:t>
            </a: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 of use)</a:t>
            </a:r>
          </a:p>
        </p:txBody>
      </p:sp>
      <p:cxnSp>
        <p:nvCxnSpPr>
          <p:cNvPr id="45" name="Straight Arrow Connector 44">
            <a:extLst>
              <a:ext uri="{FF2B5EF4-FFF2-40B4-BE49-F238E27FC236}">
                <a16:creationId xmlns:a16="http://schemas.microsoft.com/office/drawing/2014/main" id="{DD86900F-6F3A-4972-BE8E-256A1226E254}"/>
              </a:ext>
            </a:extLst>
          </p:cNvPr>
          <p:cNvCxnSpPr>
            <a:cxnSpLocks/>
          </p:cNvCxnSpPr>
          <p:nvPr/>
        </p:nvCxnSpPr>
        <p:spPr>
          <a:xfrm flipH="1">
            <a:off x="1790095" y="2605983"/>
            <a:ext cx="35479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356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132343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Program Development</a:t>
            </a:r>
            <a:b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br>
            <a:endPar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endParaRPr>
          </a:p>
        </p:txBody>
      </p:sp>
      <p:sp>
        <p:nvSpPr>
          <p:cNvPr id="8" name="Content Placeholder 2">
            <a:extLst>
              <a:ext uri="{FF2B5EF4-FFF2-40B4-BE49-F238E27FC236}">
                <a16:creationId xmlns:a16="http://schemas.microsoft.com/office/drawing/2014/main" id="{78BE1D20-2F42-4A48-AA20-E596A681B0A6}"/>
              </a:ext>
            </a:extLst>
          </p:cNvPr>
          <p:cNvSpPr txBox="1">
            <a:spLocks/>
          </p:cNvSpPr>
          <p:nvPr/>
        </p:nvSpPr>
        <p:spPr>
          <a:xfrm>
            <a:off x="1294804" y="1778639"/>
            <a:ext cx="7823832" cy="18895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lvl="0" indent="-22860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a:cs typeface="Lato"/>
              </a:rPr>
              <a:t>This program was planned by the Canadian Centre for Professional Development in Health and Medicine, a not-for-profit academic organization to achieve scientific integrity, objectivity, and balance. </a:t>
            </a:r>
          </a:p>
        </p:txBody>
      </p:sp>
      <p:sp>
        <p:nvSpPr>
          <p:cNvPr id="9" name="Rectangle 8">
            <a:extLst>
              <a:ext uri="{FF2B5EF4-FFF2-40B4-BE49-F238E27FC236}">
                <a16:creationId xmlns:a16="http://schemas.microsoft.com/office/drawing/2014/main" id="{2222A966-2407-4BC0-9BB8-226134272E1E}"/>
              </a:ext>
            </a:extLst>
          </p:cNvPr>
          <p:cNvSpPr/>
          <p:nvPr/>
        </p:nvSpPr>
        <p:spPr>
          <a:xfrm>
            <a:off x="1269440" y="5296529"/>
            <a:ext cx="7849196" cy="33855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746175"/>
                </a:solidFill>
                <a:effectLst/>
                <a:uLnTx/>
                <a:uFillTx/>
                <a:latin typeface="Arial Narrow" panose="020B0606020202030204" pitchFamily="34" charset="0"/>
                <a:ea typeface="+mn-ea"/>
                <a:cs typeface="Lato"/>
              </a:rPr>
              <a:t>This program has received an educational grant and in-kind support from Amgen Canada</a:t>
            </a:r>
          </a:p>
        </p:txBody>
      </p:sp>
      <p:pic>
        <p:nvPicPr>
          <p:cNvPr id="3" name="Picture 2" descr="A screenshot of a cell phone&#10;&#10;Description generated with high confidence">
            <a:extLst>
              <a:ext uri="{FF2B5EF4-FFF2-40B4-BE49-F238E27FC236}">
                <a16:creationId xmlns:a16="http://schemas.microsoft.com/office/drawing/2014/main" id="{8BE4F3E8-91C4-4582-9375-95A7075E60D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3678546" y="3569214"/>
            <a:ext cx="3056348" cy="1685904"/>
          </a:xfrm>
          <a:prstGeom prst="rect">
            <a:avLst/>
          </a:prstGeom>
        </p:spPr>
      </p:pic>
    </p:spTree>
    <p:extLst>
      <p:ext uri="{BB962C8B-B14F-4D97-AF65-F5344CB8AC3E}">
        <p14:creationId xmlns:p14="http://schemas.microsoft.com/office/powerpoint/2010/main" val="2036039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E4199FF0-62EC-4466-87EB-5183F1732126}"/>
              </a:ext>
            </a:extLst>
          </p:cNvPr>
          <p:cNvSpPr txBox="1"/>
          <p:nvPr/>
        </p:nvSpPr>
        <p:spPr>
          <a:xfrm>
            <a:off x="3972878" y="4257659"/>
            <a:ext cx="138176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YES</a:t>
            </a:r>
          </a:p>
        </p:txBody>
      </p:sp>
      <p:sp>
        <p:nvSpPr>
          <p:cNvPr id="30" name="TextBox 29">
            <a:extLst>
              <a:ext uri="{FF2B5EF4-FFF2-40B4-BE49-F238E27FC236}">
                <a16:creationId xmlns:a16="http://schemas.microsoft.com/office/drawing/2014/main" id="{0799FFC7-D0C3-4341-BF7E-9E39ACCC4AB8}"/>
              </a:ext>
            </a:extLst>
          </p:cNvPr>
          <p:cNvSpPr txBox="1"/>
          <p:nvPr/>
        </p:nvSpPr>
        <p:spPr>
          <a:xfrm>
            <a:off x="7143391" y="4257659"/>
            <a:ext cx="138176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NO</a:t>
            </a:r>
          </a:p>
        </p:txBody>
      </p:sp>
      <p:cxnSp>
        <p:nvCxnSpPr>
          <p:cNvPr id="18" name="Straight Arrow Connector 17">
            <a:extLst>
              <a:ext uri="{FF2B5EF4-FFF2-40B4-BE49-F238E27FC236}">
                <a16:creationId xmlns:a16="http://schemas.microsoft.com/office/drawing/2014/main" id="{BFD953C8-39EF-4B91-B8B5-1FE9475487B7}"/>
              </a:ext>
            </a:extLst>
          </p:cNvPr>
          <p:cNvCxnSpPr/>
          <p:nvPr/>
        </p:nvCxnSpPr>
        <p:spPr>
          <a:xfrm>
            <a:off x="4485640" y="1801072"/>
            <a:ext cx="0" cy="527972"/>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107996"/>
          </a:xfrm>
        </p:spPr>
        <p:txBody>
          <a:bodyPr/>
          <a:lstStyle/>
          <a:p>
            <a:pPr algn="ctr">
              <a:lnSpc>
                <a:spcPct val="100000"/>
              </a:lnSpc>
            </a:pPr>
            <a:r>
              <a:rPr lang="en-CA" sz="3600" dirty="0">
                <a:solidFill>
                  <a:srgbClr val="725F73"/>
                </a:solidFill>
                <a:latin typeface="Arial Narrow" panose="020B0606020202030204" pitchFamily="34" charset="0"/>
              </a:rPr>
              <a:t>Management of Postmenopausal Women on Long-Term Bisphosphonate Therapy</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24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Brown, J.P.,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Can Fam Physician</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2014;60:325-333.; 2. Silverman, S.L., et al. </a:t>
            </a:r>
            <a:r>
              <a:rPr kumimoji="0" 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2016;27:849-852.; 3. McClung, M.,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Am J Med</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2013;126:13-20.</a:t>
            </a:r>
          </a:p>
        </p:txBody>
      </p:sp>
      <p:cxnSp>
        <p:nvCxnSpPr>
          <p:cNvPr id="9" name="Straight Arrow Connector 8">
            <a:extLst>
              <a:ext uri="{FF2B5EF4-FFF2-40B4-BE49-F238E27FC236}">
                <a16:creationId xmlns:a16="http://schemas.microsoft.com/office/drawing/2014/main" id="{BAFBACA0-46FC-4B50-9B83-286EDA888E1A}"/>
              </a:ext>
            </a:extLst>
          </p:cNvPr>
          <p:cNvCxnSpPr/>
          <p:nvPr/>
        </p:nvCxnSpPr>
        <p:spPr>
          <a:xfrm>
            <a:off x="6322060" y="4013872"/>
            <a:ext cx="1235669" cy="541881"/>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cxnSp>
        <p:nvCxnSpPr>
          <p:cNvPr id="11" name="Straight Arrow Connector 10">
            <a:extLst>
              <a:ext uri="{FF2B5EF4-FFF2-40B4-BE49-F238E27FC236}">
                <a16:creationId xmlns:a16="http://schemas.microsoft.com/office/drawing/2014/main" id="{F56D7C21-70D1-4C02-8335-74040434C436}"/>
              </a:ext>
            </a:extLst>
          </p:cNvPr>
          <p:cNvCxnSpPr/>
          <p:nvPr/>
        </p:nvCxnSpPr>
        <p:spPr>
          <a:xfrm flipH="1">
            <a:off x="4947920" y="3997048"/>
            <a:ext cx="1374140" cy="558705"/>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cxnSp>
        <p:nvCxnSpPr>
          <p:cNvPr id="12" name="Straight Arrow Connector 11">
            <a:extLst>
              <a:ext uri="{FF2B5EF4-FFF2-40B4-BE49-F238E27FC236}">
                <a16:creationId xmlns:a16="http://schemas.microsoft.com/office/drawing/2014/main" id="{EE9E7FB0-B596-44A5-8446-F02B761ED640}"/>
              </a:ext>
            </a:extLst>
          </p:cNvPr>
          <p:cNvCxnSpPr>
            <a:cxnSpLocks/>
          </p:cNvCxnSpPr>
          <p:nvPr/>
        </p:nvCxnSpPr>
        <p:spPr>
          <a:xfrm>
            <a:off x="4433888" y="2705441"/>
            <a:ext cx="1755616" cy="535726"/>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cxnSp>
        <p:nvCxnSpPr>
          <p:cNvPr id="13" name="Straight Arrow Connector 12">
            <a:extLst>
              <a:ext uri="{FF2B5EF4-FFF2-40B4-BE49-F238E27FC236}">
                <a16:creationId xmlns:a16="http://schemas.microsoft.com/office/drawing/2014/main" id="{A199C777-471C-4F0E-A53C-59EF3E02C9EF}"/>
              </a:ext>
            </a:extLst>
          </p:cNvPr>
          <p:cNvCxnSpPr/>
          <p:nvPr/>
        </p:nvCxnSpPr>
        <p:spPr>
          <a:xfrm flipH="1">
            <a:off x="2435860" y="2688617"/>
            <a:ext cx="1998028" cy="507609"/>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sp>
        <p:nvSpPr>
          <p:cNvPr id="14" name="Rectangle 13">
            <a:extLst>
              <a:ext uri="{FF2B5EF4-FFF2-40B4-BE49-F238E27FC236}">
                <a16:creationId xmlns:a16="http://schemas.microsoft.com/office/drawing/2014/main" id="{14E66748-1D98-427A-A2F3-557285D5F5EE}"/>
              </a:ext>
            </a:extLst>
          </p:cNvPr>
          <p:cNvSpPr/>
          <p:nvPr/>
        </p:nvSpPr>
        <p:spPr>
          <a:xfrm>
            <a:off x="1061720" y="1434964"/>
            <a:ext cx="6817360" cy="467012"/>
          </a:xfrm>
          <a:prstGeom prst="rect">
            <a:avLst/>
          </a:prstGeom>
          <a:gradFill flip="none" rotWithShape="1">
            <a:gsLst>
              <a:gs pos="0">
                <a:srgbClr val="F79B9D">
                  <a:tint val="66000"/>
                  <a:satMod val="160000"/>
                </a:srgbClr>
              </a:gs>
              <a:gs pos="50000">
                <a:srgbClr val="F79B9D">
                  <a:tint val="44500"/>
                  <a:satMod val="160000"/>
                </a:srgbClr>
              </a:gs>
              <a:gs pos="100000">
                <a:srgbClr val="F79B9D">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65000"/>
                  <a:lumOff val="35000"/>
                </a:prstClr>
              </a:solidFill>
              <a:effectLst/>
              <a:uLnTx/>
              <a:uFillTx/>
              <a:latin typeface="Arial Narrow" panose="020B0606020202030204" pitchFamily="34" charset="0"/>
              <a:ea typeface="+mn-ea"/>
              <a:cs typeface="+mn-cs"/>
            </a:endParaRPr>
          </a:p>
        </p:txBody>
      </p:sp>
      <p:sp>
        <p:nvSpPr>
          <p:cNvPr id="15" name="TextBox 14">
            <a:extLst>
              <a:ext uri="{FF2B5EF4-FFF2-40B4-BE49-F238E27FC236}">
                <a16:creationId xmlns:a16="http://schemas.microsoft.com/office/drawing/2014/main" id="{1AE32689-AA5E-4C85-9FA8-CBA9C7B66107}"/>
              </a:ext>
            </a:extLst>
          </p:cNvPr>
          <p:cNvSpPr txBox="1"/>
          <p:nvPr/>
        </p:nvSpPr>
        <p:spPr>
          <a:xfrm>
            <a:off x="1178560" y="1477796"/>
            <a:ext cx="6614160" cy="369332"/>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Post-menopausal women treated with oral (≥ 5yrs) or IV (≥ 3 </a:t>
            </a:r>
            <a:r>
              <a:rPr kumimoji="0" lang="en-US" sz="1800" b="1" i="0" u="none" strike="noStrike" kern="1200" cap="none" spc="0" normalizeH="0" baseline="0" noProof="0" dirty="0" err="1">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yrs</a:t>
            </a:r>
            <a:r>
              <a:rPr kumimoji="0" lang="en-US"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 BPs </a:t>
            </a:r>
            <a:endParaRPr kumimoji="0" lang="en-US"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endParaRPr>
          </a:p>
        </p:txBody>
      </p:sp>
      <p:sp>
        <p:nvSpPr>
          <p:cNvPr id="16" name="Rectangle 15">
            <a:extLst>
              <a:ext uri="{FF2B5EF4-FFF2-40B4-BE49-F238E27FC236}">
                <a16:creationId xmlns:a16="http://schemas.microsoft.com/office/drawing/2014/main" id="{13FDFEE2-311D-4F7C-858E-032815C19F51}"/>
              </a:ext>
            </a:extLst>
          </p:cNvPr>
          <p:cNvSpPr/>
          <p:nvPr/>
        </p:nvSpPr>
        <p:spPr>
          <a:xfrm>
            <a:off x="782320" y="2339204"/>
            <a:ext cx="7528560" cy="467012"/>
          </a:xfrm>
          <a:prstGeom prst="rect">
            <a:avLst/>
          </a:prstGeom>
          <a:gradFill flip="none" rotWithShape="1">
            <a:gsLst>
              <a:gs pos="0">
                <a:srgbClr val="7693CC">
                  <a:tint val="66000"/>
                  <a:satMod val="160000"/>
                </a:srgbClr>
              </a:gs>
              <a:gs pos="50000">
                <a:srgbClr val="7693CC">
                  <a:tint val="44500"/>
                  <a:satMod val="160000"/>
                </a:srgbClr>
              </a:gs>
              <a:gs pos="100000">
                <a:srgbClr val="7693CC">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2E6EE340-E168-49ED-B502-938BB2E31B54}"/>
              </a:ext>
            </a:extLst>
          </p:cNvPr>
          <p:cNvSpPr txBox="1"/>
          <p:nvPr/>
        </p:nvSpPr>
        <p:spPr>
          <a:xfrm>
            <a:off x="1023620" y="2407436"/>
            <a:ext cx="7045960" cy="338554"/>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 Hip, spine or multiple other osteoporotic fractures before or during therapy  </a:t>
            </a:r>
            <a:endParaRPr kumimoji="0" lang="en-US"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endParaRPr>
          </a:p>
        </p:txBody>
      </p:sp>
      <p:sp>
        <p:nvSpPr>
          <p:cNvPr id="20" name="TextBox 19">
            <a:extLst>
              <a:ext uri="{FF2B5EF4-FFF2-40B4-BE49-F238E27FC236}">
                <a16:creationId xmlns:a16="http://schemas.microsoft.com/office/drawing/2014/main" id="{BCE873E4-4A4A-4822-982A-CE064CA3897B}"/>
              </a:ext>
            </a:extLst>
          </p:cNvPr>
          <p:cNvSpPr txBox="1"/>
          <p:nvPr/>
        </p:nvSpPr>
        <p:spPr>
          <a:xfrm>
            <a:off x="851218" y="3241648"/>
            <a:ext cx="2748280" cy="1138773"/>
          </a:xfrm>
          <a:prstGeom prst="rect">
            <a:avLst/>
          </a:prstGeom>
          <a:gradFill flip="none" rotWithShape="1">
            <a:gsLst>
              <a:gs pos="0">
                <a:srgbClr val="C369A9">
                  <a:tint val="66000"/>
                  <a:satMod val="160000"/>
                </a:srgbClr>
              </a:gs>
              <a:gs pos="50000">
                <a:srgbClr val="C369A9">
                  <a:tint val="44500"/>
                  <a:satMod val="160000"/>
                </a:srgbClr>
              </a:gs>
              <a:gs pos="100000">
                <a:srgbClr val="C369A9">
                  <a:tint val="23500"/>
                  <a:satMod val="160000"/>
                </a:srgbClr>
              </a:gs>
            </a:gsLst>
            <a:lin ang="5400000" scaled="1"/>
            <a:tileRect/>
          </a:gradFill>
          <a:ln>
            <a:noFill/>
          </a:ln>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Continue BP</a:t>
            </a:r>
            <a:r>
              <a:rPr kumimoji="0" lang="en-CA" sz="14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1</a:t>
            </a: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 or change to alternative anti-fracture therapy</a:t>
            </a:r>
            <a:r>
              <a:rPr kumimoji="0" lang="en-CA" sz="14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2</a:t>
            </a: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 </a:t>
            </a:r>
            <a: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(e.g. </a:t>
            </a:r>
            <a:r>
              <a:rPr kumimoji="0" lang="en-CA" sz="1200" b="0" i="0" u="none" strike="noStrike" kern="1200" cap="none" spc="0" normalizeH="0" baseline="0" noProof="0" dirty="0" err="1">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teriperatide</a:t>
            </a:r>
            <a: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 or denosumab)</a:t>
            </a:r>
            <a:b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br>
            <a:b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br>
            <a:r>
              <a:rPr kumimoji="0" lang="en-CA" sz="1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Reassess every 2-3 years</a:t>
            </a:r>
            <a:endParaRPr kumimoji="0" lang="en-US" sz="1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endParaRPr>
          </a:p>
        </p:txBody>
      </p:sp>
      <p:sp>
        <p:nvSpPr>
          <p:cNvPr id="21" name="Rectangle 20">
            <a:extLst>
              <a:ext uri="{FF2B5EF4-FFF2-40B4-BE49-F238E27FC236}">
                <a16:creationId xmlns:a16="http://schemas.microsoft.com/office/drawing/2014/main" id="{374C36FA-03EB-45E5-B3D1-EC5DBA4782D9}"/>
              </a:ext>
            </a:extLst>
          </p:cNvPr>
          <p:cNvSpPr/>
          <p:nvPr/>
        </p:nvSpPr>
        <p:spPr>
          <a:xfrm>
            <a:off x="3647440" y="4634056"/>
            <a:ext cx="2590800" cy="983254"/>
          </a:xfrm>
          <a:prstGeom prst="rect">
            <a:avLst/>
          </a:prstGeom>
          <a:gradFill flip="none" rotWithShape="1">
            <a:gsLst>
              <a:gs pos="0">
                <a:srgbClr val="C369A9">
                  <a:tint val="66000"/>
                  <a:satMod val="160000"/>
                </a:srgbClr>
              </a:gs>
              <a:gs pos="50000">
                <a:srgbClr val="C369A9">
                  <a:tint val="44500"/>
                  <a:satMod val="160000"/>
                </a:srgbClr>
              </a:gs>
              <a:gs pos="100000">
                <a:srgbClr val="C369A9">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2" name="TextBox 21">
            <a:extLst>
              <a:ext uri="{FF2B5EF4-FFF2-40B4-BE49-F238E27FC236}">
                <a16:creationId xmlns:a16="http://schemas.microsoft.com/office/drawing/2014/main" id="{E92714FE-D2C9-4C0E-808D-691FAB87665E}"/>
              </a:ext>
            </a:extLst>
          </p:cNvPr>
          <p:cNvSpPr txBox="1"/>
          <p:nvPr/>
        </p:nvSpPr>
        <p:spPr>
          <a:xfrm>
            <a:off x="3657600" y="4812126"/>
            <a:ext cx="2580640" cy="646331"/>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Continue BP for up to 10 yrs</a:t>
            </a:r>
            <a:r>
              <a:rPr kumimoji="0" lang="en-CA" sz="12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1</a:t>
            </a:r>
            <a: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 or change to alternative anti-fracture therapy</a:t>
            </a:r>
            <a:r>
              <a:rPr kumimoji="0" lang="en-CA" sz="12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2</a:t>
            </a:r>
            <a: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 </a:t>
            </a:r>
            <a:b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br>
            <a: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(e.g. teriparatide or denosumab)</a:t>
            </a:r>
          </a:p>
        </p:txBody>
      </p:sp>
      <p:sp>
        <p:nvSpPr>
          <p:cNvPr id="23" name="Rectangle 22">
            <a:extLst>
              <a:ext uri="{FF2B5EF4-FFF2-40B4-BE49-F238E27FC236}">
                <a16:creationId xmlns:a16="http://schemas.microsoft.com/office/drawing/2014/main" id="{AAF6F15A-BBAA-490E-AC59-DA77997F8FD9}"/>
              </a:ext>
            </a:extLst>
          </p:cNvPr>
          <p:cNvSpPr/>
          <p:nvPr/>
        </p:nvSpPr>
        <p:spPr>
          <a:xfrm>
            <a:off x="4947920" y="3262848"/>
            <a:ext cx="2748280" cy="1143000"/>
          </a:xfrm>
          <a:prstGeom prst="rect">
            <a:avLst/>
          </a:prstGeom>
          <a:gradFill flip="none" rotWithShape="1">
            <a:gsLst>
              <a:gs pos="0">
                <a:srgbClr val="C369A9">
                  <a:tint val="66000"/>
                  <a:satMod val="160000"/>
                </a:srgbClr>
              </a:gs>
              <a:gs pos="50000">
                <a:srgbClr val="C369A9">
                  <a:tint val="44500"/>
                  <a:satMod val="160000"/>
                </a:srgbClr>
              </a:gs>
              <a:gs pos="100000">
                <a:srgbClr val="C369A9">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2FDEC01F-C18E-4F48-8114-5CCF5A0253E5}"/>
              </a:ext>
            </a:extLst>
          </p:cNvPr>
          <p:cNvSpPr txBox="1"/>
          <p:nvPr/>
        </p:nvSpPr>
        <p:spPr>
          <a:xfrm>
            <a:off x="4947920" y="3431310"/>
            <a:ext cx="2748280" cy="738664"/>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Hip BMD T-Score ≤ -2.5</a:t>
            </a:r>
            <a:r>
              <a:rPr kumimoji="0" lang="en-CA" sz="14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3</a:t>
            </a: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 </a:t>
            </a:r>
            <a:br>
              <a:rPr kumimoji="0" lang="en-US" sz="1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br>
            <a:r>
              <a:rPr kumimoji="0" lang="en-US" sz="1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OR</a:t>
            </a:r>
            <a:b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b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High Fracture Risk</a:t>
            </a: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endParaRPr>
          </a:p>
        </p:txBody>
      </p:sp>
      <p:sp>
        <p:nvSpPr>
          <p:cNvPr id="25" name="Rectangle 24">
            <a:extLst>
              <a:ext uri="{FF2B5EF4-FFF2-40B4-BE49-F238E27FC236}">
                <a16:creationId xmlns:a16="http://schemas.microsoft.com/office/drawing/2014/main" id="{297B2652-93FB-40B2-A386-FE3A00119EA2}"/>
              </a:ext>
            </a:extLst>
          </p:cNvPr>
          <p:cNvSpPr/>
          <p:nvPr/>
        </p:nvSpPr>
        <p:spPr>
          <a:xfrm>
            <a:off x="6380480" y="4634056"/>
            <a:ext cx="2590800" cy="983254"/>
          </a:xfrm>
          <a:prstGeom prst="rect">
            <a:avLst/>
          </a:prstGeom>
          <a:gradFill flip="none" rotWithShape="1">
            <a:gsLst>
              <a:gs pos="0">
                <a:srgbClr val="C369A9">
                  <a:tint val="66000"/>
                  <a:satMod val="160000"/>
                </a:srgbClr>
              </a:gs>
              <a:gs pos="50000">
                <a:srgbClr val="C369A9">
                  <a:tint val="44500"/>
                  <a:satMod val="160000"/>
                </a:srgbClr>
              </a:gs>
              <a:gs pos="100000">
                <a:srgbClr val="C369A9">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6" name="TextBox 25">
            <a:extLst>
              <a:ext uri="{FF2B5EF4-FFF2-40B4-BE49-F238E27FC236}">
                <a16:creationId xmlns:a16="http://schemas.microsoft.com/office/drawing/2014/main" id="{3523B96D-21BF-40CB-B2B6-7F78490BC74E}"/>
              </a:ext>
            </a:extLst>
          </p:cNvPr>
          <p:cNvSpPr txBox="1"/>
          <p:nvPr/>
        </p:nvSpPr>
        <p:spPr>
          <a:xfrm>
            <a:off x="6390640" y="4846120"/>
            <a:ext cx="2580640" cy="58990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Consider BP drug holiday</a:t>
            </a:r>
          </a:p>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2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Arial" pitchFamily="34" charset="0"/>
                <a:cs typeface="Arial" pitchFamily="34" charset="0"/>
              </a:rPr>
              <a:t>Reassess every 2-3 years</a:t>
            </a:r>
          </a:p>
        </p:txBody>
      </p:sp>
      <p:sp>
        <p:nvSpPr>
          <p:cNvPr id="27" name="TextBox 26">
            <a:extLst>
              <a:ext uri="{FF2B5EF4-FFF2-40B4-BE49-F238E27FC236}">
                <a16:creationId xmlns:a16="http://schemas.microsoft.com/office/drawing/2014/main" id="{3DA93605-1505-48BF-9EAF-840C224AA646}"/>
              </a:ext>
            </a:extLst>
          </p:cNvPr>
          <p:cNvSpPr txBox="1"/>
          <p:nvPr/>
        </p:nvSpPr>
        <p:spPr>
          <a:xfrm>
            <a:off x="1534478" y="2845335"/>
            <a:ext cx="138176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YES</a:t>
            </a:r>
          </a:p>
        </p:txBody>
      </p:sp>
      <p:sp>
        <p:nvSpPr>
          <p:cNvPr id="28" name="TextBox 27">
            <a:extLst>
              <a:ext uri="{FF2B5EF4-FFF2-40B4-BE49-F238E27FC236}">
                <a16:creationId xmlns:a16="http://schemas.microsoft.com/office/drawing/2014/main" id="{50C5EB8C-AF0F-4499-9A17-96B5A38E0D92}"/>
              </a:ext>
            </a:extLst>
          </p:cNvPr>
          <p:cNvSpPr txBox="1"/>
          <p:nvPr/>
        </p:nvSpPr>
        <p:spPr>
          <a:xfrm>
            <a:off x="5631180" y="2845335"/>
            <a:ext cx="138176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NO</a:t>
            </a:r>
          </a:p>
        </p:txBody>
      </p:sp>
      <p:sp>
        <p:nvSpPr>
          <p:cNvPr id="31" name="Rectangle 30">
            <a:extLst>
              <a:ext uri="{FF2B5EF4-FFF2-40B4-BE49-F238E27FC236}">
                <a16:creationId xmlns:a16="http://schemas.microsoft.com/office/drawing/2014/main" id="{B3D708C9-3727-4F84-BD63-9E85D8A1AAE7}"/>
              </a:ext>
            </a:extLst>
          </p:cNvPr>
          <p:cNvSpPr/>
          <p:nvPr/>
        </p:nvSpPr>
        <p:spPr>
          <a:xfrm>
            <a:off x="355600" y="4752354"/>
            <a:ext cx="3159760" cy="830997"/>
          </a:xfrm>
          <a:prstGeom prst="rect">
            <a:avLst/>
          </a:prstGeom>
        </p:spPr>
        <p:txBody>
          <a:bodyPr wrap="square">
            <a:spAutoFit/>
          </a:bodyPr>
          <a:lstStyle/>
          <a:p>
            <a:pPr marL="285750" marR="0" lvl="0" indent="-285750" algn="l" defTabSz="457200" rtl="0" eaLnBrk="1" fontAlgn="base" latinLnBrk="0" hangingPunct="1">
              <a:lnSpc>
                <a:spcPct val="100000"/>
              </a:lnSpc>
              <a:spcBef>
                <a:spcPct val="0"/>
              </a:spcBef>
              <a:spcAft>
                <a:spcPct val="0"/>
              </a:spcAft>
              <a:buClr>
                <a:srgbClr val="554856"/>
              </a:buClr>
              <a:buSzTx/>
              <a:buFont typeface="Wingdings" panose="05000000000000000000" pitchFamily="2" charset="2"/>
              <a:buChar char="§"/>
              <a:tabLst/>
              <a:defRPr/>
            </a:pPr>
            <a:r>
              <a:rPr kumimoji="0" lang="en-CA" sz="1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Decision to stop therapy should be made on individual basis, based on informed choice of benefits/risks</a:t>
            </a:r>
          </a:p>
        </p:txBody>
      </p:sp>
    </p:spTree>
    <p:extLst>
      <p:ext uri="{BB962C8B-B14F-4D97-AF65-F5344CB8AC3E}">
        <p14:creationId xmlns:p14="http://schemas.microsoft.com/office/powerpoint/2010/main" val="5107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16" grpId="0" animBg="1"/>
      <p:bldP spid="17" grpId="0"/>
      <p:bldP spid="20" grpId="0" animBg="1"/>
      <p:bldP spid="21" grpId="0" animBg="1"/>
      <p:bldP spid="22" grpId="0"/>
      <p:bldP spid="23" grpId="0" animBg="1"/>
      <p:bldP spid="24" grpId="0"/>
      <p:bldP spid="25" grpId="0" animBg="1"/>
      <p:bldP spid="26" grpId="0"/>
      <p:bldP spid="27" grpId="0"/>
      <p:bldP spid="28" grpId="0"/>
      <p:bldP spid="31"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107996"/>
          </a:xfrm>
        </p:spPr>
        <p:txBody>
          <a:bodyPr/>
          <a:lstStyle/>
          <a:p>
            <a:pPr algn="ctr">
              <a:lnSpc>
                <a:spcPct val="100000"/>
              </a:lnSpc>
            </a:pPr>
            <a:r>
              <a:rPr lang="en-CA" sz="3600" dirty="0">
                <a:solidFill>
                  <a:srgbClr val="725F73"/>
                </a:solidFill>
                <a:latin typeface="Arial Narrow" panose="020B0606020202030204" pitchFamily="34" charset="0"/>
              </a:rPr>
              <a:t>Risks Associated with Chronic Bisphosphonate Use and Other Health Outcomes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24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Adler, R.,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 Res</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2016;31(1):16-35.</a:t>
            </a:r>
          </a:p>
        </p:txBody>
      </p:sp>
      <p:cxnSp>
        <p:nvCxnSpPr>
          <p:cNvPr id="32" name="Straight Connector 31">
            <a:extLst>
              <a:ext uri="{FF2B5EF4-FFF2-40B4-BE49-F238E27FC236}">
                <a16:creationId xmlns:a16="http://schemas.microsoft.com/office/drawing/2014/main" id="{28DDA85D-9CD7-4AF4-AD4A-49F08046EDAA}"/>
              </a:ext>
            </a:extLst>
          </p:cNvPr>
          <p:cNvCxnSpPr/>
          <p:nvPr/>
        </p:nvCxnSpPr>
        <p:spPr>
          <a:xfrm>
            <a:off x="1869440" y="5952736"/>
            <a:ext cx="6842760" cy="0"/>
          </a:xfrm>
          <a:prstGeom prst="line">
            <a:avLst/>
          </a:prstGeom>
          <a:noFill/>
          <a:ln w="19050" cap="flat" cmpd="sng" algn="ctr">
            <a:solidFill>
              <a:sysClr val="windowText" lastClr="000000">
                <a:lumMod val="75000"/>
                <a:lumOff val="25000"/>
              </a:sysClr>
            </a:solidFill>
            <a:prstDash val="solid"/>
          </a:ln>
          <a:effectLst/>
        </p:spPr>
      </p:cxnSp>
      <p:sp>
        <p:nvSpPr>
          <p:cNvPr id="33" name="TextBox 32">
            <a:extLst>
              <a:ext uri="{FF2B5EF4-FFF2-40B4-BE49-F238E27FC236}">
                <a16:creationId xmlns:a16="http://schemas.microsoft.com/office/drawing/2014/main" id="{AD49AFE8-34CC-47E6-95A9-B8807CE4E12C}"/>
              </a:ext>
            </a:extLst>
          </p:cNvPr>
          <p:cNvSpPr txBox="1"/>
          <p:nvPr/>
        </p:nvSpPr>
        <p:spPr>
          <a:xfrm>
            <a:off x="1757680" y="5952736"/>
            <a:ext cx="34036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34" name="TextBox 33">
            <a:extLst>
              <a:ext uri="{FF2B5EF4-FFF2-40B4-BE49-F238E27FC236}">
                <a16:creationId xmlns:a16="http://schemas.microsoft.com/office/drawing/2014/main" id="{5647020F-E1F3-41AB-BE0B-F653860FD99D}"/>
              </a:ext>
            </a:extLst>
          </p:cNvPr>
          <p:cNvSpPr txBox="1"/>
          <p:nvPr/>
        </p:nvSpPr>
        <p:spPr>
          <a:xfrm>
            <a:off x="8177387" y="5952736"/>
            <a:ext cx="812800"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4,500</a:t>
            </a:r>
          </a:p>
        </p:txBody>
      </p:sp>
      <p:sp>
        <p:nvSpPr>
          <p:cNvPr id="36" name="TextBox 35">
            <a:extLst>
              <a:ext uri="{FF2B5EF4-FFF2-40B4-BE49-F238E27FC236}">
                <a16:creationId xmlns:a16="http://schemas.microsoft.com/office/drawing/2014/main" id="{2FA0941F-719C-4DD3-9BAA-04D258987940}"/>
              </a:ext>
            </a:extLst>
          </p:cNvPr>
          <p:cNvSpPr txBox="1"/>
          <p:nvPr/>
        </p:nvSpPr>
        <p:spPr>
          <a:xfrm>
            <a:off x="7514462" y="5952736"/>
            <a:ext cx="8128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4,000</a:t>
            </a:r>
          </a:p>
        </p:txBody>
      </p:sp>
      <p:sp>
        <p:nvSpPr>
          <p:cNvPr id="37" name="TextBox 36">
            <a:extLst>
              <a:ext uri="{FF2B5EF4-FFF2-40B4-BE49-F238E27FC236}">
                <a16:creationId xmlns:a16="http://schemas.microsoft.com/office/drawing/2014/main" id="{A0C6D5BA-7DAA-4C3E-84A1-2330DECA848C}"/>
              </a:ext>
            </a:extLst>
          </p:cNvPr>
          <p:cNvSpPr txBox="1"/>
          <p:nvPr/>
        </p:nvSpPr>
        <p:spPr>
          <a:xfrm>
            <a:off x="6758313" y="5952736"/>
            <a:ext cx="8128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3,500</a:t>
            </a:r>
          </a:p>
        </p:txBody>
      </p:sp>
      <p:sp>
        <p:nvSpPr>
          <p:cNvPr id="38" name="TextBox 37">
            <a:extLst>
              <a:ext uri="{FF2B5EF4-FFF2-40B4-BE49-F238E27FC236}">
                <a16:creationId xmlns:a16="http://schemas.microsoft.com/office/drawing/2014/main" id="{18E22C13-5C5C-4F71-98F9-2AF0B17DDC39}"/>
              </a:ext>
            </a:extLst>
          </p:cNvPr>
          <p:cNvSpPr txBox="1"/>
          <p:nvPr/>
        </p:nvSpPr>
        <p:spPr>
          <a:xfrm>
            <a:off x="6039270" y="5952736"/>
            <a:ext cx="8128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3,000</a:t>
            </a:r>
          </a:p>
        </p:txBody>
      </p:sp>
      <p:sp>
        <p:nvSpPr>
          <p:cNvPr id="39" name="TextBox 38">
            <a:extLst>
              <a:ext uri="{FF2B5EF4-FFF2-40B4-BE49-F238E27FC236}">
                <a16:creationId xmlns:a16="http://schemas.microsoft.com/office/drawing/2014/main" id="{8942331C-6323-4675-9ADD-19E3277DFA15}"/>
              </a:ext>
            </a:extLst>
          </p:cNvPr>
          <p:cNvSpPr txBox="1"/>
          <p:nvPr/>
        </p:nvSpPr>
        <p:spPr>
          <a:xfrm>
            <a:off x="5235784" y="5952736"/>
            <a:ext cx="8128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2,500</a:t>
            </a:r>
          </a:p>
        </p:txBody>
      </p:sp>
      <p:sp>
        <p:nvSpPr>
          <p:cNvPr id="40" name="TextBox 39">
            <a:extLst>
              <a:ext uri="{FF2B5EF4-FFF2-40B4-BE49-F238E27FC236}">
                <a16:creationId xmlns:a16="http://schemas.microsoft.com/office/drawing/2014/main" id="{D6B83372-9A85-4314-BEA6-B15E5CC1F608}"/>
              </a:ext>
            </a:extLst>
          </p:cNvPr>
          <p:cNvSpPr txBox="1"/>
          <p:nvPr/>
        </p:nvSpPr>
        <p:spPr>
          <a:xfrm>
            <a:off x="4507427" y="5952736"/>
            <a:ext cx="8128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2,000</a:t>
            </a:r>
          </a:p>
        </p:txBody>
      </p:sp>
      <p:sp>
        <p:nvSpPr>
          <p:cNvPr id="41" name="TextBox 40">
            <a:extLst>
              <a:ext uri="{FF2B5EF4-FFF2-40B4-BE49-F238E27FC236}">
                <a16:creationId xmlns:a16="http://schemas.microsoft.com/office/drawing/2014/main" id="{F09CA59D-9A25-4EB1-9866-22E215BE136A}"/>
              </a:ext>
            </a:extLst>
          </p:cNvPr>
          <p:cNvSpPr txBox="1"/>
          <p:nvPr/>
        </p:nvSpPr>
        <p:spPr>
          <a:xfrm>
            <a:off x="3751296" y="5952736"/>
            <a:ext cx="8128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1,500</a:t>
            </a:r>
          </a:p>
        </p:txBody>
      </p:sp>
      <p:sp>
        <p:nvSpPr>
          <p:cNvPr id="42" name="TextBox 41">
            <a:extLst>
              <a:ext uri="{FF2B5EF4-FFF2-40B4-BE49-F238E27FC236}">
                <a16:creationId xmlns:a16="http://schemas.microsoft.com/office/drawing/2014/main" id="{848EEC7B-63A2-4FF5-9ACD-8DF9CD59AD69}"/>
              </a:ext>
            </a:extLst>
          </p:cNvPr>
          <p:cNvSpPr txBox="1"/>
          <p:nvPr/>
        </p:nvSpPr>
        <p:spPr>
          <a:xfrm>
            <a:off x="3010951" y="5952736"/>
            <a:ext cx="8128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1,000</a:t>
            </a:r>
          </a:p>
        </p:txBody>
      </p:sp>
      <p:sp>
        <p:nvSpPr>
          <p:cNvPr id="43" name="TextBox 42">
            <a:extLst>
              <a:ext uri="{FF2B5EF4-FFF2-40B4-BE49-F238E27FC236}">
                <a16:creationId xmlns:a16="http://schemas.microsoft.com/office/drawing/2014/main" id="{72A09374-81A8-48D6-9D84-E4ABF457688A}"/>
              </a:ext>
            </a:extLst>
          </p:cNvPr>
          <p:cNvSpPr txBox="1"/>
          <p:nvPr/>
        </p:nvSpPr>
        <p:spPr>
          <a:xfrm>
            <a:off x="2237123" y="5952736"/>
            <a:ext cx="81280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500</a:t>
            </a:r>
          </a:p>
        </p:txBody>
      </p:sp>
      <p:sp>
        <p:nvSpPr>
          <p:cNvPr id="44" name="TextBox 43">
            <a:extLst>
              <a:ext uri="{FF2B5EF4-FFF2-40B4-BE49-F238E27FC236}">
                <a16:creationId xmlns:a16="http://schemas.microsoft.com/office/drawing/2014/main" id="{35618A3D-15E1-4490-B700-E65D1BF4FCAD}"/>
              </a:ext>
            </a:extLst>
          </p:cNvPr>
          <p:cNvSpPr txBox="1"/>
          <p:nvPr/>
        </p:nvSpPr>
        <p:spPr>
          <a:xfrm>
            <a:off x="481945" y="1457876"/>
            <a:ext cx="1275735"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MVA</a:t>
            </a:r>
          </a:p>
        </p:txBody>
      </p:sp>
      <p:sp>
        <p:nvSpPr>
          <p:cNvPr id="45" name="TextBox 44">
            <a:extLst>
              <a:ext uri="{FF2B5EF4-FFF2-40B4-BE49-F238E27FC236}">
                <a16:creationId xmlns:a16="http://schemas.microsoft.com/office/drawing/2014/main" id="{ADEFACE2-77A7-4622-AE31-CA644EF28F0D}"/>
              </a:ext>
            </a:extLst>
          </p:cNvPr>
          <p:cNvSpPr txBox="1"/>
          <p:nvPr/>
        </p:nvSpPr>
        <p:spPr>
          <a:xfrm>
            <a:off x="0" y="1682931"/>
            <a:ext cx="175768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Homicides</a:t>
            </a:r>
          </a:p>
        </p:txBody>
      </p:sp>
      <p:sp>
        <p:nvSpPr>
          <p:cNvPr id="46" name="TextBox 45">
            <a:extLst>
              <a:ext uri="{FF2B5EF4-FFF2-40B4-BE49-F238E27FC236}">
                <a16:creationId xmlns:a16="http://schemas.microsoft.com/office/drawing/2014/main" id="{0152AEE1-6224-44DA-938B-34B74CA77CEA}"/>
              </a:ext>
            </a:extLst>
          </p:cNvPr>
          <p:cNvSpPr txBox="1"/>
          <p:nvPr/>
        </p:nvSpPr>
        <p:spPr>
          <a:xfrm>
            <a:off x="0" y="2012366"/>
            <a:ext cx="175768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Stroke</a:t>
            </a:r>
          </a:p>
        </p:txBody>
      </p:sp>
      <p:sp>
        <p:nvSpPr>
          <p:cNvPr id="47" name="TextBox 46">
            <a:extLst>
              <a:ext uri="{FF2B5EF4-FFF2-40B4-BE49-F238E27FC236}">
                <a16:creationId xmlns:a16="http://schemas.microsoft.com/office/drawing/2014/main" id="{F3C5B67A-4437-4E42-81D3-66CD85E212A0}"/>
              </a:ext>
            </a:extLst>
          </p:cNvPr>
          <p:cNvSpPr txBox="1"/>
          <p:nvPr/>
        </p:nvSpPr>
        <p:spPr>
          <a:xfrm>
            <a:off x="0" y="2415247"/>
            <a:ext cx="175768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Atypical Femoral Fracture</a:t>
            </a:r>
          </a:p>
        </p:txBody>
      </p:sp>
      <p:sp>
        <p:nvSpPr>
          <p:cNvPr id="48" name="TextBox 47">
            <a:extLst>
              <a:ext uri="{FF2B5EF4-FFF2-40B4-BE49-F238E27FC236}">
                <a16:creationId xmlns:a16="http://schemas.microsoft.com/office/drawing/2014/main" id="{83F0A1FC-678A-422A-94A1-359F77E1EE0A}"/>
              </a:ext>
            </a:extLst>
          </p:cNvPr>
          <p:cNvSpPr txBox="1"/>
          <p:nvPr/>
        </p:nvSpPr>
        <p:spPr>
          <a:xfrm>
            <a:off x="0" y="2915057"/>
            <a:ext cx="175768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Osteonecrosis of the Jaw</a:t>
            </a:r>
          </a:p>
        </p:txBody>
      </p:sp>
      <p:sp>
        <p:nvSpPr>
          <p:cNvPr id="49" name="TextBox 48">
            <a:extLst>
              <a:ext uri="{FF2B5EF4-FFF2-40B4-BE49-F238E27FC236}">
                <a16:creationId xmlns:a16="http://schemas.microsoft.com/office/drawing/2014/main" id="{17D22A26-E77F-44A5-82DA-8F9D86553B40}"/>
              </a:ext>
            </a:extLst>
          </p:cNvPr>
          <p:cNvSpPr txBox="1"/>
          <p:nvPr/>
        </p:nvSpPr>
        <p:spPr>
          <a:xfrm>
            <a:off x="0" y="3480666"/>
            <a:ext cx="175768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Hip Fracture in USA</a:t>
            </a:r>
          </a:p>
        </p:txBody>
      </p:sp>
      <p:sp>
        <p:nvSpPr>
          <p:cNvPr id="50" name="TextBox 49">
            <a:extLst>
              <a:ext uri="{FF2B5EF4-FFF2-40B4-BE49-F238E27FC236}">
                <a16:creationId xmlns:a16="http://schemas.microsoft.com/office/drawing/2014/main" id="{1DA0FCF6-D05E-40B3-8685-DAA6F53A0A14}"/>
              </a:ext>
            </a:extLst>
          </p:cNvPr>
          <p:cNvSpPr txBox="1"/>
          <p:nvPr/>
        </p:nvSpPr>
        <p:spPr>
          <a:xfrm>
            <a:off x="-233680" y="3883563"/>
            <a:ext cx="199136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Hip Fracture in South America</a:t>
            </a:r>
          </a:p>
        </p:txBody>
      </p:sp>
      <p:sp>
        <p:nvSpPr>
          <p:cNvPr id="51" name="TextBox 50">
            <a:extLst>
              <a:ext uri="{FF2B5EF4-FFF2-40B4-BE49-F238E27FC236}">
                <a16:creationId xmlns:a16="http://schemas.microsoft.com/office/drawing/2014/main" id="{545AE128-21C5-407C-ACC6-E036027C1C0E}"/>
              </a:ext>
            </a:extLst>
          </p:cNvPr>
          <p:cNvSpPr txBox="1"/>
          <p:nvPr/>
        </p:nvSpPr>
        <p:spPr>
          <a:xfrm>
            <a:off x="-233680" y="4440349"/>
            <a:ext cx="199136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Hip Fracture in Asia</a:t>
            </a:r>
          </a:p>
        </p:txBody>
      </p:sp>
      <p:sp>
        <p:nvSpPr>
          <p:cNvPr id="52" name="TextBox 51">
            <a:extLst>
              <a:ext uri="{FF2B5EF4-FFF2-40B4-BE49-F238E27FC236}">
                <a16:creationId xmlns:a16="http://schemas.microsoft.com/office/drawing/2014/main" id="{CBA737EF-117B-42CA-8BA1-7F968DD724E2}"/>
              </a:ext>
            </a:extLst>
          </p:cNvPr>
          <p:cNvSpPr txBox="1"/>
          <p:nvPr/>
        </p:nvSpPr>
        <p:spPr>
          <a:xfrm>
            <a:off x="-233680" y="5246143"/>
            <a:ext cx="199136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Wrist Fracture </a:t>
            </a:r>
          </a:p>
        </p:txBody>
      </p:sp>
      <p:sp>
        <p:nvSpPr>
          <p:cNvPr id="53" name="TextBox 52">
            <a:extLst>
              <a:ext uri="{FF2B5EF4-FFF2-40B4-BE49-F238E27FC236}">
                <a16:creationId xmlns:a16="http://schemas.microsoft.com/office/drawing/2014/main" id="{530F4C8D-83CF-4858-9775-2DB1EFD42374}"/>
              </a:ext>
            </a:extLst>
          </p:cNvPr>
          <p:cNvSpPr txBox="1"/>
          <p:nvPr/>
        </p:nvSpPr>
        <p:spPr>
          <a:xfrm>
            <a:off x="-233680" y="5649039"/>
            <a:ext cx="199136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Vertebral Fracture </a:t>
            </a:r>
          </a:p>
        </p:txBody>
      </p:sp>
      <p:sp>
        <p:nvSpPr>
          <p:cNvPr id="54" name="Rectangle 53">
            <a:extLst>
              <a:ext uri="{FF2B5EF4-FFF2-40B4-BE49-F238E27FC236}">
                <a16:creationId xmlns:a16="http://schemas.microsoft.com/office/drawing/2014/main" id="{DA8099E3-9337-4626-83DD-059E66EA3FFB}"/>
              </a:ext>
            </a:extLst>
          </p:cNvPr>
          <p:cNvSpPr/>
          <p:nvPr/>
        </p:nvSpPr>
        <p:spPr>
          <a:xfrm>
            <a:off x="1881128" y="1548527"/>
            <a:ext cx="1591381" cy="83259"/>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9291CA55-37E6-4C46-A894-817BB67A65E9}"/>
              </a:ext>
            </a:extLst>
          </p:cNvPr>
          <p:cNvSpPr/>
          <p:nvPr/>
        </p:nvSpPr>
        <p:spPr>
          <a:xfrm>
            <a:off x="1881129" y="1764411"/>
            <a:ext cx="46732" cy="83259"/>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6" name="TextBox 55">
            <a:extLst>
              <a:ext uri="{FF2B5EF4-FFF2-40B4-BE49-F238E27FC236}">
                <a16:creationId xmlns:a16="http://schemas.microsoft.com/office/drawing/2014/main" id="{BBB7BEFC-CED5-4CC3-A928-FD44E874CF7B}"/>
              </a:ext>
            </a:extLst>
          </p:cNvPr>
          <p:cNvSpPr txBox="1"/>
          <p:nvPr/>
        </p:nvSpPr>
        <p:spPr>
          <a:xfrm>
            <a:off x="3402108" y="1464418"/>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1075</a:t>
            </a:r>
          </a:p>
        </p:txBody>
      </p:sp>
      <p:sp>
        <p:nvSpPr>
          <p:cNvPr id="57" name="TextBox 56">
            <a:extLst>
              <a:ext uri="{FF2B5EF4-FFF2-40B4-BE49-F238E27FC236}">
                <a16:creationId xmlns:a16="http://schemas.microsoft.com/office/drawing/2014/main" id="{2F3B58FD-24E3-4415-BD2F-1545933028B7}"/>
              </a:ext>
            </a:extLst>
          </p:cNvPr>
          <p:cNvSpPr txBox="1"/>
          <p:nvPr/>
        </p:nvSpPr>
        <p:spPr>
          <a:xfrm>
            <a:off x="1892819" y="1677700"/>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a:t>
            </a:r>
          </a:p>
        </p:txBody>
      </p:sp>
      <p:sp>
        <p:nvSpPr>
          <p:cNvPr id="58" name="Rectangle 57">
            <a:extLst>
              <a:ext uri="{FF2B5EF4-FFF2-40B4-BE49-F238E27FC236}">
                <a16:creationId xmlns:a16="http://schemas.microsoft.com/office/drawing/2014/main" id="{2D3B471F-BB89-4E87-9553-79D5A1FF04A1}"/>
              </a:ext>
            </a:extLst>
          </p:cNvPr>
          <p:cNvSpPr/>
          <p:nvPr/>
        </p:nvSpPr>
        <p:spPr>
          <a:xfrm>
            <a:off x="1881128" y="1964409"/>
            <a:ext cx="63877" cy="83259"/>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9" name="TextBox 58">
            <a:extLst>
              <a:ext uri="{FF2B5EF4-FFF2-40B4-BE49-F238E27FC236}">
                <a16:creationId xmlns:a16="http://schemas.microsoft.com/office/drawing/2014/main" id="{541948EA-72DE-4D54-847E-9552301FAB77}"/>
              </a:ext>
            </a:extLst>
          </p:cNvPr>
          <p:cNvSpPr txBox="1"/>
          <p:nvPr/>
        </p:nvSpPr>
        <p:spPr>
          <a:xfrm>
            <a:off x="1892819" y="1870008"/>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21</a:t>
            </a:r>
          </a:p>
        </p:txBody>
      </p:sp>
      <p:sp>
        <p:nvSpPr>
          <p:cNvPr id="60" name="Rectangle 59">
            <a:extLst>
              <a:ext uri="{FF2B5EF4-FFF2-40B4-BE49-F238E27FC236}">
                <a16:creationId xmlns:a16="http://schemas.microsoft.com/office/drawing/2014/main" id="{4105EA0A-0ADA-4969-961B-D25994A68C91}"/>
              </a:ext>
            </a:extLst>
          </p:cNvPr>
          <p:cNvSpPr/>
          <p:nvPr/>
        </p:nvSpPr>
        <p:spPr>
          <a:xfrm>
            <a:off x="1881128" y="3487307"/>
            <a:ext cx="762395" cy="83259"/>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86A3AD51-528B-490B-B9F0-E154E82EBBE1}"/>
              </a:ext>
            </a:extLst>
          </p:cNvPr>
          <p:cNvSpPr/>
          <p:nvPr/>
        </p:nvSpPr>
        <p:spPr>
          <a:xfrm>
            <a:off x="1881129" y="3652570"/>
            <a:ext cx="346386" cy="83259"/>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2" name="TextBox 61">
            <a:extLst>
              <a:ext uri="{FF2B5EF4-FFF2-40B4-BE49-F238E27FC236}">
                <a16:creationId xmlns:a16="http://schemas.microsoft.com/office/drawing/2014/main" id="{DF07A118-DD4C-47B6-A984-89362E6C8B9E}"/>
              </a:ext>
            </a:extLst>
          </p:cNvPr>
          <p:cNvSpPr txBox="1"/>
          <p:nvPr/>
        </p:nvSpPr>
        <p:spPr>
          <a:xfrm>
            <a:off x="2620845" y="3388400"/>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500</a:t>
            </a:r>
          </a:p>
        </p:txBody>
      </p:sp>
      <p:sp>
        <p:nvSpPr>
          <p:cNvPr id="63" name="TextBox 62">
            <a:extLst>
              <a:ext uri="{FF2B5EF4-FFF2-40B4-BE49-F238E27FC236}">
                <a16:creationId xmlns:a16="http://schemas.microsoft.com/office/drawing/2014/main" id="{0147E663-A007-4C72-B967-D9E9006028E9}"/>
              </a:ext>
            </a:extLst>
          </p:cNvPr>
          <p:cNvSpPr txBox="1"/>
          <p:nvPr/>
        </p:nvSpPr>
        <p:spPr>
          <a:xfrm>
            <a:off x="2183889" y="3555013"/>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325</a:t>
            </a:r>
          </a:p>
        </p:txBody>
      </p:sp>
      <p:sp>
        <p:nvSpPr>
          <p:cNvPr id="64" name="Rectangle 63">
            <a:extLst>
              <a:ext uri="{FF2B5EF4-FFF2-40B4-BE49-F238E27FC236}">
                <a16:creationId xmlns:a16="http://schemas.microsoft.com/office/drawing/2014/main" id="{C83B34C5-C677-4647-A729-372ECABCFDD9}"/>
              </a:ext>
            </a:extLst>
          </p:cNvPr>
          <p:cNvSpPr/>
          <p:nvPr/>
        </p:nvSpPr>
        <p:spPr>
          <a:xfrm>
            <a:off x="1881129" y="3965446"/>
            <a:ext cx="269882" cy="83259"/>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5" name="Rectangle 64">
            <a:extLst>
              <a:ext uri="{FF2B5EF4-FFF2-40B4-BE49-F238E27FC236}">
                <a16:creationId xmlns:a16="http://schemas.microsoft.com/office/drawing/2014/main" id="{A5D5E964-5339-4FBA-B2BE-D23149B6D178}"/>
              </a:ext>
            </a:extLst>
          </p:cNvPr>
          <p:cNvSpPr/>
          <p:nvPr/>
        </p:nvSpPr>
        <p:spPr>
          <a:xfrm>
            <a:off x="1881129" y="4130709"/>
            <a:ext cx="189606" cy="83259"/>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6" name="TextBox 65">
            <a:extLst>
              <a:ext uri="{FF2B5EF4-FFF2-40B4-BE49-F238E27FC236}">
                <a16:creationId xmlns:a16="http://schemas.microsoft.com/office/drawing/2014/main" id="{29FA1D3B-6C4C-4963-B43C-A4C7B6853E0D}"/>
              </a:ext>
            </a:extLst>
          </p:cNvPr>
          <p:cNvSpPr txBox="1"/>
          <p:nvPr/>
        </p:nvSpPr>
        <p:spPr>
          <a:xfrm>
            <a:off x="2103575" y="3866539"/>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260</a:t>
            </a:r>
          </a:p>
        </p:txBody>
      </p:sp>
      <p:sp>
        <p:nvSpPr>
          <p:cNvPr id="67" name="TextBox 66">
            <a:extLst>
              <a:ext uri="{FF2B5EF4-FFF2-40B4-BE49-F238E27FC236}">
                <a16:creationId xmlns:a16="http://schemas.microsoft.com/office/drawing/2014/main" id="{0C3D7370-04EE-48AA-9CAE-BEF63EF15A27}"/>
              </a:ext>
            </a:extLst>
          </p:cNvPr>
          <p:cNvSpPr txBox="1"/>
          <p:nvPr/>
        </p:nvSpPr>
        <p:spPr>
          <a:xfrm>
            <a:off x="2010204" y="4033152"/>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169</a:t>
            </a:r>
          </a:p>
        </p:txBody>
      </p:sp>
      <p:sp>
        <p:nvSpPr>
          <p:cNvPr id="68" name="Rectangle 67">
            <a:extLst>
              <a:ext uri="{FF2B5EF4-FFF2-40B4-BE49-F238E27FC236}">
                <a16:creationId xmlns:a16="http://schemas.microsoft.com/office/drawing/2014/main" id="{9A36CD60-983C-4810-A8E7-157C6EF9CA85}"/>
              </a:ext>
            </a:extLst>
          </p:cNvPr>
          <p:cNvSpPr/>
          <p:nvPr/>
        </p:nvSpPr>
        <p:spPr>
          <a:xfrm>
            <a:off x="1881129" y="4838616"/>
            <a:ext cx="709056" cy="83259"/>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C191D994-EFCA-4BCD-AB7E-397A026D6D21}"/>
              </a:ext>
            </a:extLst>
          </p:cNvPr>
          <p:cNvSpPr/>
          <p:nvPr/>
        </p:nvSpPr>
        <p:spPr>
          <a:xfrm>
            <a:off x="1881129" y="5003879"/>
            <a:ext cx="302759" cy="83259"/>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0" name="TextBox 69">
            <a:extLst>
              <a:ext uri="{FF2B5EF4-FFF2-40B4-BE49-F238E27FC236}">
                <a16:creationId xmlns:a16="http://schemas.microsoft.com/office/drawing/2014/main" id="{9285B9D9-0CF7-428F-AA4B-B0CC4F46C9F2}"/>
              </a:ext>
            </a:extLst>
          </p:cNvPr>
          <p:cNvSpPr txBox="1"/>
          <p:nvPr/>
        </p:nvSpPr>
        <p:spPr>
          <a:xfrm>
            <a:off x="2532309" y="4739709"/>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438</a:t>
            </a:r>
          </a:p>
        </p:txBody>
      </p:sp>
      <p:sp>
        <p:nvSpPr>
          <p:cNvPr id="71" name="TextBox 70">
            <a:extLst>
              <a:ext uri="{FF2B5EF4-FFF2-40B4-BE49-F238E27FC236}">
                <a16:creationId xmlns:a16="http://schemas.microsoft.com/office/drawing/2014/main" id="{C504BF54-B455-420E-95E1-7D27B170B29E}"/>
              </a:ext>
            </a:extLst>
          </p:cNvPr>
          <p:cNvSpPr txBox="1"/>
          <p:nvPr/>
        </p:nvSpPr>
        <p:spPr>
          <a:xfrm>
            <a:off x="2109925" y="4906322"/>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284</a:t>
            </a:r>
          </a:p>
        </p:txBody>
      </p:sp>
      <p:sp>
        <p:nvSpPr>
          <p:cNvPr id="72" name="TextBox 71">
            <a:extLst>
              <a:ext uri="{FF2B5EF4-FFF2-40B4-BE49-F238E27FC236}">
                <a16:creationId xmlns:a16="http://schemas.microsoft.com/office/drawing/2014/main" id="{7A346AA4-38C8-4B2C-B809-C4D03D9E376D}"/>
              </a:ext>
            </a:extLst>
          </p:cNvPr>
          <p:cNvSpPr txBox="1"/>
          <p:nvPr/>
        </p:nvSpPr>
        <p:spPr>
          <a:xfrm>
            <a:off x="-233680" y="4843246"/>
            <a:ext cx="199136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Hip Fracture in Europe</a:t>
            </a:r>
          </a:p>
        </p:txBody>
      </p:sp>
      <p:sp>
        <p:nvSpPr>
          <p:cNvPr id="73" name="Rectangle 72">
            <a:extLst>
              <a:ext uri="{FF2B5EF4-FFF2-40B4-BE49-F238E27FC236}">
                <a16:creationId xmlns:a16="http://schemas.microsoft.com/office/drawing/2014/main" id="{7782B141-CCCB-498E-95C9-E87333DFA204}"/>
              </a:ext>
            </a:extLst>
          </p:cNvPr>
          <p:cNvSpPr/>
          <p:nvPr/>
        </p:nvSpPr>
        <p:spPr>
          <a:xfrm>
            <a:off x="1881128" y="4433818"/>
            <a:ext cx="691995" cy="83259"/>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4" name="Rectangle 73">
            <a:extLst>
              <a:ext uri="{FF2B5EF4-FFF2-40B4-BE49-F238E27FC236}">
                <a16:creationId xmlns:a16="http://schemas.microsoft.com/office/drawing/2014/main" id="{4D63FAA1-9A9D-4C5C-9CD5-01C25DBF490B}"/>
              </a:ext>
            </a:extLst>
          </p:cNvPr>
          <p:cNvSpPr/>
          <p:nvPr/>
        </p:nvSpPr>
        <p:spPr>
          <a:xfrm>
            <a:off x="1881129" y="4599081"/>
            <a:ext cx="292560" cy="83259"/>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5" name="TextBox 74">
            <a:extLst>
              <a:ext uri="{FF2B5EF4-FFF2-40B4-BE49-F238E27FC236}">
                <a16:creationId xmlns:a16="http://schemas.microsoft.com/office/drawing/2014/main" id="{76F2AA44-7292-43F4-A578-7CEB47C116BF}"/>
              </a:ext>
            </a:extLst>
          </p:cNvPr>
          <p:cNvSpPr txBox="1"/>
          <p:nvPr/>
        </p:nvSpPr>
        <p:spPr>
          <a:xfrm>
            <a:off x="2509159" y="4334911"/>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420</a:t>
            </a:r>
          </a:p>
        </p:txBody>
      </p:sp>
      <p:sp>
        <p:nvSpPr>
          <p:cNvPr id="76" name="TextBox 75">
            <a:extLst>
              <a:ext uri="{FF2B5EF4-FFF2-40B4-BE49-F238E27FC236}">
                <a16:creationId xmlns:a16="http://schemas.microsoft.com/office/drawing/2014/main" id="{7F9DCE95-EA3C-4E41-8A4B-31A4FCF2A18E}"/>
              </a:ext>
            </a:extLst>
          </p:cNvPr>
          <p:cNvSpPr txBox="1"/>
          <p:nvPr/>
        </p:nvSpPr>
        <p:spPr>
          <a:xfrm>
            <a:off x="2099765" y="4501524"/>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273</a:t>
            </a:r>
          </a:p>
        </p:txBody>
      </p:sp>
      <p:cxnSp>
        <p:nvCxnSpPr>
          <p:cNvPr id="77" name="Straight Connector 76">
            <a:extLst>
              <a:ext uri="{FF2B5EF4-FFF2-40B4-BE49-F238E27FC236}">
                <a16:creationId xmlns:a16="http://schemas.microsoft.com/office/drawing/2014/main" id="{1BAE2816-4765-48C1-8B08-5059FCEA8A86}"/>
              </a:ext>
            </a:extLst>
          </p:cNvPr>
          <p:cNvCxnSpPr/>
          <p:nvPr/>
        </p:nvCxnSpPr>
        <p:spPr>
          <a:xfrm>
            <a:off x="243840" y="2379149"/>
            <a:ext cx="8468360" cy="0"/>
          </a:xfrm>
          <a:prstGeom prst="line">
            <a:avLst/>
          </a:prstGeom>
          <a:noFill/>
          <a:ln w="19050" cap="flat" cmpd="sng" algn="ctr">
            <a:solidFill>
              <a:schemeClr val="tx1">
                <a:lumMod val="50000"/>
                <a:lumOff val="50000"/>
              </a:schemeClr>
            </a:solidFill>
            <a:prstDash val="sysDot"/>
          </a:ln>
          <a:effectLst/>
        </p:spPr>
      </p:cxnSp>
      <p:sp>
        <p:nvSpPr>
          <p:cNvPr id="78" name="Rectangle 77">
            <a:extLst>
              <a:ext uri="{FF2B5EF4-FFF2-40B4-BE49-F238E27FC236}">
                <a16:creationId xmlns:a16="http://schemas.microsoft.com/office/drawing/2014/main" id="{E145808C-F853-4514-A434-FB9BE03189A2}"/>
              </a:ext>
            </a:extLst>
          </p:cNvPr>
          <p:cNvSpPr/>
          <p:nvPr/>
        </p:nvSpPr>
        <p:spPr>
          <a:xfrm>
            <a:off x="1881128" y="5246143"/>
            <a:ext cx="4167456" cy="83259"/>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9" name="Rectangle 78">
            <a:extLst>
              <a:ext uri="{FF2B5EF4-FFF2-40B4-BE49-F238E27FC236}">
                <a16:creationId xmlns:a16="http://schemas.microsoft.com/office/drawing/2014/main" id="{86666B6A-5727-485D-B952-3DAA405F8916}"/>
              </a:ext>
            </a:extLst>
          </p:cNvPr>
          <p:cNvSpPr/>
          <p:nvPr/>
        </p:nvSpPr>
        <p:spPr>
          <a:xfrm>
            <a:off x="1881129" y="5411406"/>
            <a:ext cx="2654359" cy="83259"/>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0" name="TextBox 79">
            <a:extLst>
              <a:ext uri="{FF2B5EF4-FFF2-40B4-BE49-F238E27FC236}">
                <a16:creationId xmlns:a16="http://schemas.microsoft.com/office/drawing/2014/main" id="{3495C77F-0480-40CA-A33C-3FEA5787B917}"/>
              </a:ext>
            </a:extLst>
          </p:cNvPr>
          <p:cNvSpPr txBox="1"/>
          <p:nvPr/>
        </p:nvSpPr>
        <p:spPr>
          <a:xfrm>
            <a:off x="6010731" y="5147236"/>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2,700</a:t>
            </a:r>
          </a:p>
        </p:txBody>
      </p:sp>
      <p:sp>
        <p:nvSpPr>
          <p:cNvPr id="81" name="TextBox 80">
            <a:extLst>
              <a:ext uri="{FF2B5EF4-FFF2-40B4-BE49-F238E27FC236}">
                <a16:creationId xmlns:a16="http://schemas.microsoft.com/office/drawing/2014/main" id="{322EE914-63D5-4A14-80D6-5215A9374BC5}"/>
              </a:ext>
            </a:extLst>
          </p:cNvPr>
          <p:cNvSpPr txBox="1"/>
          <p:nvPr/>
        </p:nvSpPr>
        <p:spPr>
          <a:xfrm>
            <a:off x="4515420" y="5313849"/>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1755</a:t>
            </a:r>
          </a:p>
        </p:txBody>
      </p:sp>
      <p:sp>
        <p:nvSpPr>
          <p:cNvPr id="82" name="Rectangle 81">
            <a:extLst>
              <a:ext uri="{FF2B5EF4-FFF2-40B4-BE49-F238E27FC236}">
                <a16:creationId xmlns:a16="http://schemas.microsoft.com/office/drawing/2014/main" id="{DD89C3D4-E49D-468A-A107-3E8CE9407D37}"/>
              </a:ext>
            </a:extLst>
          </p:cNvPr>
          <p:cNvSpPr/>
          <p:nvPr/>
        </p:nvSpPr>
        <p:spPr>
          <a:xfrm>
            <a:off x="1884938" y="5641037"/>
            <a:ext cx="6321802" cy="83259"/>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3" name="Rectangle 82">
            <a:extLst>
              <a:ext uri="{FF2B5EF4-FFF2-40B4-BE49-F238E27FC236}">
                <a16:creationId xmlns:a16="http://schemas.microsoft.com/office/drawing/2014/main" id="{58BB85D3-7541-4CCF-B189-EE2DC9E015D3}"/>
              </a:ext>
            </a:extLst>
          </p:cNvPr>
          <p:cNvSpPr/>
          <p:nvPr/>
        </p:nvSpPr>
        <p:spPr>
          <a:xfrm>
            <a:off x="1881128" y="5806300"/>
            <a:ext cx="4199632" cy="83259"/>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4" name="TextBox 83">
            <a:extLst>
              <a:ext uri="{FF2B5EF4-FFF2-40B4-BE49-F238E27FC236}">
                <a16:creationId xmlns:a16="http://schemas.microsoft.com/office/drawing/2014/main" id="{88D7C464-0185-4995-82DB-D99799005FDC}"/>
              </a:ext>
            </a:extLst>
          </p:cNvPr>
          <p:cNvSpPr txBox="1"/>
          <p:nvPr/>
        </p:nvSpPr>
        <p:spPr>
          <a:xfrm>
            <a:off x="8146209" y="5542130"/>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4,200</a:t>
            </a:r>
          </a:p>
        </p:txBody>
      </p:sp>
      <p:sp>
        <p:nvSpPr>
          <p:cNvPr id="85" name="TextBox 84">
            <a:extLst>
              <a:ext uri="{FF2B5EF4-FFF2-40B4-BE49-F238E27FC236}">
                <a16:creationId xmlns:a16="http://schemas.microsoft.com/office/drawing/2014/main" id="{A73E0318-6F98-4265-BACB-79B464CFC43E}"/>
              </a:ext>
            </a:extLst>
          </p:cNvPr>
          <p:cNvSpPr txBox="1"/>
          <p:nvPr/>
        </p:nvSpPr>
        <p:spPr>
          <a:xfrm>
            <a:off x="6023737" y="5708743"/>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2,730</a:t>
            </a:r>
          </a:p>
        </p:txBody>
      </p:sp>
      <p:cxnSp>
        <p:nvCxnSpPr>
          <p:cNvPr id="86" name="Straight Connector 85">
            <a:extLst>
              <a:ext uri="{FF2B5EF4-FFF2-40B4-BE49-F238E27FC236}">
                <a16:creationId xmlns:a16="http://schemas.microsoft.com/office/drawing/2014/main" id="{82D61966-09AA-4BDD-A478-9D0B7DB6D795}"/>
              </a:ext>
            </a:extLst>
          </p:cNvPr>
          <p:cNvCxnSpPr/>
          <p:nvPr/>
        </p:nvCxnSpPr>
        <p:spPr>
          <a:xfrm>
            <a:off x="243840" y="3315167"/>
            <a:ext cx="8468360" cy="0"/>
          </a:xfrm>
          <a:prstGeom prst="line">
            <a:avLst/>
          </a:prstGeom>
          <a:noFill/>
          <a:ln w="19050" cap="flat" cmpd="sng" algn="ctr">
            <a:solidFill>
              <a:schemeClr val="tx1">
                <a:lumMod val="50000"/>
                <a:lumOff val="50000"/>
              </a:schemeClr>
            </a:solidFill>
            <a:prstDash val="sysDot"/>
          </a:ln>
          <a:effectLst/>
        </p:spPr>
      </p:cxnSp>
      <p:sp>
        <p:nvSpPr>
          <p:cNvPr id="87" name="Rectangle 86">
            <a:extLst>
              <a:ext uri="{FF2B5EF4-FFF2-40B4-BE49-F238E27FC236}">
                <a16:creationId xmlns:a16="http://schemas.microsoft.com/office/drawing/2014/main" id="{156027DD-226C-42F2-8EEF-626C09918992}"/>
              </a:ext>
            </a:extLst>
          </p:cNvPr>
          <p:cNvSpPr/>
          <p:nvPr/>
        </p:nvSpPr>
        <p:spPr>
          <a:xfrm>
            <a:off x="1881129" y="2499367"/>
            <a:ext cx="129076" cy="83259"/>
          </a:xfrm>
          <a:prstGeom prst="rect">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8" name="TextBox 87">
            <a:extLst>
              <a:ext uri="{FF2B5EF4-FFF2-40B4-BE49-F238E27FC236}">
                <a16:creationId xmlns:a16="http://schemas.microsoft.com/office/drawing/2014/main" id="{A85CC432-70DA-4B47-B39A-AD872F293B35}"/>
              </a:ext>
            </a:extLst>
          </p:cNvPr>
          <p:cNvSpPr txBox="1"/>
          <p:nvPr/>
        </p:nvSpPr>
        <p:spPr>
          <a:xfrm>
            <a:off x="1950222" y="2412656"/>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113</a:t>
            </a:r>
          </a:p>
        </p:txBody>
      </p:sp>
      <p:sp>
        <p:nvSpPr>
          <p:cNvPr id="89" name="Rectangle 88">
            <a:extLst>
              <a:ext uri="{FF2B5EF4-FFF2-40B4-BE49-F238E27FC236}">
                <a16:creationId xmlns:a16="http://schemas.microsoft.com/office/drawing/2014/main" id="{A3DDD5B0-53C5-4ABC-9253-F8A4B919E4DB}"/>
              </a:ext>
            </a:extLst>
          </p:cNvPr>
          <p:cNvSpPr/>
          <p:nvPr/>
        </p:nvSpPr>
        <p:spPr>
          <a:xfrm>
            <a:off x="1881128" y="3074041"/>
            <a:ext cx="63877" cy="83259"/>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90" name="TextBox 89">
            <a:extLst>
              <a:ext uri="{FF2B5EF4-FFF2-40B4-BE49-F238E27FC236}">
                <a16:creationId xmlns:a16="http://schemas.microsoft.com/office/drawing/2014/main" id="{39EB0C26-8BBB-4B7C-AAE4-825CE6970A21}"/>
              </a:ext>
            </a:extLst>
          </p:cNvPr>
          <p:cNvSpPr txBox="1"/>
          <p:nvPr/>
        </p:nvSpPr>
        <p:spPr>
          <a:xfrm>
            <a:off x="1892819" y="2979640"/>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26</a:t>
            </a:r>
          </a:p>
        </p:txBody>
      </p:sp>
      <p:sp>
        <p:nvSpPr>
          <p:cNvPr id="91" name="Rectangle 90">
            <a:extLst>
              <a:ext uri="{FF2B5EF4-FFF2-40B4-BE49-F238E27FC236}">
                <a16:creationId xmlns:a16="http://schemas.microsoft.com/office/drawing/2014/main" id="{F748CFEC-6AF4-4E1A-874D-7A6870AC06D7}"/>
              </a:ext>
            </a:extLst>
          </p:cNvPr>
          <p:cNvSpPr/>
          <p:nvPr/>
        </p:nvSpPr>
        <p:spPr>
          <a:xfrm>
            <a:off x="1881129" y="2640441"/>
            <a:ext cx="69093" cy="83259"/>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92" name="TextBox 91">
            <a:extLst>
              <a:ext uri="{FF2B5EF4-FFF2-40B4-BE49-F238E27FC236}">
                <a16:creationId xmlns:a16="http://schemas.microsoft.com/office/drawing/2014/main" id="{3936A9AA-EFBB-4E2B-B066-1213D338AC94}"/>
              </a:ext>
            </a:extLst>
          </p:cNvPr>
          <p:cNvSpPr txBox="1"/>
          <p:nvPr/>
        </p:nvSpPr>
        <p:spPr>
          <a:xfrm>
            <a:off x="1892819" y="2553730"/>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16</a:t>
            </a:r>
          </a:p>
        </p:txBody>
      </p:sp>
      <p:sp>
        <p:nvSpPr>
          <p:cNvPr id="93" name="Rectangle 92">
            <a:extLst>
              <a:ext uri="{FF2B5EF4-FFF2-40B4-BE49-F238E27FC236}">
                <a16:creationId xmlns:a16="http://schemas.microsoft.com/office/drawing/2014/main" id="{166530AE-858C-4B3A-B731-742AE1644105}"/>
              </a:ext>
            </a:extLst>
          </p:cNvPr>
          <p:cNvSpPr/>
          <p:nvPr/>
        </p:nvSpPr>
        <p:spPr>
          <a:xfrm flipH="1">
            <a:off x="6348931" y="1532922"/>
            <a:ext cx="140686" cy="140686"/>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94" name="TextBox 93">
            <a:extLst>
              <a:ext uri="{FF2B5EF4-FFF2-40B4-BE49-F238E27FC236}">
                <a16:creationId xmlns:a16="http://schemas.microsoft.com/office/drawing/2014/main" id="{F53E7B93-E47B-4F42-AA01-167E514EFF62}"/>
              </a:ext>
            </a:extLst>
          </p:cNvPr>
          <p:cNvSpPr txBox="1"/>
          <p:nvPr/>
        </p:nvSpPr>
        <p:spPr>
          <a:xfrm>
            <a:off x="6465795" y="1462104"/>
            <a:ext cx="77254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Risk</a:t>
            </a:r>
          </a:p>
        </p:txBody>
      </p:sp>
      <p:sp>
        <p:nvSpPr>
          <p:cNvPr id="95" name="Rectangle 94">
            <a:extLst>
              <a:ext uri="{FF2B5EF4-FFF2-40B4-BE49-F238E27FC236}">
                <a16:creationId xmlns:a16="http://schemas.microsoft.com/office/drawing/2014/main" id="{572D3CC7-74B4-4301-86FA-185939A11F73}"/>
              </a:ext>
            </a:extLst>
          </p:cNvPr>
          <p:cNvSpPr/>
          <p:nvPr/>
        </p:nvSpPr>
        <p:spPr>
          <a:xfrm flipH="1">
            <a:off x="6348931" y="1731871"/>
            <a:ext cx="140686" cy="140686"/>
          </a:xfrm>
          <a:prstGeom prst="rect">
            <a:avLst/>
          </a:prstGeom>
          <a:solidFill>
            <a:srgbClr val="C0000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96" name="TextBox 95">
            <a:extLst>
              <a:ext uri="{FF2B5EF4-FFF2-40B4-BE49-F238E27FC236}">
                <a16:creationId xmlns:a16="http://schemas.microsoft.com/office/drawing/2014/main" id="{FE325A0A-C62B-4074-910B-F09CAE00EA3B}"/>
              </a:ext>
            </a:extLst>
          </p:cNvPr>
          <p:cNvSpPr txBox="1"/>
          <p:nvPr/>
        </p:nvSpPr>
        <p:spPr>
          <a:xfrm>
            <a:off x="6465795" y="1661053"/>
            <a:ext cx="15187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GI Bleed</a:t>
            </a:r>
          </a:p>
        </p:txBody>
      </p:sp>
      <p:sp>
        <p:nvSpPr>
          <p:cNvPr id="97" name="Rectangle 96">
            <a:extLst>
              <a:ext uri="{FF2B5EF4-FFF2-40B4-BE49-F238E27FC236}">
                <a16:creationId xmlns:a16="http://schemas.microsoft.com/office/drawing/2014/main" id="{80337B45-053E-478C-8910-002FF54B3420}"/>
              </a:ext>
            </a:extLst>
          </p:cNvPr>
          <p:cNvSpPr/>
          <p:nvPr/>
        </p:nvSpPr>
        <p:spPr>
          <a:xfrm flipH="1">
            <a:off x="6348931" y="2475988"/>
            <a:ext cx="140686" cy="140686"/>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98" name="TextBox 97">
            <a:extLst>
              <a:ext uri="{FF2B5EF4-FFF2-40B4-BE49-F238E27FC236}">
                <a16:creationId xmlns:a16="http://schemas.microsoft.com/office/drawing/2014/main" id="{D851FA7F-97FF-477B-A4FE-882B522F8A14}"/>
              </a:ext>
            </a:extLst>
          </p:cNvPr>
          <p:cNvSpPr txBox="1"/>
          <p:nvPr/>
        </p:nvSpPr>
        <p:spPr>
          <a:xfrm>
            <a:off x="6465795" y="2405170"/>
            <a:ext cx="23660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Treated with BPs (5 years)</a:t>
            </a:r>
          </a:p>
        </p:txBody>
      </p:sp>
      <p:sp>
        <p:nvSpPr>
          <p:cNvPr id="99" name="Rectangle 98">
            <a:extLst>
              <a:ext uri="{FF2B5EF4-FFF2-40B4-BE49-F238E27FC236}">
                <a16:creationId xmlns:a16="http://schemas.microsoft.com/office/drawing/2014/main" id="{F16842C6-40A6-4E09-8699-B52426F14E65}"/>
              </a:ext>
            </a:extLst>
          </p:cNvPr>
          <p:cNvSpPr/>
          <p:nvPr/>
        </p:nvSpPr>
        <p:spPr>
          <a:xfrm flipH="1">
            <a:off x="6348931" y="2694885"/>
            <a:ext cx="140686" cy="140686"/>
          </a:xfrm>
          <a:prstGeom prst="rect">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00" name="TextBox 99">
            <a:extLst>
              <a:ext uri="{FF2B5EF4-FFF2-40B4-BE49-F238E27FC236}">
                <a16:creationId xmlns:a16="http://schemas.microsoft.com/office/drawing/2014/main" id="{28703D5E-0DC7-416C-8F87-B07743867262}"/>
              </a:ext>
            </a:extLst>
          </p:cNvPr>
          <p:cNvSpPr txBox="1"/>
          <p:nvPr/>
        </p:nvSpPr>
        <p:spPr>
          <a:xfrm>
            <a:off x="6465795" y="2624067"/>
            <a:ext cx="23660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Treated with BPs (10 years)</a:t>
            </a:r>
          </a:p>
        </p:txBody>
      </p:sp>
      <p:sp>
        <p:nvSpPr>
          <p:cNvPr id="101" name="TextBox 100">
            <a:extLst>
              <a:ext uri="{FF2B5EF4-FFF2-40B4-BE49-F238E27FC236}">
                <a16:creationId xmlns:a16="http://schemas.microsoft.com/office/drawing/2014/main" id="{AA3423B4-E03F-46D4-B8ED-96EBB96CF062}"/>
              </a:ext>
            </a:extLst>
          </p:cNvPr>
          <p:cNvSpPr txBox="1"/>
          <p:nvPr/>
        </p:nvSpPr>
        <p:spPr>
          <a:xfrm>
            <a:off x="1892819" y="2004110"/>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a:t>
            </a:r>
          </a:p>
        </p:txBody>
      </p:sp>
      <p:sp>
        <p:nvSpPr>
          <p:cNvPr id="102" name="TextBox 101">
            <a:extLst>
              <a:ext uri="{FF2B5EF4-FFF2-40B4-BE49-F238E27FC236}">
                <a16:creationId xmlns:a16="http://schemas.microsoft.com/office/drawing/2014/main" id="{943F6C9A-8182-49FC-8B33-D9B7AD985AEC}"/>
              </a:ext>
            </a:extLst>
          </p:cNvPr>
          <p:cNvSpPr txBox="1"/>
          <p:nvPr/>
        </p:nvSpPr>
        <p:spPr>
          <a:xfrm>
            <a:off x="1892819" y="2141241"/>
            <a:ext cx="106072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103" name="Rectangle 102">
            <a:extLst>
              <a:ext uri="{FF2B5EF4-FFF2-40B4-BE49-F238E27FC236}">
                <a16:creationId xmlns:a16="http://schemas.microsoft.com/office/drawing/2014/main" id="{6082D212-97CD-495F-919D-D935AFA28156}"/>
              </a:ext>
            </a:extLst>
          </p:cNvPr>
          <p:cNvSpPr/>
          <p:nvPr/>
        </p:nvSpPr>
        <p:spPr>
          <a:xfrm>
            <a:off x="1881129" y="2105483"/>
            <a:ext cx="46732" cy="83259"/>
          </a:xfrm>
          <a:prstGeom prst="rect">
            <a:avLst/>
          </a:prstGeom>
          <a:solidFill>
            <a:srgbClr val="C0000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04" name="Rectangle 103">
            <a:extLst>
              <a:ext uri="{FF2B5EF4-FFF2-40B4-BE49-F238E27FC236}">
                <a16:creationId xmlns:a16="http://schemas.microsoft.com/office/drawing/2014/main" id="{86853538-0A9A-4D16-8E70-2F60A2D52ED9}"/>
              </a:ext>
            </a:extLst>
          </p:cNvPr>
          <p:cNvSpPr/>
          <p:nvPr/>
        </p:nvSpPr>
        <p:spPr>
          <a:xfrm>
            <a:off x="1881129" y="2245955"/>
            <a:ext cx="46732" cy="83259"/>
          </a:xfrm>
          <a:prstGeom prst="rect">
            <a:avLst/>
          </a:prstGeom>
          <a:solidFill>
            <a:schemeClr val="accent2">
              <a:lumMod val="60000"/>
              <a:lumOff val="40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cxnSp>
        <p:nvCxnSpPr>
          <p:cNvPr id="105" name="Straight Connector 104">
            <a:extLst>
              <a:ext uri="{FF2B5EF4-FFF2-40B4-BE49-F238E27FC236}">
                <a16:creationId xmlns:a16="http://schemas.microsoft.com/office/drawing/2014/main" id="{781C0EB9-38D0-4825-9822-6BD4BA01CC75}"/>
              </a:ext>
            </a:extLst>
          </p:cNvPr>
          <p:cNvCxnSpPr/>
          <p:nvPr/>
        </p:nvCxnSpPr>
        <p:spPr>
          <a:xfrm flipV="1">
            <a:off x="1881129" y="1549309"/>
            <a:ext cx="0" cy="4403429"/>
          </a:xfrm>
          <a:prstGeom prst="line">
            <a:avLst/>
          </a:prstGeom>
          <a:noFill/>
          <a:ln w="19050" cap="flat" cmpd="sng" algn="ctr">
            <a:solidFill>
              <a:sysClr val="windowText" lastClr="000000">
                <a:lumMod val="75000"/>
                <a:lumOff val="25000"/>
              </a:sysClr>
            </a:solidFill>
            <a:prstDash val="solid"/>
          </a:ln>
          <a:effectLst/>
        </p:spPr>
      </p:cxnSp>
      <p:sp>
        <p:nvSpPr>
          <p:cNvPr id="106" name="Rectangle 105">
            <a:extLst>
              <a:ext uri="{FF2B5EF4-FFF2-40B4-BE49-F238E27FC236}">
                <a16:creationId xmlns:a16="http://schemas.microsoft.com/office/drawing/2014/main" id="{AC2F22AA-434A-470F-A17E-551EB9E0BE81}"/>
              </a:ext>
            </a:extLst>
          </p:cNvPr>
          <p:cNvSpPr/>
          <p:nvPr/>
        </p:nvSpPr>
        <p:spPr>
          <a:xfrm flipH="1">
            <a:off x="6348931" y="3430338"/>
            <a:ext cx="140686" cy="140686"/>
          </a:xfrm>
          <a:prstGeom prst="rect">
            <a:avLst/>
          </a:prstGeom>
          <a:solidFill>
            <a:srgbClr val="C369A9"/>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07" name="TextBox 106">
            <a:extLst>
              <a:ext uri="{FF2B5EF4-FFF2-40B4-BE49-F238E27FC236}">
                <a16:creationId xmlns:a16="http://schemas.microsoft.com/office/drawing/2014/main" id="{B5FDDA33-9E61-484E-AD97-434FC4C51C3A}"/>
              </a:ext>
            </a:extLst>
          </p:cNvPr>
          <p:cNvSpPr txBox="1"/>
          <p:nvPr/>
        </p:nvSpPr>
        <p:spPr>
          <a:xfrm>
            <a:off x="6465795" y="3359520"/>
            <a:ext cx="77254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Risk</a:t>
            </a:r>
          </a:p>
        </p:txBody>
      </p:sp>
      <p:sp>
        <p:nvSpPr>
          <p:cNvPr id="108" name="Rectangle 107">
            <a:extLst>
              <a:ext uri="{FF2B5EF4-FFF2-40B4-BE49-F238E27FC236}">
                <a16:creationId xmlns:a16="http://schemas.microsoft.com/office/drawing/2014/main" id="{49B0F458-E884-478F-BB35-BD54BA62E89B}"/>
              </a:ext>
            </a:extLst>
          </p:cNvPr>
          <p:cNvSpPr/>
          <p:nvPr/>
        </p:nvSpPr>
        <p:spPr>
          <a:xfrm flipH="1">
            <a:off x="6348931" y="3629287"/>
            <a:ext cx="140686" cy="140686"/>
          </a:xfrm>
          <a:prstGeom prst="rect">
            <a:avLst/>
          </a:prstGeom>
          <a:solidFill>
            <a:srgbClr val="947F9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09" name="TextBox 108">
            <a:extLst>
              <a:ext uri="{FF2B5EF4-FFF2-40B4-BE49-F238E27FC236}">
                <a16:creationId xmlns:a16="http://schemas.microsoft.com/office/drawing/2014/main" id="{6809B528-2026-48C2-AC1B-AC99D91D2799}"/>
              </a:ext>
            </a:extLst>
          </p:cNvPr>
          <p:cNvSpPr txBox="1"/>
          <p:nvPr/>
        </p:nvSpPr>
        <p:spPr>
          <a:xfrm>
            <a:off x="6465795" y="3558469"/>
            <a:ext cx="15187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Treated with BPs</a:t>
            </a:r>
          </a:p>
        </p:txBody>
      </p:sp>
      <p:sp>
        <p:nvSpPr>
          <p:cNvPr id="110" name="Rectangle 109">
            <a:extLst>
              <a:ext uri="{FF2B5EF4-FFF2-40B4-BE49-F238E27FC236}">
                <a16:creationId xmlns:a16="http://schemas.microsoft.com/office/drawing/2014/main" id="{899C2435-6894-4C9D-B180-6489C574FA16}"/>
              </a:ext>
            </a:extLst>
          </p:cNvPr>
          <p:cNvSpPr/>
          <p:nvPr/>
        </p:nvSpPr>
        <p:spPr>
          <a:xfrm flipH="1">
            <a:off x="6348931" y="1944907"/>
            <a:ext cx="140686" cy="140686"/>
          </a:xfrm>
          <a:prstGeom prst="rect">
            <a:avLst/>
          </a:prstGeom>
          <a:solidFill>
            <a:schemeClr val="accent2">
              <a:lumMod val="60000"/>
              <a:lumOff val="40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11" name="TextBox 110">
            <a:extLst>
              <a:ext uri="{FF2B5EF4-FFF2-40B4-BE49-F238E27FC236}">
                <a16:creationId xmlns:a16="http://schemas.microsoft.com/office/drawing/2014/main" id="{88394E2E-A6F9-435C-AFF3-8AC984AE11DF}"/>
              </a:ext>
            </a:extLst>
          </p:cNvPr>
          <p:cNvSpPr txBox="1"/>
          <p:nvPr/>
        </p:nvSpPr>
        <p:spPr>
          <a:xfrm>
            <a:off x="6465795" y="1874089"/>
            <a:ext cx="151873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CNS Bleed</a:t>
            </a:r>
          </a:p>
        </p:txBody>
      </p:sp>
    </p:spTree>
    <p:extLst>
      <p:ext uri="{BB962C8B-B14F-4D97-AF65-F5344CB8AC3E}">
        <p14:creationId xmlns:p14="http://schemas.microsoft.com/office/powerpoint/2010/main" val="19594131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3538B6-4F48-4A46-9568-1CA9BDDC0E4C}"/>
              </a:ext>
            </a:extLst>
          </p:cNvPr>
          <p:cNvSpPr/>
          <p:nvPr/>
        </p:nvSpPr>
        <p:spPr>
          <a:xfrm>
            <a:off x="831301" y="1243367"/>
            <a:ext cx="3596930" cy="4408809"/>
          </a:xfrm>
          <a:prstGeom prst="rect">
            <a:avLst/>
          </a:prstGeom>
          <a:solidFill>
            <a:srgbClr val="E9EE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39" name="Rectangle 438"/>
          <p:cNvSpPr/>
          <p:nvPr/>
        </p:nvSpPr>
        <p:spPr>
          <a:xfrm>
            <a:off x="0" y="6519101"/>
            <a:ext cx="9144000" cy="3622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046440"/>
          </a:xfrm>
        </p:spPr>
        <p:txBody>
          <a:bodyPr/>
          <a:lstStyle/>
          <a:p>
            <a:pPr algn="ctr">
              <a:lnSpc>
                <a:spcPct val="100000"/>
              </a:lnSpc>
            </a:pPr>
            <a:r>
              <a:rPr lang="en-CA" sz="3600" dirty="0">
                <a:solidFill>
                  <a:srgbClr val="725F73"/>
                </a:solidFill>
                <a:latin typeface="Arial Narrow" panose="020B0606020202030204" pitchFamily="34" charset="0"/>
              </a:rPr>
              <a:t>No Holiday with Denosumab</a:t>
            </a:r>
            <a:br>
              <a:rPr lang="en-CA" sz="3600" dirty="0">
                <a:solidFill>
                  <a:srgbClr val="725F73"/>
                </a:solidFill>
                <a:latin typeface="Arial Narrow" panose="020B0606020202030204" pitchFamily="34" charset="0"/>
              </a:rPr>
            </a:br>
            <a:r>
              <a:rPr lang="en-CA" sz="3200" dirty="0">
                <a:solidFill>
                  <a:srgbClr val="7693CC"/>
                </a:solidFill>
                <a:latin typeface="Arial Narrow" panose="020B0606020202030204" pitchFamily="34" charset="0"/>
              </a:rPr>
              <a:t>Loss of benefit and increased risk of vertebral fractures</a:t>
            </a:r>
            <a:endParaRPr lang="en-US" sz="3200"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572637"/>
            <a:ext cx="8229600" cy="25518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McClung, M.R. </a:t>
            </a:r>
            <a:r>
              <a:rPr kumimoji="0" lang="en-CA" sz="1000" b="0"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Verdana"/>
              </a:rPr>
              <a:t>Osteoporos</a:t>
            </a:r>
            <a:r>
              <a:rPr kumimoji="0" lang="en-CA" sz="10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Int</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2016;</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27(5):1677-82.</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DOI: 10.1007/s00198-016-3553-3; Cummings, S.R., et al. </a:t>
            </a:r>
            <a:r>
              <a:rPr kumimoji="0" lang="en-CA" sz="10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J Bone Miner Res</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2018;33(2):190-198.</a:t>
            </a:r>
          </a:p>
        </p:txBody>
      </p:sp>
      <p:sp>
        <p:nvSpPr>
          <p:cNvPr id="225" name="Freeform 86">
            <a:extLst>
              <a:ext uri="{FF2B5EF4-FFF2-40B4-BE49-F238E27FC236}">
                <a16:creationId xmlns:a16="http://schemas.microsoft.com/office/drawing/2014/main" id="{924068D4-C2C4-4774-913D-F6EB01AD3EE3}"/>
              </a:ext>
            </a:extLst>
          </p:cNvPr>
          <p:cNvSpPr>
            <a:spLocks/>
          </p:cNvSpPr>
          <p:nvPr/>
        </p:nvSpPr>
        <p:spPr bwMode="auto">
          <a:xfrm rot="21433871">
            <a:off x="2670570" y="1654899"/>
            <a:ext cx="1814610" cy="1406434"/>
          </a:xfrm>
          <a:custGeom>
            <a:avLst/>
            <a:gdLst>
              <a:gd name="T0" fmla="*/ 3764 w 3764"/>
              <a:gd name="T1" fmla="*/ 0 h 3441"/>
              <a:gd name="T2" fmla="*/ 3764 w 3764"/>
              <a:gd name="T3" fmla="*/ 3096 h 3441"/>
              <a:gd name="T4" fmla="*/ 3761 w 3764"/>
              <a:gd name="T5" fmla="*/ 3143 h 3441"/>
              <a:gd name="T6" fmla="*/ 3752 w 3764"/>
              <a:gd name="T7" fmla="*/ 3188 h 3441"/>
              <a:gd name="T8" fmla="*/ 3737 w 3764"/>
              <a:gd name="T9" fmla="*/ 3231 h 3441"/>
              <a:gd name="T10" fmla="*/ 3716 w 3764"/>
              <a:gd name="T11" fmla="*/ 3270 h 3441"/>
              <a:gd name="T12" fmla="*/ 3692 w 3764"/>
              <a:gd name="T13" fmla="*/ 3307 h 3441"/>
              <a:gd name="T14" fmla="*/ 3662 w 3764"/>
              <a:gd name="T15" fmla="*/ 3340 h 3441"/>
              <a:gd name="T16" fmla="*/ 3630 w 3764"/>
              <a:gd name="T17" fmla="*/ 3369 h 3441"/>
              <a:gd name="T18" fmla="*/ 3593 w 3764"/>
              <a:gd name="T19" fmla="*/ 3394 h 3441"/>
              <a:gd name="T20" fmla="*/ 3553 w 3764"/>
              <a:gd name="T21" fmla="*/ 3413 h 3441"/>
              <a:gd name="T22" fmla="*/ 3510 w 3764"/>
              <a:gd name="T23" fmla="*/ 3428 h 3441"/>
              <a:gd name="T24" fmla="*/ 3466 w 3764"/>
              <a:gd name="T25" fmla="*/ 3438 h 3441"/>
              <a:gd name="T26" fmla="*/ 3420 w 3764"/>
              <a:gd name="T27" fmla="*/ 3441 h 3441"/>
              <a:gd name="T28" fmla="*/ 0 w 3764"/>
              <a:gd name="T29" fmla="*/ 3441 h 3441"/>
              <a:gd name="T30" fmla="*/ 0 w 3764"/>
              <a:gd name="T31" fmla="*/ 344 h 3441"/>
              <a:gd name="T32" fmla="*/ 3420 w 3764"/>
              <a:gd name="T33" fmla="*/ 344 h 3441"/>
              <a:gd name="T34" fmla="*/ 3466 w 3764"/>
              <a:gd name="T35" fmla="*/ 341 h 3441"/>
              <a:gd name="T36" fmla="*/ 3510 w 3764"/>
              <a:gd name="T37" fmla="*/ 332 h 3441"/>
              <a:gd name="T38" fmla="*/ 3553 w 3764"/>
              <a:gd name="T39" fmla="*/ 317 h 3441"/>
              <a:gd name="T40" fmla="*/ 3593 w 3764"/>
              <a:gd name="T41" fmla="*/ 297 h 3441"/>
              <a:gd name="T42" fmla="*/ 3630 w 3764"/>
              <a:gd name="T43" fmla="*/ 272 h 3441"/>
              <a:gd name="T44" fmla="*/ 3662 w 3764"/>
              <a:gd name="T45" fmla="*/ 243 h 3441"/>
              <a:gd name="T46" fmla="*/ 3692 w 3764"/>
              <a:gd name="T47" fmla="*/ 210 h 3441"/>
              <a:gd name="T48" fmla="*/ 3716 w 3764"/>
              <a:gd name="T49" fmla="*/ 173 h 3441"/>
              <a:gd name="T50" fmla="*/ 3737 w 3764"/>
              <a:gd name="T51" fmla="*/ 134 h 3441"/>
              <a:gd name="T52" fmla="*/ 3752 w 3764"/>
              <a:gd name="T53" fmla="*/ 92 h 3441"/>
              <a:gd name="T54" fmla="*/ 3761 w 3764"/>
              <a:gd name="T55" fmla="*/ 47 h 3441"/>
              <a:gd name="T56" fmla="*/ 3764 w 3764"/>
              <a:gd name="T57" fmla="*/ 0 h 3441"/>
              <a:gd name="connsiteX0" fmla="*/ 9992 w 10000"/>
              <a:gd name="connsiteY0" fmla="*/ 0 h 9863"/>
              <a:gd name="connsiteX1" fmla="*/ 10000 w 10000"/>
              <a:gd name="connsiteY1" fmla="*/ 8860 h 9863"/>
              <a:gd name="connsiteX2" fmla="*/ 9992 w 10000"/>
              <a:gd name="connsiteY2" fmla="*/ 8997 h 9863"/>
              <a:gd name="connsiteX3" fmla="*/ 9968 w 10000"/>
              <a:gd name="connsiteY3" fmla="*/ 9128 h 9863"/>
              <a:gd name="connsiteX4" fmla="*/ 9928 w 10000"/>
              <a:gd name="connsiteY4" fmla="*/ 9253 h 9863"/>
              <a:gd name="connsiteX5" fmla="*/ 9872 w 10000"/>
              <a:gd name="connsiteY5" fmla="*/ 9366 h 9863"/>
              <a:gd name="connsiteX6" fmla="*/ 9809 w 10000"/>
              <a:gd name="connsiteY6" fmla="*/ 9474 h 9863"/>
              <a:gd name="connsiteX7" fmla="*/ 9729 w 10000"/>
              <a:gd name="connsiteY7" fmla="*/ 9569 h 9863"/>
              <a:gd name="connsiteX8" fmla="*/ 9644 w 10000"/>
              <a:gd name="connsiteY8" fmla="*/ 9654 h 9863"/>
              <a:gd name="connsiteX9" fmla="*/ 9546 w 10000"/>
              <a:gd name="connsiteY9" fmla="*/ 9726 h 9863"/>
              <a:gd name="connsiteX10" fmla="*/ 9439 w 10000"/>
              <a:gd name="connsiteY10" fmla="*/ 9782 h 9863"/>
              <a:gd name="connsiteX11" fmla="*/ 9325 w 10000"/>
              <a:gd name="connsiteY11" fmla="*/ 9825 h 9863"/>
              <a:gd name="connsiteX12" fmla="*/ 9208 w 10000"/>
              <a:gd name="connsiteY12" fmla="*/ 9854 h 9863"/>
              <a:gd name="connsiteX13" fmla="*/ 9086 w 10000"/>
              <a:gd name="connsiteY13" fmla="*/ 9863 h 9863"/>
              <a:gd name="connsiteX14" fmla="*/ 0 w 10000"/>
              <a:gd name="connsiteY14" fmla="*/ 9863 h 9863"/>
              <a:gd name="connsiteX15" fmla="*/ 0 w 10000"/>
              <a:gd name="connsiteY15" fmla="*/ 863 h 9863"/>
              <a:gd name="connsiteX16" fmla="*/ 9086 w 10000"/>
              <a:gd name="connsiteY16" fmla="*/ 863 h 9863"/>
              <a:gd name="connsiteX17" fmla="*/ 9208 w 10000"/>
              <a:gd name="connsiteY17" fmla="*/ 854 h 9863"/>
              <a:gd name="connsiteX18" fmla="*/ 9325 w 10000"/>
              <a:gd name="connsiteY18" fmla="*/ 828 h 9863"/>
              <a:gd name="connsiteX19" fmla="*/ 9439 w 10000"/>
              <a:gd name="connsiteY19" fmla="*/ 784 h 9863"/>
              <a:gd name="connsiteX20" fmla="*/ 9546 w 10000"/>
              <a:gd name="connsiteY20" fmla="*/ 726 h 9863"/>
              <a:gd name="connsiteX21" fmla="*/ 9644 w 10000"/>
              <a:gd name="connsiteY21" fmla="*/ 653 h 9863"/>
              <a:gd name="connsiteX22" fmla="*/ 9729 w 10000"/>
              <a:gd name="connsiteY22" fmla="*/ 569 h 9863"/>
              <a:gd name="connsiteX23" fmla="*/ 9809 w 10000"/>
              <a:gd name="connsiteY23" fmla="*/ 473 h 9863"/>
              <a:gd name="connsiteX24" fmla="*/ 9872 w 10000"/>
              <a:gd name="connsiteY24" fmla="*/ 366 h 9863"/>
              <a:gd name="connsiteX25" fmla="*/ 9928 w 10000"/>
              <a:gd name="connsiteY25" fmla="*/ 252 h 9863"/>
              <a:gd name="connsiteX26" fmla="*/ 9968 w 10000"/>
              <a:gd name="connsiteY26" fmla="*/ 130 h 9863"/>
              <a:gd name="connsiteX27" fmla="*/ 9992 w 10000"/>
              <a:gd name="connsiteY27" fmla="*/ 0 h 9863"/>
              <a:gd name="connsiteX0" fmla="*/ 9992 w 10000"/>
              <a:gd name="connsiteY0" fmla="*/ 0 h 10000"/>
              <a:gd name="connsiteX1" fmla="*/ 10000 w 10000"/>
              <a:gd name="connsiteY1" fmla="*/ 8983 h 10000"/>
              <a:gd name="connsiteX2" fmla="*/ 9992 w 10000"/>
              <a:gd name="connsiteY2" fmla="*/ 9122 h 10000"/>
              <a:gd name="connsiteX3" fmla="*/ 9968 w 10000"/>
              <a:gd name="connsiteY3" fmla="*/ 9255 h 10000"/>
              <a:gd name="connsiteX4" fmla="*/ 9928 w 10000"/>
              <a:gd name="connsiteY4" fmla="*/ 9382 h 10000"/>
              <a:gd name="connsiteX5" fmla="*/ 9872 w 10000"/>
              <a:gd name="connsiteY5" fmla="*/ 9496 h 10000"/>
              <a:gd name="connsiteX6" fmla="*/ 9809 w 10000"/>
              <a:gd name="connsiteY6" fmla="*/ 9606 h 10000"/>
              <a:gd name="connsiteX7" fmla="*/ 9729 w 10000"/>
              <a:gd name="connsiteY7" fmla="*/ 9702 h 10000"/>
              <a:gd name="connsiteX8" fmla="*/ 9644 w 10000"/>
              <a:gd name="connsiteY8" fmla="*/ 9788 h 10000"/>
              <a:gd name="connsiteX9" fmla="*/ 9546 w 10000"/>
              <a:gd name="connsiteY9" fmla="*/ 9861 h 10000"/>
              <a:gd name="connsiteX10" fmla="*/ 9439 w 10000"/>
              <a:gd name="connsiteY10" fmla="*/ 9918 h 10000"/>
              <a:gd name="connsiteX11" fmla="*/ 9325 w 10000"/>
              <a:gd name="connsiteY11" fmla="*/ 9961 h 10000"/>
              <a:gd name="connsiteX12" fmla="*/ 9208 w 10000"/>
              <a:gd name="connsiteY12" fmla="*/ 9991 h 10000"/>
              <a:gd name="connsiteX13" fmla="*/ 9086 w 10000"/>
              <a:gd name="connsiteY13" fmla="*/ 10000 h 10000"/>
              <a:gd name="connsiteX14" fmla="*/ 0 w 10000"/>
              <a:gd name="connsiteY14" fmla="*/ 10000 h 10000"/>
              <a:gd name="connsiteX15" fmla="*/ 0 w 10000"/>
              <a:gd name="connsiteY15" fmla="*/ 875 h 10000"/>
              <a:gd name="connsiteX16" fmla="*/ 9086 w 10000"/>
              <a:gd name="connsiteY16" fmla="*/ 875 h 10000"/>
              <a:gd name="connsiteX17" fmla="*/ 9208 w 10000"/>
              <a:gd name="connsiteY17" fmla="*/ 866 h 10000"/>
              <a:gd name="connsiteX18" fmla="*/ 9325 w 10000"/>
              <a:gd name="connsiteY18" fmla="*/ 840 h 10000"/>
              <a:gd name="connsiteX19" fmla="*/ 9439 w 10000"/>
              <a:gd name="connsiteY19" fmla="*/ 795 h 10000"/>
              <a:gd name="connsiteX20" fmla="*/ 9546 w 10000"/>
              <a:gd name="connsiteY20" fmla="*/ 736 h 10000"/>
              <a:gd name="connsiteX21" fmla="*/ 9644 w 10000"/>
              <a:gd name="connsiteY21" fmla="*/ 662 h 10000"/>
              <a:gd name="connsiteX22" fmla="*/ 9729 w 10000"/>
              <a:gd name="connsiteY22" fmla="*/ 577 h 10000"/>
              <a:gd name="connsiteX23" fmla="*/ 9809 w 10000"/>
              <a:gd name="connsiteY23" fmla="*/ 480 h 10000"/>
              <a:gd name="connsiteX24" fmla="*/ 9872 w 10000"/>
              <a:gd name="connsiteY24" fmla="*/ 371 h 10000"/>
              <a:gd name="connsiteX25" fmla="*/ 9968 w 10000"/>
              <a:gd name="connsiteY25" fmla="*/ 132 h 10000"/>
              <a:gd name="connsiteX26" fmla="*/ 9992 w 10000"/>
              <a:gd name="connsiteY26" fmla="*/ 0 h 10000"/>
              <a:gd name="connsiteX0" fmla="*/ 9968 w 10000"/>
              <a:gd name="connsiteY0" fmla="*/ 0 h 9868"/>
              <a:gd name="connsiteX1" fmla="*/ 10000 w 10000"/>
              <a:gd name="connsiteY1" fmla="*/ 8851 h 9868"/>
              <a:gd name="connsiteX2" fmla="*/ 9992 w 10000"/>
              <a:gd name="connsiteY2" fmla="*/ 8990 h 9868"/>
              <a:gd name="connsiteX3" fmla="*/ 9968 w 10000"/>
              <a:gd name="connsiteY3" fmla="*/ 9123 h 9868"/>
              <a:gd name="connsiteX4" fmla="*/ 9928 w 10000"/>
              <a:gd name="connsiteY4" fmla="*/ 9250 h 9868"/>
              <a:gd name="connsiteX5" fmla="*/ 9872 w 10000"/>
              <a:gd name="connsiteY5" fmla="*/ 9364 h 9868"/>
              <a:gd name="connsiteX6" fmla="*/ 9809 w 10000"/>
              <a:gd name="connsiteY6" fmla="*/ 9474 h 9868"/>
              <a:gd name="connsiteX7" fmla="*/ 9729 w 10000"/>
              <a:gd name="connsiteY7" fmla="*/ 9570 h 9868"/>
              <a:gd name="connsiteX8" fmla="*/ 9644 w 10000"/>
              <a:gd name="connsiteY8" fmla="*/ 9656 h 9868"/>
              <a:gd name="connsiteX9" fmla="*/ 9546 w 10000"/>
              <a:gd name="connsiteY9" fmla="*/ 9729 h 9868"/>
              <a:gd name="connsiteX10" fmla="*/ 9439 w 10000"/>
              <a:gd name="connsiteY10" fmla="*/ 9786 h 9868"/>
              <a:gd name="connsiteX11" fmla="*/ 9325 w 10000"/>
              <a:gd name="connsiteY11" fmla="*/ 9829 h 9868"/>
              <a:gd name="connsiteX12" fmla="*/ 9208 w 10000"/>
              <a:gd name="connsiteY12" fmla="*/ 9859 h 9868"/>
              <a:gd name="connsiteX13" fmla="*/ 9086 w 10000"/>
              <a:gd name="connsiteY13" fmla="*/ 9868 h 9868"/>
              <a:gd name="connsiteX14" fmla="*/ 0 w 10000"/>
              <a:gd name="connsiteY14" fmla="*/ 9868 h 9868"/>
              <a:gd name="connsiteX15" fmla="*/ 0 w 10000"/>
              <a:gd name="connsiteY15" fmla="*/ 743 h 9868"/>
              <a:gd name="connsiteX16" fmla="*/ 9086 w 10000"/>
              <a:gd name="connsiteY16" fmla="*/ 743 h 9868"/>
              <a:gd name="connsiteX17" fmla="*/ 9208 w 10000"/>
              <a:gd name="connsiteY17" fmla="*/ 734 h 9868"/>
              <a:gd name="connsiteX18" fmla="*/ 9325 w 10000"/>
              <a:gd name="connsiteY18" fmla="*/ 708 h 9868"/>
              <a:gd name="connsiteX19" fmla="*/ 9439 w 10000"/>
              <a:gd name="connsiteY19" fmla="*/ 663 h 9868"/>
              <a:gd name="connsiteX20" fmla="*/ 9546 w 10000"/>
              <a:gd name="connsiteY20" fmla="*/ 604 h 9868"/>
              <a:gd name="connsiteX21" fmla="*/ 9644 w 10000"/>
              <a:gd name="connsiteY21" fmla="*/ 530 h 9868"/>
              <a:gd name="connsiteX22" fmla="*/ 9729 w 10000"/>
              <a:gd name="connsiteY22" fmla="*/ 445 h 9868"/>
              <a:gd name="connsiteX23" fmla="*/ 9809 w 10000"/>
              <a:gd name="connsiteY23" fmla="*/ 348 h 9868"/>
              <a:gd name="connsiteX24" fmla="*/ 9872 w 10000"/>
              <a:gd name="connsiteY24" fmla="*/ 239 h 9868"/>
              <a:gd name="connsiteX25" fmla="*/ 9968 w 10000"/>
              <a:gd name="connsiteY25" fmla="*/ 0 h 9868"/>
              <a:gd name="connsiteX0" fmla="*/ 9872 w 10000"/>
              <a:gd name="connsiteY0" fmla="*/ 0 h 9758"/>
              <a:gd name="connsiteX1" fmla="*/ 10000 w 10000"/>
              <a:gd name="connsiteY1" fmla="*/ 8727 h 9758"/>
              <a:gd name="connsiteX2" fmla="*/ 9992 w 10000"/>
              <a:gd name="connsiteY2" fmla="*/ 8868 h 9758"/>
              <a:gd name="connsiteX3" fmla="*/ 9968 w 10000"/>
              <a:gd name="connsiteY3" fmla="*/ 9003 h 9758"/>
              <a:gd name="connsiteX4" fmla="*/ 9928 w 10000"/>
              <a:gd name="connsiteY4" fmla="*/ 9132 h 9758"/>
              <a:gd name="connsiteX5" fmla="*/ 9872 w 10000"/>
              <a:gd name="connsiteY5" fmla="*/ 9247 h 9758"/>
              <a:gd name="connsiteX6" fmla="*/ 9809 w 10000"/>
              <a:gd name="connsiteY6" fmla="*/ 9359 h 9758"/>
              <a:gd name="connsiteX7" fmla="*/ 9729 w 10000"/>
              <a:gd name="connsiteY7" fmla="*/ 9456 h 9758"/>
              <a:gd name="connsiteX8" fmla="*/ 9644 w 10000"/>
              <a:gd name="connsiteY8" fmla="*/ 9543 h 9758"/>
              <a:gd name="connsiteX9" fmla="*/ 9546 w 10000"/>
              <a:gd name="connsiteY9" fmla="*/ 9617 h 9758"/>
              <a:gd name="connsiteX10" fmla="*/ 9439 w 10000"/>
              <a:gd name="connsiteY10" fmla="*/ 9675 h 9758"/>
              <a:gd name="connsiteX11" fmla="*/ 9325 w 10000"/>
              <a:gd name="connsiteY11" fmla="*/ 9718 h 9758"/>
              <a:gd name="connsiteX12" fmla="*/ 9208 w 10000"/>
              <a:gd name="connsiteY12" fmla="*/ 9749 h 9758"/>
              <a:gd name="connsiteX13" fmla="*/ 9086 w 10000"/>
              <a:gd name="connsiteY13" fmla="*/ 9758 h 9758"/>
              <a:gd name="connsiteX14" fmla="*/ 0 w 10000"/>
              <a:gd name="connsiteY14" fmla="*/ 9758 h 9758"/>
              <a:gd name="connsiteX15" fmla="*/ 0 w 10000"/>
              <a:gd name="connsiteY15" fmla="*/ 511 h 9758"/>
              <a:gd name="connsiteX16" fmla="*/ 9086 w 10000"/>
              <a:gd name="connsiteY16" fmla="*/ 511 h 9758"/>
              <a:gd name="connsiteX17" fmla="*/ 9208 w 10000"/>
              <a:gd name="connsiteY17" fmla="*/ 502 h 9758"/>
              <a:gd name="connsiteX18" fmla="*/ 9325 w 10000"/>
              <a:gd name="connsiteY18" fmla="*/ 475 h 9758"/>
              <a:gd name="connsiteX19" fmla="*/ 9439 w 10000"/>
              <a:gd name="connsiteY19" fmla="*/ 430 h 9758"/>
              <a:gd name="connsiteX20" fmla="*/ 9546 w 10000"/>
              <a:gd name="connsiteY20" fmla="*/ 370 h 9758"/>
              <a:gd name="connsiteX21" fmla="*/ 9644 w 10000"/>
              <a:gd name="connsiteY21" fmla="*/ 295 h 9758"/>
              <a:gd name="connsiteX22" fmla="*/ 9729 w 10000"/>
              <a:gd name="connsiteY22" fmla="*/ 209 h 9758"/>
              <a:gd name="connsiteX23" fmla="*/ 9809 w 10000"/>
              <a:gd name="connsiteY23" fmla="*/ 111 h 9758"/>
              <a:gd name="connsiteX24" fmla="*/ 9872 w 10000"/>
              <a:gd name="connsiteY24" fmla="*/ 0 h 9758"/>
              <a:gd name="connsiteX0" fmla="*/ 9809 w 10000"/>
              <a:gd name="connsiteY0" fmla="*/ 0 h 9886"/>
              <a:gd name="connsiteX1" fmla="*/ 10000 w 10000"/>
              <a:gd name="connsiteY1" fmla="*/ 8829 h 9886"/>
              <a:gd name="connsiteX2" fmla="*/ 9992 w 10000"/>
              <a:gd name="connsiteY2" fmla="*/ 8974 h 9886"/>
              <a:gd name="connsiteX3" fmla="*/ 9968 w 10000"/>
              <a:gd name="connsiteY3" fmla="*/ 9112 h 9886"/>
              <a:gd name="connsiteX4" fmla="*/ 9928 w 10000"/>
              <a:gd name="connsiteY4" fmla="*/ 9244 h 9886"/>
              <a:gd name="connsiteX5" fmla="*/ 9872 w 10000"/>
              <a:gd name="connsiteY5" fmla="*/ 9362 h 9886"/>
              <a:gd name="connsiteX6" fmla="*/ 9809 w 10000"/>
              <a:gd name="connsiteY6" fmla="*/ 9477 h 9886"/>
              <a:gd name="connsiteX7" fmla="*/ 9729 w 10000"/>
              <a:gd name="connsiteY7" fmla="*/ 9577 h 9886"/>
              <a:gd name="connsiteX8" fmla="*/ 9644 w 10000"/>
              <a:gd name="connsiteY8" fmla="*/ 9666 h 9886"/>
              <a:gd name="connsiteX9" fmla="*/ 9546 w 10000"/>
              <a:gd name="connsiteY9" fmla="*/ 9742 h 9886"/>
              <a:gd name="connsiteX10" fmla="*/ 9439 w 10000"/>
              <a:gd name="connsiteY10" fmla="*/ 9801 h 9886"/>
              <a:gd name="connsiteX11" fmla="*/ 9325 w 10000"/>
              <a:gd name="connsiteY11" fmla="*/ 9845 h 9886"/>
              <a:gd name="connsiteX12" fmla="*/ 9208 w 10000"/>
              <a:gd name="connsiteY12" fmla="*/ 9877 h 9886"/>
              <a:gd name="connsiteX13" fmla="*/ 9086 w 10000"/>
              <a:gd name="connsiteY13" fmla="*/ 9886 h 9886"/>
              <a:gd name="connsiteX14" fmla="*/ 0 w 10000"/>
              <a:gd name="connsiteY14" fmla="*/ 9886 h 9886"/>
              <a:gd name="connsiteX15" fmla="*/ 0 w 10000"/>
              <a:gd name="connsiteY15" fmla="*/ 410 h 9886"/>
              <a:gd name="connsiteX16" fmla="*/ 9086 w 10000"/>
              <a:gd name="connsiteY16" fmla="*/ 410 h 9886"/>
              <a:gd name="connsiteX17" fmla="*/ 9208 w 10000"/>
              <a:gd name="connsiteY17" fmla="*/ 400 h 9886"/>
              <a:gd name="connsiteX18" fmla="*/ 9325 w 10000"/>
              <a:gd name="connsiteY18" fmla="*/ 373 h 9886"/>
              <a:gd name="connsiteX19" fmla="*/ 9439 w 10000"/>
              <a:gd name="connsiteY19" fmla="*/ 327 h 9886"/>
              <a:gd name="connsiteX20" fmla="*/ 9546 w 10000"/>
              <a:gd name="connsiteY20" fmla="*/ 265 h 9886"/>
              <a:gd name="connsiteX21" fmla="*/ 9644 w 10000"/>
              <a:gd name="connsiteY21" fmla="*/ 188 h 9886"/>
              <a:gd name="connsiteX22" fmla="*/ 9729 w 10000"/>
              <a:gd name="connsiteY22" fmla="*/ 100 h 9886"/>
              <a:gd name="connsiteX23" fmla="*/ 9809 w 10000"/>
              <a:gd name="connsiteY23" fmla="*/ 0 h 9886"/>
              <a:gd name="connsiteX0" fmla="*/ 9729 w 10000"/>
              <a:gd name="connsiteY0" fmla="*/ 0 h 9899"/>
              <a:gd name="connsiteX1" fmla="*/ 10000 w 10000"/>
              <a:gd name="connsiteY1" fmla="*/ 8830 h 9899"/>
              <a:gd name="connsiteX2" fmla="*/ 9992 w 10000"/>
              <a:gd name="connsiteY2" fmla="*/ 8976 h 9899"/>
              <a:gd name="connsiteX3" fmla="*/ 9968 w 10000"/>
              <a:gd name="connsiteY3" fmla="*/ 9116 h 9899"/>
              <a:gd name="connsiteX4" fmla="*/ 9928 w 10000"/>
              <a:gd name="connsiteY4" fmla="*/ 9250 h 9899"/>
              <a:gd name="connsiteX5" fmla="*/ 9872 w 10000"/>
              <a:gd name="connsiteY5" fmla="*/ 9369 h 9899"/>
              <a:gd name="connsiteX6" fmla="*/ 9809 w 10000"/>
              <a:gd name="connsiteY6" fmla="*/ 9485 h 9899"/>
              <a:gd name="connsiteX7" fmla="*/ 9729 w 10000"/>
              <a:gd name="connsiteY7" fmla="*/ 9586 h 9899"/>
              <a:gd name="connsiteX8" fmla="*/ 9644 w 10000"/>
              <a:gd name="connsiteY8" fmla="*/ 9676 h 9899"/>
              <a:gd name="connsiteX9" fmla="*/ 9546 w 10000"/>
              <a:gd name="connsiteY9" fmla="*/ 9753 h 9899"/>
              <a:gd name="connsiteX10" fmla="*/ 9439 w 10000"/>
              <a:gd name="connsiteY10" fmla="*/ 9813 h 9899"/>
              <a:gd name="connsiteX11" fmla="*/ 9325 w 10000"/>
              <a:gd name="connsiteY11" fmla="*/ 9858 h 9899"/>
              <a:gd name="connsiteX12" fmla="*/ 9208 w 10000"/>
              <a:gd name="connsiteY12" fmla="*/ 9890 h 9899"/>
              <a:gd name="connsiteX13" fmla="*/ 9086 w 10000"/>
              <a:gd name="connsiteY13" fmla="*/ 9899 h 9899"/>
              <a:gd name="connsiteX14" fmla="*/ 0 w 10000"/>
              <a:gd name="connsiteY14" fmla="*/ 9899 h 9899"/>
              <a:gd name="connsiteX15" fmla="*/ 0 w 10000"/>
              <a:gd name="connsiteY15" fmla="*/ 314 h 9899"/>
              <a:gd name="connsiteX16" fmla="*/ 9086 w 10000"/>
              <a:gd name="connsiteY16" fmla="*/ 314 h 9899"/>
              <a:gd name="connsiteX17" fmla="*/ 9208 w 10000"/>
              <a:gd name="connsiteY17" fmla="*/ 304 h 9899"/>
              <a:gd name="connsiteX18" fmla="*/ 9325 w 10000"/>
              <a:gd name="connsiteY18" fmla="*/ 276 h 9899"/>
              <a:gd name="connsiteX19" fmla="*/ 9439 w 10000"/>
              <a:gd name="connsiteY19" fmla="*/ 230 h 9899"/>
              <a:gd name="connsiteX20" fmla="*/ 9546 w 10000"/>
              <a:gd name="connsiteY20" fmla="*/ 167 h 9899"/>
              <a:gd name="connsiteX21" fmla="*/ 9644 w 10000"/>
              <a:gd name="connsiteY21" fmla="*/ 89 h 9899"/>
              <a:gd name="connsiteX22" fmla="*/ 9729 w 10000"/>
              <a:gd name="connsiteY22" fmla="*/ 0 h 9899"/>
              <a:gd name="connsiteX0" fmla="*/ 9644 w 10000"/>
              <a:gd name="connsiteY0" fmla="*/ 0 h 9910"/>
              <a:gd name="connsiteX1" fmla="*/ 10000 w 10000"/>
              <a:gd name="connsiteY1" fmla="*/ 8830 h 9910"/>
              <a:gd name="connsiteX2" fmla="*/ 9992 w 10000"/>
              <a:gd name="connsiteY2" fmla="*/ 8978 h 9910"/>
              <a:gd name="connsiteX3" fmla="*/ 9968 w 10000"/>
              <a:gd name="connsiteY3" fmla="*/ 9119 h 9910"/>
              <a:gd name="connsiteX4" fmla="*/ 9928 w 10000"/>
              <a:gd name="connsiteY4" fmla="*/ 9254 h 9910"/>
              <a:gd name="connsiteX5" fmla="*/ 9872 w 10000"/>
              <a:gd name="connsiteY5" fmla="*/ 9375 h 9910"/>
              <a:gd name="connsiteX6" fmla="*/ 9809 w 10000"/>
              <a:gd name="connsiteY6" fmla="*/ 9492 h 9910"/>
              <a:gd name="connsiteX7" fmla="*/ 9729 w 10000"/>
              <a:gd name="connsiteY7" fmla="*/ 9594 h 9910"/>
              <a:gd name="connsiteX8" fmla="*/ 9644 w 10000"/>
              <a:gd name="connsiteY8" fmla="*/ 9685 h 9910"/>
              <a:gd name="connsiteX9" fmla="*/ 9546 w 10000"/>
              <a:gd name="connsiteY9" fmla="*/ 9763 h 9910"/>
              <a:gd name="connsiteX10" fmla="*/ 9439 w 10000"/>
              <a:gd name="connsiteY10" fmla="*/ 9823 h 9910"/>
              <a:gd name="connsiteX11" fmla="*/ 9325 w 10000"/>
              <a:gd name="connsiteY11" fmla="*/ 9869 h 9910"/>
              <a:gd name="connsiteX12" fmla="*/ 9208 w 10000"/>
              <a:gd name="connsiteY12" fmla="*/ 9901 h 9910"/>
              <a:gd name="connsiteX13" fmla="*/ 9086 w 10000"/>
              <a:gd name="connsiteY13" fmla="*/ 9910 h 9910"/>
              <a:gd name="connsiteX14" fmla="*/ 0 w 10000"/>
              <a:gd name="connsiteY14" fmla="*/ 9910 h 9910"/>
              <a:gd name="connsiteX15" fmla="*/ 0 w 10000"/>
              <a:gd name="connsiteY15" fmla="*/ 227 h 9910"/>
              <a:gd name="connsiteX16" fmla="*/ 9086 w 10000"/>
              <a:gd name="connsiteY16" fmla="*/ 227 h 9910"/>
              <a:gd name="connsiteX17" fmla="*/ 9208 w 10000"/>
              <a:gd name="connsiteY17" fmla="*/ 217 h 9910"/>
              <a:gd name="connsiteX18" fmla="*/ 9325 w 10000"/>
              <a:gd name="connsiteY18" fmla="*/ 189 h 9910"/>
              <a:gd name="connsiteX19" fmla="*/ 9439 w 10000"/>
              <a:gd name="connsiteY19" fmla="*/ 142 h 9910"/>
              <a:gd name="connsiteX20" fmla="*/ 9546 w 10000"/>
              <a:gd name="connsiteY20" fmla="*/ 79 h 9910"/>
              <a:gd name="connsiteX21" fmla="*/ 9644 w 10000"/>
              <a:gd name="connsiteY21" fmla="*/ 0 h 9910"/>
              <a:gd name="connsiteX0" fmla="*/ 9546 w 10000"/>
              <a:gd name="connsiteY0" fmla="*/ 0 h 9920"/>
              <a:gd name="connsiteX1" fmla="*/ 10000 w 10000"/>
              <a:gd name="connsiteY1" fmla="*/ 8830 h 9920"/>
              <a:gd name="connsiteX2" fmla="*/ 9992 w 10000"/>
              <a:gd name="connsiteY2" fmla="*/ 8980 h 9920"/>
              <a:gd name="connsiteX3" fmla="*/ 9968 w 10000"/>
              <a:gd name="connsiteY3" fmla="*/ 9122 h 9920"/>
              <a:gd name="connsiteX4" fmla="*/ 9928 w 10000"/>
              <a:gd name="connsiteY4" fmla="*/ 9258 h 9920"/>
              <a:gd name="connsiteX5" fmla="*/ 9872 w 10000"/>
              <a:gd name="connsiteY5" fmla="*/ 9380 h 9920"/>
              <a:gd name="connsiteX6" fmla="*/ 9809 w 10000"/>
              <a:gd name="connsiteY6" fmla="*/ 9498 h 9920"/>
              <a:gd name="connsiteX7" fmla="*/ 9729 w 10000"/>
              <a:gd name="connsiteY7" fmla="*/ 9601 h 9920"/>
              <a:gd name="connsiteX8" fmla="*/ 9644 w 10000"/>
              <a:gd name="connsiteY8" fmla="*/ 9693 h 9920"/>
              <a:gd name="connsiteX9" fmla="*/ 9546 w 10000"/>
              <a:gd name="connsiteY9" fmla="*/ 9772 h 9920"/>
              <a:gd name="connsiteX10" fmla="*/ 9439 w 10000"/>
              <a:gd name="connsiteY10" fmla="*/ 9832 h 9920"/>
              <a:gd name="connsiteX11" fmla="*/ 9325 w 10000"/>
              <a:gd name="connsiteY11" fmla="*/ 9879 h 9920"/>
              <a:gd name="connsiteX12" fmla="*/ 9208 w 10000"/>
              <a:gd name="connsiteY12" fmla="*/ 9911 h 9920"/>
              <a:gd name="connsiteX13" fmla="*/ 9086 w 10000"/>
              <a:gd name="connsiteY13" fmla="*/ 9920 h 9920"/>
              <a:gd name="connsiteX14" fmla="*/ 0 w 10000"/>
              <a:gd name="connsiteY14" fmla="*/ 9920 h 9920"/>
              <a:gd name="connsiteX15" fmla="*/ 0 w 10000"/>
              <a:gd name="connsiteY15" fmla="*/ 149 h 9920"/>
              <a:gd name="connsiteX16" fmla="*/ 9086 w 10000"/>
              <a:gd name="connsiteY16" fmla="*/ 149 h 9920"/>
              <a:gd name="connsiteX17" fmla="*/ 9208 w 10000"/>
              <a:gd name="connsiteY17" fmla="*/ 139 h 9920"/>
              <a:gd name="connsiteX18" fmla="*/ 9325 w 10000"/>
              <a:gd name="connsiteY18" fmla="*/ 111 h 9920"/>
              <a:gd name="connsiteX19" fmla="*/ 9439 w 10000"/>
              <a:gd name="connsiteY19" fmla="*/ 63 h 9920"/>
              <a:gd name="connsiteX20" fmla="*/ 9546 w 10000"/>
              <a:gd name="connsiteY20" fmla="*/ 0 h 9920"/>
              <a:gd name="connsiteX0" fmla="*/ 9439 w 10000"/>
              <a:gd name="connsiteY0" fmla="*/ 0 h 9936"/>
              <a:gd name="connsiteX1" fmla="*/ 10000 w 10000"/>
              <a:gd name="connsiteY1" fmla="*/ 8837 h 9936"/>
              <a:gd name="connsiteX2" fmla="*/ 9992 w 10000"/>
              <a:gd name="connsiteY2" fmla="*/ 8988 h 9936"/>
              <a:gd name="connsiteX3" fmla="*/ 9968 w 10000"/>
              <a:gd name="connsiteY3" fmla="*/ 9132 h 9936"/>
              <a:gd name="connsiteX4" fmla="*/ 9928 w 10000"/>
              <a:gd name="connsiteY4" fmla="*/ 9269 h 9936"/>
              <a:gd name="connsiteX5" fmla="*/ 9872 w 10000"/>
              <a:gd name="connsiteY5" fmla="*/ 9392 h 9936"/>
              <a:gd name="connsiteX6" fmla="*/ 9809 w 10000"/>
              <a:gd name="connsiteY6" fmla="*/ 9511 h 9936"/>
              <a:gd name="connsiteX7" fmla="*/ 9729 w 10000"/>
              <a:gd name="connsiteY7" fmla="*/ 9614 h 9936"/>
              <a:gd name="connsiteX8" fmla="*/ 9644 w 10000"/>
              <a:gd name="connsiteY8" fmla="*/ 9707 h 9936"/>
              <a:gd name="connsiteX9" fmla="*/ 9546 w 10000"/>
              <a:gd name="connsiteY9" fmla="*/ 9787 h 9936"/>
              <a:gd name="connsiteX10" fmla="*/ 9439 w 10000"/>
              <a:gd name="connsiteY10" fmla="*/ 9847 h 9936"/>
              <a:gd name="connsiteX11" fmla="*/ 9325 w 10000"/>
              <a:gd name="connsiteY11" fmla="*/ 9895 h 9936"/>
              <a:gd name="connsiteX12" fmla="*/ 9208 w 10000"/>
              <a:gd name="connsiteY12" fmla="*/ 9927 h 9936"/>
              <a:gd name="connsiteX13" fmla="*/ 9086 w 10000"/>
              <a:gd name="connsiteY13" fmla="*/ 9936 h 9936"/>
              <a:gd name="connsiteX14" fmla="*/ 0 w 10000"/>
              <a:gd name="connsiteY14" fmla="*/ 9936 h 9936"/>
              <a:gd name="connsiteX15" fmla="*/ 0 w 10000"/>
              <a:gd name="connsiteY15" fmla="*/ 86 h 9936"/>
              <a:gd name="connsiteX16" fmla="*/ 9086 w 10000"/>
              <a:gd name="connsiteY16" fmla="*/ 86 h 9936"/>
              <a:gd name="connsiteX17" fmla="*/ 9208 w 10000"/>
              <a:gd name="connsiteY17" fmla="*/ 76 h 9936"/>
              <a:gd name="connsiteX18" fmla="*/ 9325 w 10000"/>
              <a:gd name="connsiteY18" fmla="*/ 48 h 9936"/>
              <a:gd name="connsiteX19" fmla="*/ 9439 w 10000"/>
              <a:gd name="connsiteY19" fmla="*/ 0 h 9936"/>
              <a:gd name="connsiteX0" fmla="*/ 9325 w 10000"/>
              <a:gd name="connsiteY0" fmla="*/ 0 h 9952"/>
              <a:gd name="connsiteX1" fmla="*/ 10000 w 10000"/>
              <a:gd name="connsiteY1" fmla="*/ 8846 h 9952"/>
              <a:gd name="connsiteX2" fmla="*/ 9992 w 10000"/>
              <a:gd name="connsiteY2" fmla="*/ 8998 h 9952"/>
              <a:gd name="connsiteX3" fmla="*/ 9968 w 10000"/>
              <a:gd name="connsiteY3" fmla="*/ 9143 h 9952"/>
              <a:gd name="connsiteX4" fmla="*/ 9928 w 10000"/>
              <a:gd name="connsiteY4" fmla="*/ 9281 h 9952"/>
              <a:gd name="connsiteX5" fmla="*/ 9872 w 10000"/>
              <a:gd name="connsiteY5" fmla="*/ 9404 h 9952"/>
              <a:gd name="connsiteX6" fmla="*/ 9809 w 10000"/>
              <a:gd name="connsiteY6" fmla="*/ 9524 h 9952"/>
              <a:gd name="connsiteX7" fmla="*/ 9729 w 10000"/>
              <a:gd name="connsiteY7" fmla="*/ 9628 h 9952"/>
              <a:gd name="connsiteX8" fmla="*/ 9644 w 10000"/>
              <a:gd name="connsiteY8" fmla="*/ 9722 h 9952"/>
              <a:gd name="connsiteX9" fmla="*/ 9546 w 10000"/>
              <a:gd name="connsiteY9" fmla="*/ 9802 h 9952"/>
              <a:gd name="connsiteX10" fmla="*/ 9439 w 10000"/>
              <a:gd name="connsiteY10" fmla="*/ 9862 h 9952"/>
              <a:gd name="connsiteX11" fmla="*/ 9325 w 10000"/>
              <a:gd name="connsiteY11" fmla="*/ 9911 h 9952"/>
              <a:gd name="connsiteX12" fmla="*/ 9208 w 10000"/>
              <a:gd name="connsiteY12" fmla="*/ 9943 h 9952"/>
              <a:gd name="connsiteX13" fmla="*/ 9086 w 10000"/>
              <a:gd name="connsiteY13" fmla="*/ 9952 h 9952"/>
              <a:gd name="connsiteX14" fmla="*/ 0 w 10000"/>
              <a:gd name="connsiteY14" fmla="*/ 9952 h 9952"/>
              <a:gd name="connsiteX15" fmla="*/ 0 w 10000"/>
              <a:gd name="connsiteY15" fmla="*/ 39 h 9952"/>
              <a:gd name="connsiteX16" fmla="*/ 9086 w 10000"/>
              <a:gd name="connsiteY16" fmla="*/ 39 h 9952"/>
              <a:gd name="connsiteX17" fmla="*/ 9208 w 10000"/>
              <a:gd name="connsiteY17" fmla="*/ 28 h 9952"/>
              <a:gd name="connsiteX18" fmla="*/ 9325 w 10000"/>
              <a:gd name="connsiteY18" fmla="*/ 0 h 9952"/>
              <a:gd name="connsiteX0" fmla="*/ 9208 w 10000"/>
              <a:gd name="connsiteY0" fmla="*/ 0 h 9972"/>
              <a:gd name="connsiteX1" fmla="*/ 10000 w 10000"/>
              <a:gd name="connsiteY1" fmla="*/ 8861 h 9972"/>
              <a:gd name="connsiteX2" fmla="*/ 9992 w 10000"/>
              <a:gd name="connsiteY2" fmla="*/ 9013 h 9972"/>
              <a:gd name="connsiteX3" fmla="*/ 9968 w 10000"/>
              <a:gd name="connsiteY3" fmla="*/ 9159 h 9972"/>
              <a:gd name="connsiteX4" fmla="*/ 9928 w 10000"/>
              <a:gd name="connsiteY4" fmla="*/ 9298 h 9972"/>
              <a:gd name="connsiteX5" fmla="*/ 9872 w 10000"/>
              <a:gd name="connsiteY5" fmla="*/ 9421 h 9972"/>
              <a:gd name="connsiteX6" fmla="*/ 9809 w 10000"/>
              <a:gd name="connsiteY6" fmla="*/ 9542 h 9972"/>
              <a:gd name="connsiteX7" fmla="*/ 9729 w 10000"/>
              <a:gd name="connsiteY7" fmla="*/ 9646 h 9972"/>
              <a:gd name="connsiteX8" fmla="*/ 9644 w 10000"/>
              <a:gd name="connsiteY8" fmla="*/ 9741 h 9972"/>
              <a:gd name="connsiteX9" fmla="*/ 9546 w 10000"/>
              <a:gd name="connsiteY9" fmla="*/ 9821 h 9972"/>
              <a:gd name="connsiteX10" fmla="*/ 9439 w 10000"/>
              <a:gd name="connsiteY10" fmla="*/ 9882 h 9972"/>
              <a:gd name="connsiteX11" fmla="*/ 9325 w 10000"/>
              <a:gd name="connsiteY11" fmla="*/ 9931 h 9972"/>
              <a:gd name="connsiteX12" fmla="*/ 9208 w 10000"/>
              <a:gd name="connsiteY12" fmla="*/ 9963 h 9972"/>
              <a:gd name="connsiteX13" fmla="*/ 9086 w 10000"/>
              <a:gd name="connsiteY13" fmla="*/ 9972 h 9972"/>
              <a:gd name="connsiteX14" fmla="*/ 0 w 10000"/>
              <a:gd name="connsiteY14" fmla="*/ 9972 h 9972"/>
              <a:gd name="connsiteX15" fmla="*/ 0 w 10000"/>
              <a:gd name="connsiteY15" fmla="*/ 11 h 9972"/>
              <a:gd name="connsiteX16" fmla="*/ 9086 w 10000"/>
              <a:gd name="connsiteY16" fmla="*/ 11 h 9972"/>
              <a:gd name="connsiteX17" fmla="*/ 9208 w 10000"/>
              <a:gd name="connsiteY17" fmla="*/ 0 h 9972"/>
              <a:gd name="connsiteX0" fmla="*/ 9086 w 10000"/>
              <a:gd name="connsiteY0" fmla="*/ 0 h 9989"/>
              <a:gd name="connsiteX1" fmla="*/ 10000 w 10000"/>
              <a:gd name="connsiteY1" fmla="*/ 8875 h 9989"/>
              <a:gd name="connsiteX2" fmla="*/ 9992 w 10000"/>
              <a:gd name="connsiteY2" fmla="*/ 9027 h 9989"/>
              <a:gd name="connsiteX3" fmla="*/ 9968 w 10000"/>
              <a:gd name="connsiteY3" fmla="*/ 9174 h 9989"/>
              <a:gd name="connsiteX4" fmla="*/ 9928 w 10000"/>
              <a:gd name="connsiteY4" fmla="*/ 9313 h 9989"/>
              <a:gd name="connsiteX5" fmla="*/ 9872 w 10000"/>
              <a:gd name="connsiteY5" fmla="*/ 9436 h 9989"/>
              <a:gd name="connsiteX6" fmla="*/ 9809 w 10000"/>
              <a:gd name="connsiteY6" fmla="*/ 9558 h 9989"/>
              <a:gd name="connsiteX7" fmla="*/ 9729 w 10000"/>
              <a:gd name="connsiteY7" fmla="*/ 9662 h 9989"/>
              <a:gd name="connsiteX8" fmla="*/ 9644 w 10000"/>
              <a:gd name="connsiteY8" fmla="*/ 9757 h 9989"/>
              <a:gd name="connsiteX9" fmla="*/ 9546 w 10000"/>
              <a:gd name="connsiteY9" fmla="*/ 9838 h 9989"/>
              <a:gd name="connsiteX10" fmla="*/ 9439 w 10000"/>
              <a:gd name="connsiteY10" fmla="*/ 9899 h 9989"/>
              <a:gd name="connsiteX11" fmla="*/ 9325 w 10000"/>
              <a:gd name="connsiteY11" fmla="*/ 9948 h 9989"/>
              <a:gd name="connsiteX12" fmla="*/ 9208 w 10000"/>
              <a:gd name="connsiteY12" fmla="*/ 9980 h 9989"/>
              <a:gd name="connsiteX13" fmla="*/ 9086 w 10000"/>
              <a:gd name="connsiteY13" fmla="*/ 9989 h 9989"/>
              <a:gd name="connsiteX14" fmla="*/ 0 w 10000"/>
              <a:gd name="connsiteY14" fmla="*/ 9989 h 9989"/>
              <a:gd name="connsiteX15" fmla="*/ 0 w 10000"/>
              <a:gd name="connsiteY15" fmla="*/ 0 h 9989"/>
              <a:gd name="connsiteX16" fmla="*/ 9086 w 10000"/>
              <a:gd name="connsiteY16" fmla="*/ 0 h 9989"/>
              <a:gd name="connsiteX0" fmla="*/ 9086 w 10060"/>
              <a:gd name="connsiteY0" fmla="*/ 0 h 10000"/>
              <a:gd name="connsiteX1" fmla="*/ 10000 w 10060"/>
              <a:gd name="connsiteY1" fmla="*/ 8885 h 10000"/>
              <a:gd name="connsiteX2" fmla="*/ 9968 w 10060"/>
              <a:gd name="connsiteY2" fmla="*/ 9184 h 10000"/>
              <a:gd name="connsiteX3" fmla="*/ 9928 w 10060"/>
              <a:gd name="connsiteY3" fmla="*/ 9323 h 10000"/>
              <a:gd name="connsiteX4" fmla="*/ 9872 w 10060"/>
              <a:gd name="connsiteY4" fmla="*/ 9446 h 10000"/>
              <a:gd name="connsiteX5" fmla="*/ 9809 w 10060"/>
              <a:gd name="connsiteY5" fmla="*/ 9569 h 10000"/>
              <a:gd name="connsiteX6" fmla="*/ 9729 w 10060"/>
              <a:gd name="connsiteY6" fmla="*/ 9673 h 10000"/>
              <a:gd name="connsiteX7" fmla="*/ 9644 w 10060"/>
              <a:gd name="connsiteY7" fmla="*/ 9768 h 10000"/>
              <a:gd name="connsiteX8" fmla="*/ 9546 w 10060"/>
              <a:gd name="connsiteY8" fmla="*/ 9849 h 10000"/>
              <a:gd name="connsiteX9" fmla="*/ 9439 w 10060"/>
              <a:gd name="connsiteY9" fmla="*/ 9910 h 10000"/>
              <a:gd name="connsiteX10" fmla="*/ 9325 w 10060"/>
              <a:gd name="connsiteY10" fmla="*/ 9959 h 10000"/>
              <a:gd name="connsiteX11" fmla="*/ 9208 w 10060"/>
              <a:gd name="connsiteY11" fmla="*/ 9991 h 10000"/>
              <a:gd name="connsiteX12" fmla="*/ 9086 w 10060"/>
              <a:gd name="connsiteY12" fmla="*/ 10000 h 10000"/>
              <a:gd name="connsiteX13" fmla="*/ 0 w 10060"/>
              <a:gd name="connsiteY13" fmla="*/ 10000 h 10000"/>
              <a:gd name="connsiteX14" fmla="*/ 0 w 10060"/>
              <a:gd name="connsiteY14" fmla="*/ 0 h 10000"/>
              <a:gd name="connsiteX15" fmla="*/ 9086 w 10060"/>
              <a:gd name="connsiteY15"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809 w 10097"/>
              <a:gd name="connsiteY4" fmla="*/ 9569 h 10000"/>
              <a:gd name="connsiteX5" fmla="*/ 9729 w 10097"/>
              <a:gd name="connsiteY5" fmla="*/ 9673 h 10000"/>
              <a:gd name="connsiteX6" fmla="*/ 9644 w 10097"/>
              <a:gd name="connsiteY6" fmla="*/ 9768 h 10000"/>
              <a:gd name="connsiteX7" fmla="*/ 9546 w 10097"/>
              <a:gd name="connsiteY7" fmla="*/ 9849 h 10000"/>
              <a:gd name="connsiteX8" fmla="*/ 9439 w 10097"/>
              <a:gd name="connsiteY8" fmla="*/ 9910 h 10000"/>
              <a:gd name="connsiteX9" fmla="*/ 9325 w 10097"/>
              <a:gd name="connsiteY9" fmla="*/ 9959 h 10000"/>
              <a:gd name="connsiteX10" fmla="*/ 9208 w 10097"/>
              <a:gd name="connsiteY10" fmla="*/ 9991 h 10000"/>
              <a:gd name="connsiteX11" fmla="*/ 9086 w 10097"/>
              <a:gd name="connsiteY11" fmla="*/ 10000 h 10000"/>
              <a:gd name="connsiteX12" fmla="*/ 0 w 10097"/>
              <a:gd name="connsiteY12" fmla="*/ 10000 h 10000"/>
              <a:gd name="connsiteX13" fmla="*/ 0 w 10097"/>
              <a:gd name="connsiteY13" fmla="*/ 0 h 10000"/>
              <a:gd name="connsiteX14" fmla="*/ 9086 w 10097"/>
              <a:gd name="connsiteY14"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644 w 10097"/>
              <a:gd name="connsiteY5" fmla="*/ 9768 h 10000"/>
              <a:gd name="connsiteX6" fmla="*/ 9546 w 10097"/>
              <a:gd name="connsiteY6" fmla="*/ 9849 h 10000"/>
              <a:gd name="connsiteX7" fmla="*/ 9439 w 10097"/>
              <a:gd name="connsiteY7" fmla="*/ 9910 h 10000"/>
              <a:gd name="connsiteX8" fmla="*/ 9325 w 10097"/>
              <a:gd name="connsiteY8" fmla="*/ 9959 h 10000"/>
              <a:gd name="connsiteX9" fmla="*/ 9208 w 10097"/>
              <a:gd name="connsiteY9" fmla="*/ 9991 h 10000"/>
              <a:gd name="connsiteX10" fmla="*/ 9086 w 10097"/>
              <a:gd name="connsiteY10" fmla="*/ 10000 h 10000"/>
              <a:gd name="connsiteX11" fmla="*/ 0 w 10097"/>
              <a:gd name="connsiteY11" fmla="*/ 10000 h 10000"/>
              <a:gd name="connsiteX12" fmla="*/ 0 w 10097"/>
              <a:gd name="connsiteY12" fmla="*/ 0 h 10000"/>
              <a:gd name="connsiteX13" fmla="*/ 9086 w 10097"/>
              <a:gd name="connsiteY13"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325 w 10097"/>
              <a:gd name="connsiteY7" fmla="*/ 9959 h 10000"/>
              <a:gd name="connsiteX8" fmla="*/ 9208 w 10097"/>
              <a:gd name="connsiteY8" fmla="*/ 9991 h 10000"/>
              <a:gd name="connsiteX9" fmla="*/ 9086 w 10097"/>
              <a:gd name="connsiteY9" fmla="*/ 10000 h 10000"/>
              <a:gd name="connsiteX10" fmla="*/ 0 w 10097"/>
              <a:gd name="connsiteY10" fmla="*/ 10000 h 10000"/>
              <a:gd name="connsiteX11" fmla="*/ 0 w 10097"/>
              <a:gd name="connsiteY11" fmla="*/ 0 h 10000"/>
              <a:gd name="connsiteX12" fmla="*/ 9086 w 10097"/>
              <a:gd name="connsiteY12"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208 w 10097"/>
              <a:gd name="connsiteY7" fmla="*/ 9991 h 10000"/>
              <a:gd name="connsiteX8" fmla="*/ 9086 w 10097"/>
              <a:gd name="connsiteY8" fmla="*/ 10000 h 10000"/>
              <a:gd name="connsiteX9" fmla="*/ 0 w 10097"/>
              <a:gd name="connsiteY9" fmla="*/ 10000 h 10000"/>
              <a:gd name="connsiteX10" fmla="*/ 0 w 10097"/>
              <a:gd name="connsiteY10" fmla="*/ 0 h 10000"/>
              <a:gd name="connsiteX11" fmla="*/ 9086 w 10097"/>
              <a:gd name="connsiteY11"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086 w 10097"/>
              <a:gd name="connsiteY7" fmla="*/ 10000 h 10000"/>
              <a:gd name="connsiteX8" fmla="*/ 0 w 10097"/>
              <a:gd name="connsiteY8" fmla="*/ 10000 h 10000"/>
              <a:gd name="connsiteX9" fmla="*/ 0 w 10097"/>
              <a:gd name="connsiteY9" fmla="*/ 0 h 10000"/>
              <a:gd name="connsiteX10" fmla="*/ 9086 w 10097"/>
              <a:gd name="connsiteY10"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546 w 10097"/>
              <a:gd name="connsiteY4" fmla="*/ 9849 h 10000"/>
              <a:gd name="connsiteX5" fmla="*/ 9439 w 10097"/>
              <a:gd name="connsiteY5" fmla="*/ 9910 h 10000"/>
              <a:gd name="connsiteX6" fmla="*/ 9086 w 10097"/>
              <a:gd name="connsiteY6" fmla="*/ 10000 h 10000"/>
              <a:gd name="connsiteX7" fmla="*/ 0 w 10097"/>
              <a:gd name="connsiteY7" fmla="*/ 10000 h 10000"/>
              <a:gd name="connsiteX8" fmla="*/ 0 w 10097"/>
              <a:gd name="connsiteY8" fmla="*/ 0 h 10000"/>
              <a:gd name="connsiteX9" fmla="*/ 9086 w 10097"/>
              <a:gd name="connsiteY9"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546 w 10097"/>
              <a:gd name="connsiteY4" fmla="*/ 9849 h 10000"/>
              <a:gd name="connsiteX5" fmla="*/ 9086 w 10097"/>
              <a:gd name="connsiteY5" fmla="*/ 10000 h 10000"/>
              <a:gd name="connsiteX6" fmla="*/ 0 w 10097"/>
              <a:gd name="connsiteY6" fmla="*/ 10000 h 10000"/>
              <a:gd name="connsiteX7" fmla="*/ 0 w 10097"/>
              <a:gd name="connsiteY7" fmla="*/ 0 h 10000"/>
              <a:gd name="connsiteX8" fmla="*/ 9086 w 10097"/>
              <a:gd name="connsiteY8" fmla="*/ 0 h 10000"/>
              <a:gd name="connsiteX0" fmla="*/ 9086 w 10097"/>
              <a:gd name="connsiteY0" fmla="*/ 0 h 10000"/>
              <a:gd name="connsiteX1" fmla="*/ 9968 w 10097"/>
              <a:gd name="connsiteY1" fmla="*/ 9184 h 10000"/>
              <a:gd name="connsiteX2" fmla="*/ 9928 w 10097"/>
              <a:gd name="connsiteY2" fmla="*/ 9323 h 10000"/>
              <a:gd name="connsiteX3" fmla="*/ 9546 w 10097"/>
              <a:gd name="connsiteY3" fmla="*/ 9849 h 10000"/>
              <a:gd name="connsiteX4" fmla="*/ 9086 w 10097"/>
              <a:gd name="connsiteY4" fmla="*/ 10000 h 10000"/>
              <a:gd name="connsiteX5" fmla="*/ 0 w 10097"/>
              <a:gd name="connsiteY5" fmla="*/ 10000 h 10000"/>
              <a:gd name="connsiteX6" fmla="*/ 0 w 10097"/>
              <a:gd name="connsiteY6" fmla="*/ 0 h 10000"/>
              <a:gd name="connsiteX7" fmla="*/ 9086 w 10097"/>
              <a:gd name="connsiteY7" fmla="*/ 0 h 10000"/>
              <a:gd name="connsiteX0" fmla="*/ 9086 w 10097"/>
              <a:gd name="connsiteY0" fmla="*/ 0 h 10092"/>
              <a:gd name="connsiteX1" fmla="*/ 9968 w 10097"/>
              <a:gd name="connsiteY1" fmla="*/ 9184 h 10092"/>
              <a:gd name="connsiteX2" fmla="*/ 9546 w 10097"/>
              <a:gd name="connsiteY2" fmla="*/ 9849 h 10092"/>
              <a:gd name="connsiteX3" fmla="*/ 9086 w 10097"/>
              <a:gd name="connsiteY3" fmla="*/ 10000 h 10092"/>
              <a:gd name="connsiteX4" fmla="*/ 0 w 10097"/>
              <a:gd name="connsiteY4" fmla="*/ 10000 h 10092"/>
              <a:gd name="connsiteX5" fmla="*/ 0 w 10097"/>
              <a:gd name="connsiteY5" fmla="*/ 0 h 10092"/>
              <a:gd name="connsiteX6" fmla="*/ 9086 w 10097"/>
              <a:gd name="connsiteY6" fmla="*/ 0 h 10092"/>
              <a:gd name="connsiteX0" fmla="*/ 9086 w 9935"/>
              <a:gd name="connsiteY0" fmla="*/ 0 h 10000"/>
              <a:gd name="connsiteX1" fmla="*/ 9546 w 9935"/>
              <a:gd name="connsiteY1" fmla="*/ 9849 h 10000"/>
              <a:gd name="connsiteX2" fmla="*/ 9086 w 9935"/>
              <a:gd name="connsiteY2" fmla="*/ 10000 h 10000"/>
              <a:gd name="connsiteX3" fmla="*/ 0 w 9935"/>
              <a:gd name="connsiteY3" fmla="*/ 10000 h 10000"/>
              <a:gd name="connsiteX4" fmla="*/ 0 w 9935"/>
              <a:gd name="connsiteY4" fmla="*/ 0 h 10000"/>
              <a:gd name="connsiteX5" fmla="*/ 9086 w 9935"/>
              <a:gd name="connsiteY5" fmla="*/ 0 h 10000"/>
              <a:gd name="connsiteX0" fmla="*/ 9145 w 9145"/>
              <a:gd name="connsiteY0" fmla="*/ 0 h 10000"/>
              <a:gd name="connsiteX1" fmla="*/ 9145 w 9145"/>
              <a:gd name="connsiteY1" fmla="*/ 10000 h 10000"/>
              <a:gd name="connsiteX2" fmla="*/ 0 w 9145"/>
              <a:gd name="connsiteY2" fmla="*/ 10000 h 10000"/>
              <a:gd name="connsiteX3" fmla="*/ 0 w 9145"/>
              <a:gd name="connsiteY3" fmla="*/ 0 h 10000"/>
              <a:gd name="connsiteX4" fmla="*/ 9145 w 9145"/>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0 h 10000"/>
              <a:gd name="connsiteX4" fmla="*/ 10000 w 10000"/>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749 h 10000"/>
              <a:gd name="connsiteX4" fmla="*/ 10000 w 10000"/>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499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lnTo>
                  <a:pt x="10000" y="10000"/>
                </a:lnTo>
                <a:lnTo>
                  <a:pt x="0" y="10000"/>
                </a:lnTo>
                <a:lnTo>
                  <a:pt x="0" y="499"/>
                </a:lnTo>
                <a:lnTo>
                  <a:pt x="10000" y="0"/>
                </a:lnTo>
                <a:close/>
              </a:path>
            </a:pathLst>
          </a:custGeom>
          <a:solidFill>
            <a:sysClr val="window" lastClr="FFFFFF">
              <a:lumMod val="75000"/>
            </a:sysClr>
          </a:solidFill>
          <a:ln w="0">
            <a:noFill/>
            <a:prstDash val="solid"/>
            <a:round/>
            <a:headEnd/>
            <a:tailEnd/>
          </a:ln>
          <a:effectLst>
            <a:glow rad="228600">
              <a:sysClr val="windowText" lastClr="000000">
                <a:lumMod val="65000"/>
                <a:lumOff val="35000"/>
                <a:alpha val="40000"/>
              </a:sysClr>
            </a:glow>
            <a:softEdge rad="0"/>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226" name="Freeform 6">
            <a:extLst>
              <a:ext uri="{FF2B5EF4-FFF2-40B4-BE49-F238E27FC236}">
                <a16:creationId xmlns:a16="http://schemas.microsoft.com/office/drawing/2014/main" id="{EA9D2E2D-F648-46AF-8757-9524E6FC5AF2}"/>
              </a:ext>
            </a:extLst>
          </p:cNvPr>
          <p:cNvSpPr>
            <a:spLocks/>
          </p:cNvSpPr>
          <p:nvPr/>
        </p:nvSpPr>
        <p:spPr bwMode="auto">
          <a:xfrm>
            <a:off x="4428231" y="1347813"/>
            <a:ext cx="255174" cy="347721"/>
          </a:xfrm>
          <a:custGeom>
            <a:avLst/>
            <a:gdLst>
              <a:gd name="T0" fmla="*/ 0 w 459"/>
              <a:gd name="T1" fmla="*/ 0 h 688"/>
              <a:gd name="T2" fmla="*/ 115 w 459"/>
              <a:gd name="T3" fmla="*/ 0 h 688"/>
              <a:gd name="T4" fmla="*/ 161 w 459"/>
              <a:gd name="T5" fmla="*/ 2 h 688"/>
              <a:gd name="T6" fmla="*/ 205 w 459"/>
              <a:gd name="T7" fmla="*/ 11 h 688"/>
              <a:gd name="T8" fmla="*/ 248 w 459"/>
              <a:gd name="T9" fmla="*/ 26 h 688"/>
              <a:gd name="T10" fmla="*/ 288 w 459"/>
              <a:gd name="T11" fmla="*/ 47 h 688"/>
              <a:gd name="T12" fmla="*/ 325 w 459"/>
              <a:gd name="T13" fmla="*/ 71 h 688"/>
              <a:gd name="T14" fmla="*/ 357 w 459"/>
              <a:gd name="T15" fmla="*/ 101 h 688"/>
              <a:gd name="T16" fmla="*/ 387 w 459"/>
              <a:gd name="T17" fmla="*/ 133 h 688"/>
              <a:gd name="T18" fmla="*/ 411 w 459"/>
              <a:gd name="T19" fmla="*/ 170 h 688"/>
              <a:gd name="T20" fmla="*/ 432 w 459"/>
              <a:gd name="T21" fmla="*/ 210 h 688"/>
              <a:gd name="T22" fmla="*/ 447 w 459"/>
              <a:gd name="T23" fmla="*/ 253 h 688"/>
              <a:gd name="T24" fmla="*/ 456 w 459"/>
              <a:gd name="T25" fmla="*/ 298 h 688"/>
              <a:gd name="T26" fmla="*/ 459 w 459"/>
              <a:gd name="T27" fmla="*/ 344 h 688"/>
              <a:gd name="T28" fmla="*/ 459 w 459"/>
              <a:gd name="T29" fmla="*/ 344 h 688"/>
              <a:gd name="T30" fmla="*/ 456 w 459"/>
              <a:gd name="T31" fmla="*/ 391 h 688"/>
              <a:gd name="T32" fmla="*/ 447 w 459"/>
              <a:gd name="T33" fmla="*/ 436 h 688"/>
              <a:gd name="T34" fmla="*/ 432 w 459"/>
              <a:gd name="T35" fmla="*/ 478 h 688"/>
              <a:gd name="T36" fmla="*/ 411 w 459"/>
              <a:gd name="T37" fmla="*/ 517 h 688"/>
              <a:gd name="T38" fmla="*/ 387 w 459"/>
              <a:gd name="T39" fmla="*/ 554 h 688"/>
              <a:gd name="T40" fmla="*/ 357 w 459"/>
              <a:gd name="T41" fmla="*/ 587 h 688"/>
              <a:gd name="T42" fmla="*/ 325 w 459"/>
              <a:gd name="T43" fmla="*/ 616 h 688"/>
              <a:gd name="T44" fmla="*/ 288 w 459"/>
              <a:gd name="T45" fmla="*/ 641 h 688"/>
              <a:gd name="T46" fmla="*/ 248 w 459"/>
              <a:gd name="T47" fmla="*/ 661 h 688"/>
              <a:gd name="T48" fmla="*/ 205 w 459"/>
              <a:gd name="T49" fmla="*/ 676 h 688"/>
              <a:gd name="T50" fmla="*/ 161 w 459"/>
              <a:gd name="T51" fmla="*/ 685 h 688"/>
              <a:gd name="T52" fmla="*/ 115 w 459"/>
              <a:gd name="T53" fmla="*/ 688 h 688"/>
              <a:gd name="T54" fmla="*/ 0 w 459"/>
              <a:gd name="T55" fmla="*/ 688 h 688"/>
              <a:gd name="T56" fmla="*/ 0 w 459"/>
              <a:gd name="T57"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9" h="688">
                <a:moveTo>
                  <a:pt x="0" y="0"/>
                </a:moveTo>
                <a:lnTo>
                  <a:pt x="115" y="0"/>
                </a:lnTo>
                <a:lnTo>
                  <a:pt x="161" y="2"/>
                </a:lnTo>
                <a:lnTo>
                  <a:pt x="205" y="11"/>
                </a:lnTo>
                <a:lnTo>
                  <a:pt x="248" y="26"/>
                </a:lnTo>
                <a:lnTo>
                  <a:pt x="288" y="47"/>
                </a:lnTo>
                <a:lnTo>
                  <a:pt x="325" y="71"/>
                </a:lnTo>
                <a:lnTo>
                  <a:pt x="357" y="101"/>
                </a:lnTo>
                <a:lnTo>
                  <a:pt x="387" y="133"/>
                </a:lnTo>
                <a:lnTo>
                  <a:pt x="411" y="170"/>
                </a:lnTo>
                <a:lnTo>
                  <a:pt x="432" y="210"/>
                </a:lnTo>
                <a:lnTo>
                  <a:pt x="447" y="253"/>
                </a:lnTo>
                <a:lnTo>
                  <a:pt x="456" y="298"/>
                </a:lnTo>
                <a:lnTo>
                  <a:pt x="459" y="344"/>
                </a:lnTo>
                <a:lnTo>
                  <a:pt x="459" y="344"/>
                </a:lnTo>
                <a:lnTo>
                  <a:pt x="456" y="391"/>
                </a:lnTo>
                <a:lnTo>
                  <a:pt x="447" y="436"/>
                </a:lnTo>
                <a:lnTo>
                  <a:pt x="432" y="478"/>
                </a:lnTo>
                <a:lnTo>
                  <a:pt x="411" y="517"/>
                </a:lnTo>
                <a:lnTo>
                  <a:pt x="387" y="554"/>
                </a:lnTo>
                <a:lnTo>
                  <a:pt x="357" y="587"/>
                </a:lnTo>
                <a:lnTo>
                  <a:pt x="325" y="616"/>
                </a:lnTo>
                <a:lnTo>
                  <a:pt x="288" y="641"/>
                </a:lnTo>
                <a:lnTo>
                  <a:pt x="248" y="661"/>
                </a:lnTo>
                <a:lnTo>
                  <a:pt x="205" y="676"/>
                </a:lnTo>
                <a:lnTo>
                  <a:pt x="161" y="685"/>
                </a:lnTo>
                <a:lnTo>
                  <a:pt x="115" y="688"/>
                </a:lnTo>
                <a:lnTo>
                  <a:pt x="0" y="688"/>
                </a:lnTo>
                <a:lnTo>
                  <a:pt x="0" y="0"/>
                </a:lnTo>
                <a:close/>
              </a:path>
            </a:pathLst>
          </a:custGeom>
          <a:solidFill>
            <a:srgbClr val="A098D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227" name="Freeform 7">
            <a:extLst>
              <a:ext uri="{FF2B5EF4-FFF2-40B4-BE49-F238E27FC236}">
                <a16:creationId xmlns:a16="http://schemas.microsoft.com/office/drawing/2014/main" id="{928FF870-F227-493B-B10F-FA24C872B87C}"/>
              </a:ext>
            </a:extLst>
          </p:cNvPr>
          <p:cNvSpPr>
            <a:spLocks/>
          </p:cNvSpPr>
          <p:nvPr/>
        </p:nvSpPr>
        <p:spPr bwMode="auto">
          <a:xfrm>
            <a:off x="2590868" y="1438548"/>
            <a:ext cx="2092537" cy="1739110"/>
          </a:xfrm>
          <a:custGeom>
            <a:avLst/>
            <a:gdLst>
              <a:gd name="T0" fmla="*/ 3764 w 3764"/>
              <a:gd name="T1" fmla="*/ 0 h 3441"/>
              <a:gd name="T2" fmla="*/ 3764 w 3764"/>
              <a:gd name="T3" fmla="*/ 3096 h 3441"/>
              <a:gd name="T4" fmla="*/ 3761 w 3764"/>
              <a:gd name="T5" fmla="*/ 3143 h 3441"/>
              <a:gd name="T6" fmla="*/ 3752 w 3764"/>
              <a:gd name="T7" fmla="*/ 3188 h 3441"/>
              <a:gd name="T8" fmla="*/ 3737 w 3764"/>
              <a:gd name="T9" fmla="*/ 3231 h 3441"/>
              <a:gd name="T10" fmla="*/ 3716 w 3764"/>
              <a:gd name="T11" fmla="*/ 3270 h 3441"/>
              <a:gd name="T12" fmla="*/ 3692 w 3764"/>
              <a:gd name="T13" fmla="*/ 3307 h 3441"/>
              <a:gd name="T14" fmla="*/ 3662 w 3764"/>
              <a:gd name="T15" fmla="*/ 3340 h 3441"/>
              <a:gd name="T16" fmla="*/ 3630 w 3764"/>
              <a:gd name="T17" fmla="*/ 3369 h 3441"/>
              <a:gd name="T18" fmla="*/ 3593 w 3764"/>
              <a:gd name="T19" fmla="*/ 3394 h 3441"/>
              <a:gd name="T20" fmla="*/ 3553 w 3764"/>
              <a:gd name="T21" fmla="*/ 3413 h 3441"/>
              <a:gd name="T22" fmla="*/ 3510 w 3764"/>
              <a:gd name="T23" fmla="*/ 3428 h 3441"/>
              <a:gd name="T24" fmla="*/ 3466 w 3764"/>
              <a:gd name="T25" fmla="*/ 3438 h 3441"/>
              <a:gd name="T26" fmla="*/ 3420 w 3764"/>
              <a:gd name="T27" fmla="*/ 3441 h 3441"/>
              <a:gd name="T28" fmla="*/ 0 w 3764"/>
              <a:gd name="T29" fmla="*/ 3441 h 3441"/>
              <a:gd name="T30" fmla="*/ 0 w 3764"/>
              <a:gd name="T31" fmla="*/ 344 h 3441"/>
              <a:gd name="T32" fmla="*/ 3420 w 3764"/>
              <a:gd name="T33" fmla="*/ 344 h 3441"/>
              <a:gd name="T34" fmla="*/ 3466 w 3764"/>
              <a:gd name="T35" fmla="*/ 341 h 3441"/>
              <a:gd name="T36" fmla="*/ 3510 w 3764"/>
              <a:gd name="T37" fmla="*/ 332 h 3441"/>
              <a:gd name="T38" fmla="*/ 3553 w 3764"/>
              <a:gd name="T39" fmla="*/ 317 h 3441"/>
              <a:gd name="T40" fmla="*/ 3593 w 3764"/>
              <a:gd name="T41" fmla="*/ 297 h 3441"/>
              <a:gd name="T42" fmla="*/ 3630 w 3764"/>
              <a:gd name="T43" fmla="*/ 272 h 3441"/>
              <a:gd name="T44" fmla="*/ 3662 w 3764"/>
              <a:gd name="T45" fmla="*/ 243 h 3441"/>
              <a:gd name="T46" fmla="*/ 3692 w 3764"/>
              <a:gd name="T47" fmla="*/ 210 h 3441"/>
              <a:gd name="T48" fmla="*/ 3716 w 3764"/>
              <a:gd name="T49" fmla="*/ 173 h 3441"/>
              <a:gd name="T50" fmla="*/ 3737 w 3764"/>
              <a:gd name="T51" fmla="*/ 134 h 3441"/>
              <a:gd name="T52" fmla="*/ 3752 w 3764"/>
              <a:gd name="T53" fmla="*/ 92 h 3441"/>
              <a:gd name="T54" fmla="*/ 3761 w 3764"/>
              <a:gd name="T55" fmla="*/ 47 h 3441"/>
              <a:gd name="T56" fmla="*/ 3764 w 3764"/>
              <a:gd name="T57" fmla="*/ 0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64" h="3441">
                <a:moveTo>
                  <a:pt x="3764" y="0"/>
                </a:moveTo>
                <a:lnTo>
                  <a:pt x="3764" y="3096"/>
                </a:lnTo>
                <a:lnTo>
                  <a:pt x="3761" y="3143"/>
                </a:lnTo>
                <a:lnTo>
                  <a:pt x="3752" y="3188"/>
                </a:lnTo>
                <a:lnTo>
                  <a:pt x="3737" y="3231"/>
                </a:lnTo>
                <a:lnTo>
                  <a:pt x="3716" y="3270"/>
                </a:lnTo>
                <a:lnTo>
                  <a:pt x="3692" y="3307"/>
                </a:lnTo>
                <a:lnTo>
                  <a:pt x="3662" y="3340"/>
                </a:lnTo>
                <a:lnTo>
                  <a:pt x="3630" y="3369"/>
                </a:lnTo>
                <a:lnTo>
                  <a:pt x="3593" y="3394"/>
                </a:lnTo>
                <a:lnTo>
                  <a:pt x="3553" y="3413"/>
                </a:lnTo>
                <a:lnTo>
                  <a:pt x="3510" y="3428"/>
                </a:lnTo>
                <a:lnTo>
                  <a:pt x="3466" y="3438"/>
                </a:lnTo>
                <a:lnTo>
                  <a:pt x="3420" y="3441"/>
                </a:lnTo>
                <a:lnTo>
                  <a:pt x="0" y="3441"/>
                </a:lnTo>
                <a:lnTo>
                  <a:pt x="0" y="344"/>
                </a:lnTo>
                <a:lnTo>
                  <a:pt x="3420" y="344"/>
                </a:lnTo>
                <a:lnTo>
                  <a:pt x="3466" y="341"/>
                </a:lnTo>
                <a:lnTo>
                  <a:pt x="3510" y="332"/>
                </a:lnTo>
                <a:lnTo>
                  <a:pt x="3553" y="317"/>
                </a:lnTo>
                <a:lnTo>
                  <a:pt x="3593" y="297"/>
                </a:lnTo>
                <a:lnTo>
                  <a:pt x="3630" y="272"/>
                </a:lnTo>
                <a:lnTo>
                  <a:pt x="3662" y="243"/>
                </a:lnTo>
                <a:lnTo>
                  <a:pt x="3692" y="210"/>
                </a:lnTo>
                <a:lnTo>
                  <a:pt x="3716" y="173"/>
                </a:lnTo>
                <a:lnTo>
                  <a:pt x="3737" y="134"/>
                </a:lnTo>
                <a:lnTo>
                  <a:pt x="3752" y="92"/>
                </a:lnTo>
                <a:lnTo>
                  <a:pt x="3761" y="47"/>
                </a:lnTo>
                <a:lnTo>
                  <a:pt x="3764" y="0"/>
                </a:lnTo>
                <a:close/>
              </a:path>
            </a:pathLst>
          </a:custGeom>
          <a:gradFill flip="none" rotWithShape="1">
            <a:gsLst>
              <a:gs pos="99000">
                <a:srgbClr val="C0BBE7"/>
              </a:gs>
              <a:gs pos="89000">
                <a:srgbClr val="A098DA"/>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231" name="Rounded Rectangle 2">
            <a:extLst>
              <a:ext uri="{FF2B5EF4-FFF2-40B4-BE49-F238E27FC236}">
                <a16:creationId xmlns:a16="http://schemas.microsoft.com/office/drawing/2014/main" id="{B71425AF-F1F6-4766-A4F1-656D1C7C4952}"/>
              </a:ext>
            </a:extLst>
          </p:cNvPr>
          <p:cNvSpPr/>
          <p:nvPr/>
        </p:nvSpPr>
        <p:spPr>
          <a:xfrm>
            <a:off x="2591339" y="1345549"/>
            <a:ext cx="2082072" cy="259250"/>
          </a:xfrm>
          <a:custGeom>
            <a:avLst/>
            <a:gdLst>
              <a:gd name="connsiteX0" fmla="*/ 0 w 2410065"/>
              <a:gd name="connsiteY0" fmla="*/ 128493 h 256986"/>
              <a:gd name="connsiteX1" fmla="*/ 128493 w 2410065"/>
              <a:gd name="connsiteY1" fmla="*/ 0 h 256986"/>
              <a:gd name="connsiteX2" fmla="*/ 2281572 w 2410065"/>
              <a:gd name="connsiteY2" fmla="*/ 0 h 256986"/>
              <a:gd name="connsiteX3" fmla="*/ 2410065 w 2410065"/>
              <a:gd name="connsiteY3" fmla="*/ 128493 h 256986"/>
              <a:gd name="connsiteX4" fmla="*/ 2410065 w 2410065"/>
              <a:gd name="connsiteY4" fmla="*/ 128493 h 256986"/>
              <a:gd name="connsiteX5" fmla="*/ 2281572 w 2410065"/>
              <a:gd name="connsiteY5" fmla="*/ 256986 h 256986"/>
              <a:gd name="connsiteX6" fmla="*/ 128493 w 2410065"/>
              <a:gd name="connsiteY6" fmla="*/ 256986 h 256986"/>
              <a:gd name="connsiteX7" fmla="*/ 0 w 2410065"/>
              <a:gd name="connsiteY7" fmla="*/ 128493 h 256986"/>
              <a:gd name="connsiteX0" fmla="*/ 0 w 2410065"/>
              <a:gd name="connsiteY0" fmla="*/ 130757 h 259250"/>
              <a:gd name="connsiteX1" fmla="*/ 128493 w 2410065"/>
              <a:gd name="connsiteY1" fmla="*/ 2264 h 259250"/>
              <a:gd name="connsiteX2" fmla="*/ 2163444 w 2410065"/>
              <a:gd name="connsiteY2" fmla="*/ 0 h 259250"/>
              <a:gd name="connsiteX3" fmla="*/ 2281572 w 2410065"/>
              <a:gd name="connsiteY3" fmla="*/ 2264 h 259250"/>
              <a:gd name="connsiteX4" fmla="*/ 2410065 w 2410065"/>
              <a:gd name="connsiteY4" fmla="*/ 130757 h 259250"/>
              <a:gd name="connsiteX5" fmla="*/ 2410065 w 2410065"/>
              <a:gd name="connsiteY5" fmla="*/ 130757 h 259250"/>
              <a:gd name="connsiteX6" fmla="*/ 2281572 w 2410065"/>
              <a:gd name="connsiteY6" fmla="*/ 259250 h 259250"/>
              <a:gd name="connsiteX7" fmla="*/ 128493 w 2410065"/>
              <a:gd name="connsiteY7" fmla="*/ 259250 h 259250"/>
              <a:gd name="connsiteX8" fmla="*/ 0 w 2410065"/>
              <a:gd name="connsiteY8" fmla="*/ 130757 h 259250"/>
              <a:gd name="connsiteX0" fmla="*/ 0 w 2410065"/>
              <a:gd name="connsiteY0" fmla="*/ 130757 h 259250"/>
              <a:gd name="connsiteX1" fmla="*/ 2163444 w 2410065"/>
              <a:gd name="connsiteY1" fmla="*/ 0 h 259250"/>
              <a:gd name="connsiteX2" fmla="*/ 2281572 w 2410065"/>
              <a:gd name="connsiteY2" fmla="*/ 2264 h 259250"/>
              <a:gd name="connsiteX3" fmla="*/ 2410065 w 2410065"/>
              <a:gd name="connsiteY3" fmla="*/ 130757 h 259250"/>
              <a:gd name="connsiteX4" fmla="*/ 2410065 w 2410065"/>
              <a:gd name="connsiteY4" fmla="*/ 130757 h 259250"/>
              <a:gd name="connsiteX5" fmla="*/ 2281572 w 2410065"/>
              <a:gd name="connsiteY5" fmla="*/ 259250 h 259250"/>
              <a:gd name="connsiteX6" fmla="*/ 128493 w 2410065"/>
              <a:gd name="connsiteY6" fmla="*/ 259250 h 259250"/>
              <a:gd name="connsiteX7" fmla="*/ 0 w 2410065"/>
              <a:gd name="connsiteY7" fmla="*/ 130757 h 259250"/>
              <a:gd name="connsiteX0" fmla="*/ 0 w 2410065"/>
              <a:gd name="connsiteY0" fmla="*/ 130757 h 259250"/>
              <a:gd name="connsiteX1" fmla="*/ 2163444 w 2410065"/>
              <a:gd name="connsiteY1" fmla="*/ 0 h 259250"/>
              <a:gd name="connsiteX2" fmla="*/ 2281572 w 2410065"/>
              <a:gd name="connsiteY2" fmla="*/ 2264 h 259250"/>
              <a:gd name="connsiteX3" fmla="*/ 2410065 w 2410065"/>
              <a:gd name="connsiteY3" fmla="*/ 130757 h 259250"/>
              <a:gd name="connsiteX4" fmla="*/ 2410065 w 2410065"/>
              <a:gd name="connsiteY4" fmla="*/ 130757 h 259250"/>
              <a:gd name="connsiteX5" fmla="*/ 2281572 w 2410065"/>
              <a:gd name="connsiteY5" fmla="*/ 259250 h 259250"/>
              <a:gd name="connsiteX6" fmla="*/ 128493 w 2410065"/>
              <a:gd name="connsiteY6" fmla="*/ 259250 h 259250"/>
              <a:gd name="connsiteX7" fmla="*/ 91440 w 2410065"/>
              <a:gd name="connsiteY7" fmla="*/ 222197 h 259250"/>
              <a:gd name="connsiteX0" fmla="*/ 2119187 w 2365808"/>
              <a:gd name="connsiteY0" fmla="*/ 0 h 259250"/>
              <a:gd name="connsiteX1" fmla="*/ 2237315 w 2365808"/>
              <a:gd name="connsiteY1" fmla="*/ 2264 h 259250"/>
              <a:gd name="connsiteX2" fmla="*/ 2365808 w 2365808"/>
              <a:gd name="connsiteY2" fmla="*/ 130757 h 259250"/>
              <a:gd name="connsiteX3" fmla="*/ 2365808 w 2365808"/>
              <a:gd name="connsiteY3" fmla="*/ 130757 h 259250"/>
              <a:gd name="connsiteX4" fmla="*/ 2237315 w 2365808"/>
              <a:gd name="connsiteY4" fmla="*/ 259250 h 259250"/>
              <a:gd name="connsiteX5" fmla="*/ 84236 w 2365808"/>
              <a:gd name="connsiteY5" fmla="*/ 259250 h 259250"/>
              <a:gd name="connsiteX6" fmla="*/ 47183 w 2365808"/>
              <a:gd name="connsiteY6" fmla="*/ 222197 h 259250"/>
              <a:gd name="connsiteX0" fmla="*/ 2034951 w 2281572"/>
              <a:gd name="connsiteY0" fmla="*/ 0 h 259250"/>
              <a:gd name="connsiteX1" fmla="*/ 2153079 w 2281572"/>
              <a:gd name="connsiteY1" fmla="*/ 2264 h 259250"/>
              <a:gd name="connsiteX2" fmla="*/ 2281572 w 2281572"/>
              <a:gd name="connsiteY2" fmla="*/ 130757 h 259250"/>
              <a:gd name="connsiteX3" fmla="*/ 2281572 w 2281572"/>
              <a:gd name="connsiteY3" fmla="*/ 130757 h 259250"/>
              <a:gd name="connsiteX4" fmla="*/ 2153079 w 2281572"/>
              <a:gd name="connsiteY4" fmla="*/ 259250 h 259250"/>
              <a:gd name="connsiteX5" fmla="*/ 0 w 2281572"/>
              <a:gd name="connsiteY5" fmla="*/ 259250 h 259250"/>
              <a:gd name="connsiteX0" fmla="*/ 2034951 w 2281572"/>
              <a:gd name="connsiteY0" fmla="*/ 0 h 259250"/>
              <a:gd name="connsiteX1" fmla="*/ 2153079 w 2281572"/>
              <a:gd name="connsiteY1" fmla="*/ 2264 h 259250"/>
              <a:gd name="connsiteX2" fmla="*/ 2281572 w 2281572"/>
              <a:gd name="connsiteY2" fmla="*/ 130757 h 259250"/>
              <a:gd name="connsiteX3" fmla="*/ 2281572 w 2281572"/>
              <a:gd name="connsiteY3" fmla="*/ 130757 h 259250"/>
              <a:gd name="connsiteX4" fmla="*/ 2153079 w 2281572"/>
              <a:gd name="connsiteY4" fmla="*/ 259250 h 259250"/>
              <a:gd name="connsiteX5" fmla="*/ 199500 w 2281572"/>
              <a:gd name="connsiteY5" fmla="*/ 256032 h 259250"/>
              <a:gd name="connsiteX6" fmla="*/ 0 w 2281572"/>
              <a:gd name="connsiteY6" fmla="*/ 259250 h 259250"/>
              <a:gd name="connsiteX0" fmla="*/ 1835451 w 2082072"/>
              <a:gd name="connsiteY0" fmla="*/ 0 h 259250"/>
              <a:gd name="connsiteX1" fmla="*/ 1953579 w 2082072"/>
              <a:gd name="connsiteY1" fmla="*/ 2264 h 259250"/>
              <a:gd name="connsiteX2" fmla="*/ 2082072 w 2082072"/>
              <a:gd name="connsiteY2" fmla="*/ 130757 h 259250"/>
              <a:gd name="connsiteX3" fmla="*/ 2082072 w 2082072"/>
              <a:gd name="connsiteY3" fmla="*/ 130757 h 259250"/>
              <a:gd name="connsiteX4" fmla="*/ 1953579 w 2082072"/>
              <a:gd name="connsiteY4" fmla="*/ 259250 h 259250"/>
              <a:gd name="connsiteX5" fmla="*/ 0 w 2082072"/>
              <a:gd name="connsiteY5" fmla="*/ 256032 h 2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072" h="259250">
                <a:moveTo>
                  <a:pt x="1835451" y="0"/>
                </a:moveTo>
                <a:lnTo>
                  <a:pt x="1953579" y="2264"/>
                </a:lnTo>
                <a:cubicBezTo>
                  <a:pt x="2024544" y="2264"/>
                  <a:pt x="2082072" y="59792"/>
                  <a:pt x="2082072" y="130757"/>
                </a:cubicBezTo>
                <a:lnTo>
                  <a:pt x="2082072" y="130757"/>
                </a:lnTo>
                <a:cubicBezTo>
                  <a:pt x="2082072" y="201722"/>
                  <a:pt x="2024544" y="259250"/>
                  <a:pt x="1953579" y="259250"/>
                </a:cubicBezTo>
                <a:lnTo>
                  <a:pt x="0" y="256032"/>
                </a:lnTo>
              </a:path>
            </a:pathLst>
          </a:custGeom>
          <a:noFill/>
          <a:ln w="28575" cap="flat" cmpd="sng" algn="ctr">
            <a:solidFill>
              <a:sysClr val="window" lastClr="FFFFFF">
                <a:lumMod val="95000"/>
              </a:sysClr>
            </a:solid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pic>
        <p:nvPicPr>
          <p:cNvPr id="5" name="Graphic 4" descr="Add">
            <a:extLst>
              <a:ext uri="{FF2B5EF4-FFF2-40B4-BE49-F238E27FC236}">
                <a16:creationId xmlns:a16="http://schemas.microsoft.com/office/drawing/2014/main" id="{91E3987C-0727-4303-A3EA-35FFCA01451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13708" y="1803295"/>
            <a:ext cx="914400" cy="914400"/>
          </a:xfrm>
          <a:prstGeom prst="rect">
            <a:avLst/>
          </a:prstGeom>
        </p:spPr>
      </p:pic>
      <p:sp>
        <p:nvSpPr>
          <p:cNvPr id="234" name="Rectangle 233">
            <a:extLst>
              <a:ext uri="{FF2B5EF4-FFF2-40B4-BE49-F238E27FC236}">
                <a16:creationId xmlns:a16="http://schemas.microsoft.com/office/drawing/2014/main" id="{B0D1E826-A523-4DDD-9113-0688D89EEA0A}"/>
              </a:ext>
            </a:extLst>
          </p:cNvPr>
          <p:cNvSpPr/>
          <p:nvPr/>
        </p:nvSpPr>
        <p:spPr>
          <a:xfrm>
            <a:off x="4904157" y="1243367"/>
            <a:ext cx="3593592" cy="4407408"/>
          </a:xfrm>
          <a:prstGeom prst="rect">
            <a:avLst/>
          </a:prstGeom>
          <a:solidFill>
            <a:srgbClr val="E9EE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235" name="Freeform 86">
            <a:extLst>
              <a:ext uri="{FF2B5EF4-FFF2-40B4-BE49-F238E27FC236}">
                <a16:creationId xmlns:a16="http://schemas.microsoft.com/office/drawing/2014/main" id="{88849A42-35E5-4CDD-9292-CD65B8C3826F}"/>
              </a:ext>
            </a:extLst>
          </p:cNvPr>
          <p:cNvSpPr>
            <a:spLocks/>
          </p:cNvSpPr>
          <p:nvPr/>
        </p:nvSpPr>
        <p:spPr bwMode="auto">
          <a:xfrm rot="21433871">
            <a:off x="6743468" y="1694435"/>
            <a:ext cx="1814610" cy="1406434"/>
          </a:xfrm>
          <a:custGeom>
            <a:avLst/>
            <a:gdLst>
              <a:gd name="T0" fmla="*/ 3764 w 3764"/>
              <a:gd name="T1" fmla="*/ 0 h 3441"/>
              <a:gd name="T2" fmla="*/ 3764 w 3764"/>
              <a:gd name="T3" fmla="*/ 3096 h 3441"/>
              <a:gd name="T4" fmla="*/ 3761 w 3764"/>
              <a:gd name="T5" fmla="*/ 3143 h 3441"/>
              <a:gd name="T6" fmla="*/ 3752 w 3764"/>
              <a:gd name="T7" fmla="*/ 3188 h 3441"/>
              <a:gd name="T8" fmla="*/ 3737 w 3764"/>
              <a:gd name="T9" fmla="*/ 3231 h 3441"/>
              <a:gd name="T10" fmla="*/ 3716 w 3764"/>
              <a:gd name="T11" fmla="*/ 3270 h 3441"/>
              <a:gd name="T12" fmla="*/ 3692 w 3764"/>
              <a:gd name="T13" fmla="*/ 3307 h 3441"/>
              <a:gd name="T14" fmla="*/ 3662 w 3764"/>
              <a:gd name="T15" fmla="*/ 3340 h 3441"/>
              <a:gd name="T16" fmla="*/ 3630 w 3764"/>
              <a:gd name="T17" fmla="*/ 3369 h 3441"/>
              <a:gd name="T18" fmla="*/ 3593 w 3764"/>
              <a:gd name="T19" fmla="*/ 3394 h 3441"/>
              <a:gd name="T20" fmla="*/ 3553 w 3764"/>
              <a:gd name="T21" fmla="*/ 3413 h 3441"/>
              <a:gd name="T22" fmla="*/ 3510 w 3764"/>
              <a:gd name="T23" fmla="*/ 3428 h 3441"/>
              <a:gd name="T24" fmla="*/ 3466 w 3764"/>
              <a:gd name="T25" fmla="*/ 3438 h 3441"/>
              <a:gd name="T26" fmla="*/ 3420 w 3764"/>
              <a:gd name="T27" fmla="*/ 3441 h 3441"/>
              <a:gd name="T28" fmla="*/ 0 w 3764"/>
              <a:gd name="T29" fmla="*/ 3441 h 3441"/>
              <a:gd name="T30" fmla="*/ 0 w 3764"/>
              <a:gd name="T31" fmla="*/ 344 h 3441"/>
              <a:gd name="T32" fmla="*/ 3420 w 3764"/>
              <a:gd name="T33" fmla="*/ 344 h 3441"/>
              <a:gd name="T34" fmla="*/ 3466 w 3764"/>
              <a:gd name="T35" fmla="*/ 341 h 3441"/>
              <a:gd name="T36" fmla="*/ 3510 w 3764"/>
              <a:gd name="T37" fmla="*/ 332 h 3441"/>
              <a:gd name="T38" fmla="*/ 3553 w 3764"/>
              <a:gd name="T39" fmla="*/ 317 h 3441"/>
              <a:gd name="T40" fmla="*/ 3593 w 3764"/>
              <a:gd name="T41" fmla="*/ 297 h 3441"/>
              <a:gd name="T42" fmla="*/ 3630 w 3764"/>
              <a:gd name="T43" fmla="*/ 272 h 3441"/>
              <a:gd name="T44" fmla="*/ 3662 w 3764"/>
              <a:gd name="T45" fmla="*/ 243 h 3441"/>
              <a:gd name="T46" fmla="*/ 3692 w 3764"/>
              <a:gd name="T47" fmla="*/ 210 h 3441"/>
              <a:gd name="T48" fmla="*/ 3716 w 3764"/>
              <a:gd name="T49" fmla="*/ 173 h 3441"/>
              <a:gd name="T50" fmla="*/ 3737 w 3764"/>
              <a:gd name="T51" fmla="*/ 134 h 3441"/>
              <a:gd name="T52" fmla="*/ 3752 w 3764"/>
              <a:gd name="T53" fmla="*/ 92 h 3441"/>
              <a:gd name="T54" fmla="*/ 3761 w 3764"/>
              <a:gd name="T55" fmla="*/ 47 h 3441"/>
              <a:gd name="T56" fmla="*/ 3764 w 3764"/>
              <a:gd name="T57" fmla="*/ 0 h 3441"/>
              <a:gd name="connsiteX0" fmla="*/ 9992 w 10000"/>
              <a:gd name="connsiteY0" fmla="*/ 0 h 9863"/>
              <a:gd name="connsiteX1" fmla="*/ 10000 w 10000"/>
              <a:gd name="connsiteY1" fmla="*/ 8860 h 9863"/>
              <a:gd name="connsiteX2" fmla="*/ 9992 w 10000"/>
              <a:gd name="connsiteY2" fmla="*/ 8997 h 9863"/>
              <a:gd name="connsiteX3" fmla="*/ 9968 w 10000"/>
              <a:gd name="connsiteY3" fmla="*/ 9128 h 9863"/>
              <a:gd name="connsiteX4" fmla="*/ 9928 w 10000"/>
              <a:gd name="connsiteY4" fmla="*/ 9253 h 9863"/>
              <a:gd name="connsiteX5" fmla="*/ 9872 w 10000"/>
              <a:gd name="connsiteY5" fmla="*/ 9366 h 9863"/>
              <a:gd name="connsiteX6" fmla="*/ 9809 w 10000"/>
              <a:gd name="connsiteY6" fmla="*/ 9474 h 9863"/>
              <a:gd name="connsiteX7" fmla="*/ 9729 w 10000"/>
              <a:gd name="connsiteY7" fmla="*/ 9569 h 9863"/>
              <a:gd name="connsiteX8" fmla="*/ 9644 w 10000"/>
              <a:gd name="connsiteY8" fmla="*/ 9654 h 9863"/>
              <a:gd name="connsiteX9" fmla="*/ 9546 w 10000"/>
              <a:gd name="connsiteY9" fmla="*/ 9726 h 9863"/>
              <a:gd name="connsiteX10" fmla="*/ 9439 w 10000"/>
              <a:gd name="connsiteY10" fmla="*/ 9782 h 9863"/>
              <a:gd name="connsiteX11" fmla="*/ 9325 w 10000"/>
              <a:gd name="connsiteY11" fmla="*/ 9825 h 9863"/>
              <a:gd name="connsiteX12" fmla="*/ 9208 w 10000"/>
              <a:gd name="connsiteY12" fmla="*/ 9854 h 9863"/>
              <a:gd name="connsiteX13" fmla="*/ 9086 w 10000"/>
              <a:gd name="connsiteY13" fmla="*/ 9863 h 9863"/>
              <a:gd name="connsiteX14" fmla="*/ 0 w 10000"/>
              <a:gd name="connsiteY14" fmla="*/ 9863 h 9863"/>
              <a:gd name="connsiteX15" fmla="*/ 0 w 10000"/>
              <a:gd name="connsiteY15" fmla="*/ 863 h 9863"/>
              <a:gd name="connsiteX16" fmla="*/ 9086 w 10000"/>
              <a:gd name="connsiteY16" fmla="*/ 863 h 9863"/>
              <a:gd name="connsiteX17" fmla="*/ 9208 w 10000"/>
              <a:gd name="connsiteY17" fmla="*/ 854 h 9863"/>
              <a:gd name="connsiteX18" fmla="*/ 9325 w 10000"/>
              <a:gd name="connsiteY18" fmla="*/ 828 h 9863"/>
              <a:gd name="connsiteX19" fmla="*/ 9439 w 10000"/>
              <a:gd name="connsiteY19" fmla="*/ 784 h 9863"/>
              <a:gd name="connsiteX20" fmla="*/ 9546 w 10000"/>
              <a:gd name="connsiteY20" fmla="*/ 726 h 9863"/>
              <a:gd name="connsiteX21" fmla="*/ 9644 w 10000"/>
              <a:gd name="connsiteY21" fmla="*/ 653 h 9863"/>
              <a:gd name="connsiteX22" fmla="*/ 9729 w 10000"/>
              <a:gd name="connsiteY22" fmla="*/ 569 h 9863"/>
              <a:gd name="connsiteX23" fmla="*/ 9809 w 10000"/>
              <a:gd name="connsiteY23" fmla="*/ 473 h 9863"/>
              <a:gd name="connsiteX24" fmla="*/ 9872 w 10000"/>
              <a:gd name="connsiteY24" fmla="*/ 366 h 9863"/>
              <a:gd name="connsiteX25" fmla="*/ 9928 w 10000"/>
              <a:gd name="connsiteY25" fmla="*/ 252 h 9863"/>
              <a:gd name="connsiteX26" fmla="*/ 9968 w 10000"/>
              <a:gd name="connsiteY26" fmla="*/ 130 h 9863"/>
              <a:gd name="connsiteX27" fmla="*/ 9992 w 10000"/>
              <a:gd name="connsiteY27" fmla="*/ 0 h 9863"/>
              <a:gd name="connsiteX0" fmla="*/ 9992 w 10000"/>
              <a:gd name="connsiteY0" fmla="*/ 0 h 10000"/>
              <a:gd name="connsiteX1" fmla="*/ 10000 w 10000"/>
              <a:gd name="connsiteY1" fmla="*/ 8983 h 10000"/>
              <a:gd name="connsiteX2" fmla="*/ 9992 w 10000"/>
              <a:gd name="connsiteY2" fmla="*/ 9122 h 10000"/>
              <a:gd name="connsiteX3" fmla="*/ 9968 w 10000"/>
              <a:gd name="connsiteY3" fmla="*/ 9255 h 10000"/>
              <a:gd name="connsiteX4" fmla="*/ 9928 w 10000"/>
              <a:gd name="connsiteY4" fmla="*/ 9382 h 10000"/>
              <a:gd name="connsiteX5" fmla="*/ 9872 w 10000"/>
              <a:gd name="connsiteY5" fmla="*/ 9496 h 10000"/>
              <a:gd name="connsiteX6" fmla="*/ 9809 w 10000"/>
              <a:gd name="connsiteY6" fmla="*/ 9606 h 10000"/>
              <a:gd name="connsiteX7" fmla="*/ 9729 w 10000"/>
              <a:gd name="connsiteY7" fmla="*/ 9702 h 10000"/>
              <a:gd name="connsiteX8" fmla="*/ 9644 w 10000"/>
              <a:gd name="connsiteY8" fmla="*/ 9788 h 10000"/>
              <a:gd name="connsiteX9" fmla="*/ 9546 w 10000"/>
              <a:gd name="connsiteY9" fmla="*/ 9861 h 10000"/>
              <a:gd name="connsiteX10" fmla="*/ 9439 w 10000"/>
              <a:gd name="connsiteY10" fmla="*/ 9918 h 10000"/>
              <a:gd name="connsiteX11" fmla="*/ 9325 w 10000"/>
              <a:gd name="connsiteY11" fmla="*/ 9961 h 10000"/>
              <a:gd name="connsiteX12" fmla="*/ 9208 w 10000"/>
              <a:gd name="connsiteY12" fmla="*/ 9991 h 10000"/>
              <a:gd name="connsiteX13" fmla="*/ 9086 w 10000"/>
              <a:gd name="connsiteY13" fmla="*/ 10000 h 10000"/>
              <a:gd name="connsiteX14" fmla="*/ 0 w 10000"/>
              <a:gd name="connsiteY14" fmla="*/ 10000 h 10000"/>
              <a:gd name="connsiteX15" fmla="*/ 0 w 10000"/>
              <a:gd name="connsiteY15" fmla="*/ 875 h 10000"/>
              <a:gd name="connsiteX16" fmla="*/ 9086 w 10000"/>
              <a:gd name="connsiteY16" fmla="*/ 875 h 10000"/>
              <a:gd name="connsiteX17" fmla="*/ 9208 w 10000"/>
              <a:gd name="connsiteY17" fmla="*/ 866 h 10000"/>
              <a:gd name="connsiteX18" fmla="*/ 9325 w 10000"/>
              <a:gd name="connsiteY18" fmla="*/ 840 h 10000"/>
              <a:gd name="connsiteX19" fmla="*/ 9439 w 10000"/>
              <a:gd name="connsiteY19" fmla="*/ 795 h 10000"/>
              <a:gd name="connsiteX20" fmla="*/ 9546 w 10000"/>
              <a:gd name="connsiteY20" fmla="*/ 736 h 10000"/>
              <a:gd name="connsiteX21" fmla="*/ 9644 w 10000"/>
              <a:gd name="connsiteY21" fmla="*/ 662 h 10000"/>
              <a:gd name="connsiteX22" fmla="*/ 9729 w 10000"/>
              <a:gd name="connsiteY22" fmla="*/ 577 h 10000"/>
              <a:gd name="connsiteX23" fmla="*/ 9809 w 10000"/>
              <a:gd name="connsiteY23" fmla="*/ 480 h 10000"/>
              <a:gd name="connsiteX24" fmla="*/ 9872 w 10000"/>
              <a:gd name="connsiteY24" fmla="*/ 371 h 10000"/>
              <a:gd name="connsiteX25" fmla="*/ 9968 w 10000"/>
              <a:gd name="connsiteY25" fmla="*/ 132 h 10000"/>
              <a:gd name="connsiteX26" fmla="*/ 9992 w 10000"/>
              <a:gd name="connsiteY26" fmla="*/ 0 h 10000"/>
              <a:gd name="connsiteX0" fmla="*/ 9968 w 10000"/>
              <a:gd name="connsiteY0" fmla="*/ 0 h 9868"/>
              <a:gd name="connsiteX1" fmla="*/ 10000 w 10000"/>
              <a:gd name="connsiteY1" fmla="*/ 8851 h 9868"/>
              <a:gd name="connsiteX2" fmla="*/ 9992 w 10000"/>
              <a:gd name="connsiteY2" fmla="*/ 8990 h 9868"/>
              <a:gd name="connsiteX3" fmla="*/ 9968 w 10000"/>
              <a:gd name="connsiteY3" fmla="*/ 9123 h 9868"/>
              <a:gd name="connsiteX4" fmla="*/ 9928 w 10000"/>
              <a:gd name="connsiteY4" fmla="*/ 9250 h 9868"/>
              <a:gd name="connsiteX5" fmla="*/ 9872 w 10000"/>
              <a:gd name="connsiteY5" fmla="*/ 9364 h 9868"/>
              <a:gd name="connsiteX6" fmla="*/ 9809 w 10000"/>
              <a:gd name="connsiteY6" fmla="*/ 9474 h 9868"/>
              <a:gd name="connsiteX7" fmla="*/ 9729 w 10000"/>
              <a:gd name="connsiteY7" fmla="*/ 9570 h 9868"/>
              <a:gd name="connsiteX8" fmla="*/ 9644 w 10000"/>
              <a:gd name="connsiteY8" fmla="*/ 9656 h 9868"/>
              <a:gd name="connsiteX9" fmla="*/ 9546 w 10000"/>
              <a:gd name="connsiteY9" fmla="*/ 9729 h 9868"/>
              <a:gd name="connsiteX10" fmla="*/ 9439 w 10000"/>
              <a:gd name="connsiteY10" fmla="*/ 9786 h 9868"/>
              <a:gd name="connsiteX11" fmla="*/ 9325 w 10000"/>
              <a:gd name="connsiteY11" fmla="*/ 9829 h 9868"/>
              <a:gd name="connsiteX12" fmla="*/ 9208 w 10000"/>
              <a:gd name="connsiteY12" fmla="*/ 9859 h 9868"/>
              <a:gd name="connsiteX13" fmla="*/ 9086 w 10000"/>
              <a:gd name="connsiteY13" fmla="*/ 9868 h 9868"/>
              <a:gd name="connsiteX14" fmla="*/ 0 w 10000"/>
              <a:gd name="connsiteY14" fmla="*/ 9868 h 9868"/>
              <a:gd name="connsiteX15" fmla="*/ 0 w 10000"/>
              <a:gd name="connsiteY15" fmla="*/ 743 h 9868"/>
              <a:gd name="connsiteX16" fmla="*/ 9086 w 10000"/>
              <a:gd name="connsiteY16" fmla="*/ 743 h 9868"/>
              <a:gd name="connsiteX17" fmla="*/ 9208 w 10000"/>
              <a:gd name="connsiteY17" fmla="*/ 734 h 9868"/>
              <a:gd name="connsiteX18" fmla="*/ 9325 w 10000"/>
              <a:gd name="connsiteY18" fmla="*/ 708 h 9868"/>
              <a:gd name="connsiteX19" fmla="*/ 9439 w 10000"/>
              <a:gd name="connsiteY19" fmla="*/ 663 h 9868"/>
              <a:gd name="connsiteX20" fmla="*/ 9546 w 10000"/>
              <a:gd name="connsiteY20" fmla="*/ 604 h 9868"/>
              <a:gd name="connsiteX21" fmla="*/ 9644 w 10000"/>
              <a:gd name="connsiteY21" fmla="*/ 530 h 9868"/>
              <a:gd name="connsiteX22" fmla="*/ 9729 w 10000"/>
              <a:gd name="connsiteY22" fmla="*/ 445 h 9868"/>
              <a:gd name="connsiteX23" fmla="*/ 9809 w 10000"/>
              <a:gd name="connsiteY23" fmla="*/ 348 h 9868"/>
              <a:gd name="connsiteX24" fmla="*/ 9872 w 10000"/>
              <a:gd name="connsiteY24" fmla="*/ 239 h 9868"/>
              <a:gd name="connsiteX25" fmla="*/ 9968 w 10000"/>
              <a:gd name="connsiteY25" fmla="*/ 0 h 9868"/>
              <a:gd name="connsiteX0" fmla="*/ 9872 w 10000"/>
              <a:gd name="connsiteY0" fmla="*/ 0 h 9758"/>
              <a:gd name="connsiteX1" fmla="*/ 10000 w 10000"/>
              <a:gd name="connsiteY1" fmla="*/ 8727 h 9758"/>
              <a:gd name="connsiteX2" fmla="*/ 9992 w 10000"/>
              <a:gd name="connsiteY2" fmla="*/ 8868 h 9758"/>
              <a:gd name="connsiteX3" fmla="*/ 9968 w 10000"/>
              <a:gd name="connsiteY3" fmla="*/ 9003 h 9758"/>
              <a:gd name="connsiteX4" fmla="*/ 9928 w 10000"/>
              <a:gd name="connsiteY4" fmla="*/ 9132 h 9758"/>
              <a:gd name="connsiteX5" fmla="*/ 9872 w 10000"/>
              <a:gd name="connsiteY5" fmla="*/ 9247 h 9758"/>
              <a:gd name="connsiteX6" fmla="*/ 9809 w 10000"/>
              <a:gd name="connsiteY6" fmla="*/ 9359 h 9758"/>
              <a:gd name="connsiteX7" fmla="*/ 9729 w 10000"/>
              <a:gd name="connsiteY7" fmla="*/ 9456 h 9758"/>
              <a:gd name="connsiteX8" fmla="*/ 9644 w 10000"/>
              <a:gd name="connsiteY8" fmla="*/ 9543 h 9758"/>
              <a:gd name="connsiteX9" fmla="*/ 9546 w 10000"/>
              <a:gd name="connsiteY9" fmla="*/ 9617 h 9758"/>
              <a:gd name="connsiteX10" fmla="*/ 9439 w 10000"/>
              <a:gd name="connsiteY10" fmla="*/ 9675 h 9758"/>
              <a:gd name="connsiteX11" fmla="*/ 9325 w 10000"/>
              <a:gd name="connsiteY11" fmla="*/ 9718 h 9758"/>
              <a:gd name="connsiteX12" fmla="*/ 9208 w 10000"/>
              <a:gd name="connsiteY12" fmla="*/ 9749 h 9758"/>
              <a:gd name="connsiteX13" fmla="*/ 9086 w 10000"/>
              <a:gd name="connsiteY13" fmla="*/ 9758 h 9758"/>
              <a:gd name="connsiteX14" fmla="*/ 0 w 10000"/>
              <a:gd name="connsiteY14" fmla="*/ 9758 h 9758"/>
              <a:gd name="connsiteX15" fmla="*/ 0 w 10000"/>
              <a:gd name="connsiteY15" fmla="*/ 511 h 9758"/>
              <a:gd name="connsiteX16" fmla="*/ 9086 w 10000"/>
              <a:gd name="connsiteY16" fmla="*/ 511 h 9758"/>
              <a:gd name="connsiteX17" fmla="*/ 9208 w 10000"/>
              <a:gd name="connsiteY17" fmla="*/ 502 h 9758"/>
              <a:gd name="connsiteX18" fmla="*/ 9325 w 10000"/>
              <a:gd name="connsiteY18" fmla="*/ 475 h 9758"/>
              <a:gd name="connsiteX19" fmla="*/ 9439 w 10000"/>
              <a:gd name="connsiteY19" fmla="*/ 430 h 9758"/>
              <a:gd name="connsiteX20" fmla="*/ 9546 w 10000"/>
              <a:gd name="connsiteY20" fmla="*/ 370 h 9758"/>
              <a:gd name="connsiteX21" fmla="*/ 9644 w 10000"/>
              <a:gd name="connsiteY21" fmla="*/ 295 h 9758"/>
              <a:gd name="connsiteX22" fmla="*/ 9729 w 10000"/>
              <a:gd name="connsiteY22" fmla="*/ 209 h 9758"/>
              <a:gd name="connsiteX23" fmla="*/ 9809 w 10000"/>
              <a:gd name="connsiteY23" fmla="*/ 111 h 9758"/>
              <a:gd name="connsiteX24" fmla="*/ 9872 w 10000"/>
              <a:gd name="connsiteY24" fmla="*/ 0 h 9758"/>
              <a:gd name="connsiteX0" fmla="*/ 9809 w 10000"/>
              <a:gd name="connsiteY0" fmla="*/ 0 h 9886"/>
              <a:gd name="connsiteX1" fmla="*/ 10000 w 10000"/>
              <a:gd name="connsiteY1" fmla="*/ 8829 h 9886"/>
              <a:gd name="connsiteX2" fmla="*/ 9992 w 10000"/>
              <a:gd name="connsiteY2" fmla="*/ 8974 h 9886"/>
              <a:gd name="connsiteX3" fmla="*/ 9968 w 10000"/>
              <a:gd name="connsiteY3" fmla="*/ 9112 h 9886"/>
              <a:gd name="connsiteX4" fmla="*/ 9928 w 10000"/>
              <a:gd name="connsiteY4" fmla="*/ 9244 h 9886"/>
              <a:gd name="connsiteX5" fmla="*/ 9872 w 10000"/>
              <a:gd name="connsiteY5" fmla="*/ 9362 h 9886"/>
              <a:gd name="connsiteX6" fmla="*/ 9809 w 10000"/>
              <a:gd name="connsiteY6" fmla="*/ 9477 h 9886"/>
              <a:gd name="connsiteX7" fmla="*/ 9729 w 10000"/>
              <a:gd name="connsiteY7" fmla="*/ 9577 h 9886"/>
              <a:gd name="connsiteX8" fmla="*/ 9644 w 10000"/>
              <a:gd name="connsiteY8" fmla="*/ 9666 h 9886"/>
              <a:gd name="connsiteX9" fmla="*/ 9546 w 10000"/>
              <a:gd name="connsiteY9" fmla="*/ 9742 h 9886"/>
              <a:gd name="connsiteX10" fmla="*/ 9439 w 10000"/>
              <a:gd name="connsiteY10" fmla="*/ 9801 h 9886"/>
              <a:gd name="connsiteX11" fmla="*/ 9325 w 10000"/>
              <a:gd name="connsiteY11" fmla="*/ 9845 h 9886"/>
              <a:gd name="connsiteX12" fmla="*/ 9208 w 10000"/>
              <a:gd name="connsiteY12" fmla="*/ 9877 h 9886"/>
              <a:gd name="connsiteX13" fmla="*/ 9086 w 10000"/>
              <a:gd name="connsiteY13" fmla="*/ 9886 h 9886"/>
              <a:gd name="connsiteX14" fmla="*/ 0 w 10000"/>
              <a:gd name="connsiteY14" fmla="*/ 9886 h 9886"/>
              <a:gd name="connsiteX15" fmla="*/ 0 w 10000"/>
              <a:gd name="connsiteY15" fmla="*/ 410 h 9886"/>
              <a:gd name="connsiteX16" fmla="*/ 9086 w 10000"/>
              <a:gd name="connsiteY16" fmla="*/ 410 h 9886"/>
              <a:gd name="connsiteX17" fmla="*/ 9208 w 10000"/>
              <a:gd name="connsiteY17" fmla="*/ 400 h 9886"/>
              <a:gd name="connsiteX18" fmla="*/ 9325 w 10000"/>
              <a:gd name="connsiteY18" fmla="*/ 373 h 9886"/>
              <a:gd name="connsiteX19" fmla="*/ 9439 w 10000"/>
              <a:gd name="connsiteY19" fmla="*/ 327 h 9886"/>
              <a:gd name="connsiteX20" fmla="*/ 9546 w 10000"/>
              <a:gd name="connsiteY20" fmla="*/ 265 h 9886"/>
              <a:gd name="connsiteX21" fmla="*/ 9644 w 10000"/>
              <a:gd name="connsiteY21" fmla="*/ 188 h 9886"/>
              <a:gd name="connsiteX22" fmla="*/ 9729 w 10000"/>
              <a:gd name="connsiteY22" fmla="*/ 100 h 9886"/>
              <a:gd name="connsiteX23" fmla="*/ 9809 w 10000"/>
              <a:gd name="connsiteY23" fmla="*/ 0 h 9886"/>
              <a:gd name="connsiteX0" fmla="*/ 9729 w 10000"/>
              <a:gd name="connsiteY0" fmla="*/ 0 h 9899"/>
              <a:gd name="connsiteX1" fmla="*/ 10000 w 10000"/>
              <a:gd name="connsiteY1" fmla="*/ 8830 h 9899"/>
              <a:gd name="connsiteX2" fmla="*/ 9992 w 10000"/>
              <a:gd name="connsiteY2" fmla="*/ 8976 h 9899"/>
              <a:gd name="connsiteX3" fmla="*/ 9968 w 10000"/>
              <a:gd name="connsiteY3" fmla="*/ 9116 h 9899"/>
              <a:gd name="connsiteX4" fmla="*/ 9928 w 10000"/>
              <a:gd name="connsiteY4" fmla="*/ 9250 h 9899"/>
              <a:gd name="connsiteX5" fmla="*/ 9872 w 10000"/>
              <a:gd name="connsiteY5" fmla="*/ 9369 h 9899"/>
              <a:gd name="connsiteX6" fmla="*/ 9809 w 10000"/>
              <a:gd name="connsiteY6" fmla="*/ 9485 h 9899"/>
              <a:gd name="connsiteX7" fmla="*/ 9729 w 10000"/>
              <a:gd name="connsiteY7" fmla="*/ 9586 h 9899"/>
              <a:gd name="connsiteX8" fmla="*/ 9644 w 10000"/>
              <a:gd name="connsiteY8" fmla="*/ 9676 h 9899"/>
              <a:gd name="connsiteX9" fmla="*/ 9546 w 10000"/>
              <a:gd name="connsiteY9" fmla="*/ 9753 h 9899"/>
              <a:gd name="connsiteX10" fmla="*/ 9439 w 10000"/>
              <a:gd name="connsiteY10" fmla="*/ 9813 h 9899"/>
              <a:gd name="connsiteX11" fmla="*/ 9325 w 10000"/>
              <a:gd name="connsiteY11" fmla="*/ 9858 h 9899"/>
              <a:gd name="connsiteX12" fmla="*/ 9208 w 10000"/>
              <a:gd name="connsiteY12" fmla="*/ 9890 h 9899"/>
              <a:gd name="connsiteX13" fmla="*/ 9086 w 10000"/>
              <a:gd name="connsiteY13" fmla="*/ 9899 h 9899"/>
              <a:gd name="connsiteX14" fmla="*/ 0 w 10000"/>
              <a:gd name="connsiteY14" fmla="*/ 9899 h 9899"/>
              <a:gd name="connsiteX15" fmla="*/ 0 w 10000"/>
              <a:gd name="connsiteY15" fmla="*/ 314 h 9899"/>
              <a:gd name="connsiteX16" fmla="*/ 9086 w 10000"/>
              <a:gd name="connsiteY16" fmla="*/ 314 h 9899"/>
              <a:gd name="connsiteX17" fmla="*/ 9208 w 10000"/>
              <a:gd name="connsiteY17" fmla="*/ 304 h 9899"/>
              <a:gd name="connsiteX18" fmla="*/ 9325 w 10000"/>
              <a:gd name="connsiteY18" fmla="*/ 276 h 9899"/>
              <a:gd name="connsiteX19" fmla="*/ 9439 w 10000"/>
              <a:gd name="connsiteY19" fmla="*/ 230 h 9899"/>
              <a:gd name="connsiteX20" fmla="*/ 9546 w 10000"/>
              <a:gd name="connsiteY20" fmla="*/ 167 h 9899"/>
              <a:gd name="connsiteX21" fmla="*/ 9644 w 10000"/>
              <a:gd name="connsiteY21" fmla="*/ 89 h 9899"/>
              <a:gd name="connsiteX22" fmla="*/ 9729 w 10000"/>
              <a:gd name="connsiteY22" fmla="*/ 0 h 9899"/>
              <a:gd name="connsiteX0" fmla="*/ 9644 w 10000"/>
              <a:gd name="connsiteY0" fmla="*/ 0 h 9910"/>
              <a:gd name="connsiteX1" fmla="*/ 10000 w 10000"/>
              <a:gd name="connsiteY1" fmla="*/ 8830 h 9910"/>
              <a:gd name="connsiteX2" fmla="*/ 9992 w 10000"/>
              <a:gd name="connsiteY2" fmla="*/ 8978 h 9910"/>
              <a:gd name="connsiteX3" fmla="*/ 9968 w 10000"/>
              <a:gd name="connsiteY3" fmla="*/ 9119 h 9910"/>
              <a:gd name="connsiteX4" fmla="*/ 9928 w 10000"/>
              <a:gd name="connsiteY4" fmla="*/ 9254 h 9910"/>
              <a:gd name="connsiteX5" fmla="*/ 9872 w 10000"/>
              <a:gd name="connsiteY5" fmla="*/ 9375 h 9910"/>
              <a:gd name="connsiteX6" fmla="*/ 9809 w 10000"/>
              <a:gd name="connsiteY6" fmla="*/ 9492 h 9910"/>
              <a:gd name="connsiteX7" fmla="*/ 9729 w 10000"/>
              <a:gd name="connsiteY7" fmla="*/ 9594 h 9910"/>
              <a:gd name="connsiteX8" fmla="*/ 9644 w 10000"/>
              <a:gd name="connsiteY8" fmla="*/ 9685 h 9910"/>
              <a:gd name="connsiteX9" fmla="*/ 9546 w 10000"/>
              <a:gd name="connsiteY9" fmla="*/ 9763 h 9910"/>
              <a:gd name="connsiteX10" fmla="*/ 9439 w 10000"/>
              <a:gd name="connsiteY10" fmla="*/ 9823 h 9910"/>
              <a:gd name="connsiteX11" fmla="*/ 9325 w 10000"/>
              <a:gd name="connsiteY11" fmla="*/ 9869 h 9910"/>
              <a:gd name="connsiteX12" fmla="*/ 9208 w 10000"/>
              <a:gd name="connsiteY12" fmla="*/ 9901 h 9910"/>
              <a:gd name="connsiteX13" fmla="*/ 9086 w 10000"/>
              <a:gd name="connsiteY13" fmla="*/ 9910 h 9910"/>
              <a:gd name="connsiteX14" fmla="*/ 0 w 10000"/>
              <a:gd name="connsiteY14" fmla="*/ 9910 h 9910"/>
              <a:gd name="connsiteX15" fmla="*/ 0 w 10000"/>
              <a:gd name="connsiteY15" fmla="*/ 227 h 9910"/>
              <a:gd name="connsiteX16" fmla="*/ 9086 w 10000"/>
              <a:gd name="connsiteY16" fmla="*/ 227 h 9910"/>
              <a:gd name="connsiteX17" fmla="*/ 9208 w 10000"/>
              <a:gd name="connsiteY17" fmla="*/ 217 h 9910"/>
              <a:gd name="connsiteX18" fmla="*/ 9325 w 10000"/>
              <a:gd name="connsiteY18" fmla="*/ 189 h 9910"/>
              <a:gd name="connsiteX19" fmla="*/ 9439 w 10000"/>
              <a:gd name="connsiteY19" fmla="*/ 142 h 9910"/>
              <a:gd name="connsiteX20" fmla="*/ 9546 w 10000"/>
              <a:gd name="connsiteY20" fmla="*/ 79 h 9910"/>
              <a:gd name="connsiteX21" fmla="*/ 9644 w 10000"/>
              <a:gd name="connsiteY21" fmla="*/ 0 h 9910"/>
              <a:gd name="connsiteX0" fmla="*/ 9546 w 10000"/>
              <a:gd name="connsiteY0" fmla="*/ 0 h 9920"/>
              <a:gd name="connsiteX1" fmla="*/ 10000 w 10000"/>
              <a:gd name="connsiteY1" fmla="*/ 8830 h 9920"/>
              <a:gd name="connsiteX2" fmla="*/ 9992 w 10000"/>
              <a:gd name="connsiteY2" fmla="*/ 8980 h 9920"/>
              <a:gd name="connsiteX3" fmla="*/ 9968 w 10000"/>
              <a:gd name="connsiteY3" fmla="*/ 9122 h 9920"/>
              <a:gd name="connsiteX4" fmla="*/ 9928 w 10000"/>
              <a:gd name="connsiteY4" fmla="*/ 9258 h 9920"/>
              <a:gd name="connsiteX5" fmla="*/ 9872 w 10000"/>
              <a:gd name="connsiteY5" fmla="*/ 9380 h 9920"/>
              <a:gd name="connsiteX6" fmla="*/ 9809 w 10000"/>
              <a:gd name="connsiteY6" fmla="*/ 9498 h 9920"/>
              <a:gd name="connsiteX7" fmla="*/ 9729 w 10000"/>
              <a:gd name="connsiteY7" fmla="*/ 9601 h 9920"/>
              <a:gd name="connsiteX8" fmla="*/ 9644 w 10000"/>
              <a:gd name="connsiteY8" fmla="*/ 9693 h 9920"/>
              <a:gd name="connsiteX9" fmla="*/ 9546 w 10000"/>
              <a:gd name="connsiteY9" fmla="*/ 9772 h 9920"/>
              <a:gd name="connsiteX10" fmla="*/ 9439 w 10000"/>
              <a:gd name="connsiteY10" fmla="*/ 9832 h 9920"/>
              <a:gd name="connsiteX11" fmla="*/ 9325 w 10000"/>
              <a:gd name="connsiteY11" fmla="*/ 9879 h 9920"/>
              <a:gd name="connsiteX12" fmla="*/ 9208 w 10000"/>
              <a:gd name="connsiteY12" fmla="*/ 9911 h 9920"/>
              <a:gd name="connsiteX13" fmla="*/ 9086 w 10000"/>
              <a:gd name="connsiteY13" fmla="*/ 9920 h 9920"/>
              <a:gd name="connsiteX14" fmla="*/ 0 w 10000"/>
              <a:gd name="connsiteY14" fmla="*/ 9920 h 9920"/>
              <a:gd name="connsiteX15" fmla="*/ 0 w 10000"/>
              <a:gd name="connsiteY15" fmla="*/ 149 h 9920"/>
              <a:gd name="connsiteX16" fmla="*/ 9086 w 10000"/>
              <a:gd name="connsiteY16" fmla="*/ 149 h 9920"/>
              <a:gd name="connsiteX17" fmla="*/ 9208 w 10000"/>
              <a:gd name="connsiteY17" fmla="*/ 139 h 9920"/>
              <a:gd name="connsiteX18" fmla="*/ 9325 w 10000"/>
              <a:gd name="connsiteY18" fmla="*/ 111 h 9920"/>
              <a:gd name="connsiteX19" fmla="*/ 9439 w 10000"/>
              <a:gd name="connsiteY19" fmla="*/ 63 h 9920"/>
              <a:gd name="connsiteX20" fmla="*/ 9546 w 10000"/>
              <a:gd name="connsiteY20" fmla="*/ 0 h 9920"/>
              <a:gd name="connsiteX0" fmla="*/ 9439 w 10000"/>
              <a:gd name="connsiteY0" fmla="*/ 0 h 9936"/>
              <a:gd name="connsiteX1" fmla="*/ 10000 w 10000"/>
              <a:gd name="connsiteY1" fmla="*/ 8837 h 9936"/>
              <a:gd name="connsiteX2" fmla="*/ 9992 w 10000"/>
              <a:gd name="connsiteY2" fmla="*/ 8988 h 9936"/>
              <a:gd name="connsiteX3" fmla="*/ 9968 w 10000"/>
              <a:gd name="connsiteY3" fmla="*/ 9132 h 9936"/>
              <a:gd name="connsiteX4" fmla="*/ 9928 w 10000"/>
              <a:gd name="connsiteY4" fmla="*/ 9269 h 9936"/>
              <a:gd name="connsiteX5" fmla="*/ 9872 w 10000"/>
              <a:gd name="connsiteY5" fmla="*/ 9392 h 9936"/>
              <a:gd name="connsiteX6" fmla="*/ 9809 w 10000"/>
              <a:gd name="connsiteY6" fmla="*/ 9511 h 9936"/>
              <a:gd name="connsiteX7" fmla="*/ 9729 w 10000"/>
              <a:gd name="connsiteY7" fmla="*/ 9614 h 9936"/>
              <a:gd name="connsiteX8" fmla="*/ 9644 w 10000"/>
              <a:gd name="connsiteY8" fmla="*/ 9707 h 9936"/>
              <a:gd name="connsiteX9" fmla="*/ 9546 w 10000"/>
              <a:gd name="connsiteY9" fmla="*/ 9787 h 9936"/>
              <a:gd name="connsiteX10" fmla="*/ 9439 w 10000"/>
              <a:gd name="connsiteY10" fmla="*/ 9847 h 9936"/>
              <a:gd name="connsiteX11" fmla="*/ 9325 w 10000"/>
              <a:gd name="connsiteY11" fmla="*/ 9895 h 9936"/>
              <a:gd name="connsiteX12" fmla="*/ 9208 w 10000"/>
              <a:gd name="connsiteY12" fmla="*/ 9927 h 9936"/>
              <a:gd name="connsiteX13" fmla="*/ 9086 w 10000"/>
              <a:gd name="connsiteY13" fmla="*/ 9936 h 9936"/>
              <a:gd name="connsiteX14" fmla="*/ 0 w 10000"/>
              <a:gd name="connsiteY14" fmla="*/ 9936 h 9936"/>
              <a:gd name="connsiteX15" fmla="*/ 0 w 10000"/>
              <a:gd name="connsiteY15" fmla="*/ 86 h 9936"/>
              <a:gd name="connsiteX16" fmla="*/ 9086 w 10000"/>
              <a:gd name="connsiteY16" fmla="*/ 86 h 9936"/>
              <a:gd name="connsiteX17" fmla="*/ 9208 w 10000"/>
              <a:gd name="connsiteY17" fmla="*/ 76 h 9936"/>
              <a:gd name="connsiteX18" fmla="*/ 9325 w 10000"/>
              <a:gd name="connsiteY18" fmla="*/ 48 h 9936"/>
              <a:gd name="connsiteX19" fmla="*/ 9439 w 10000"/>
              <a:gd name="connsiteY19" fmla="*/ 0 h 9936"/>
              <a:gd name="connsiteX0" fmla="*/ 9325 w 10000"/>
              <a:gd name="connsiteY0" fmla="*/ 0 h 9952"/>
              <a:gd name="connsiteX1" fmla="*/ 10000 w 10000"/>
              <a:gd name="connsiteY1" fmla="*/ 8846 h 9952"/>
              <a:gd name="connsiteX2" fmla="*/ 9992 w 10000"/>
              <a:gd name="connsiteY2" fmla="*/ 8998 h 9952"/>
              <a:gd name="connsiteX3" fmla="*/ 9968 w 10000"/>
              <a:gd name="connsiteY3" fmla="*/ 9143 h 9952"/>
              <a:gd name="connsiteX4" fmla="*/ 9928 w 10000"/>
              <a:gd name="connsiteY4" fmla="*/ 9281 h 9952"/>
              <a:gd name="connsiteX5" fmla="*/ 9872 w 10000"/>
              <a:gd name="connsiteY5" fmla="*/ 9404 h 9952"/>
              <a:gd name="connsiteX6" fmla="*/ 9809 w 10000"/>
              <a:gd name="connsiteY6" fmla="*/ 9524 h 9952"/>
              <a:gd name="connsiteX7" fmla="*/ 9729 w 10000"/>
              <a:gd name="connsiteY7" fmla="*/ 9628 h 9952"/>
              <a:gd name="connsiteX8" fmla="*/ 9644 w 10000"/>
              <a:gd name="connsiteY8" fmla="*/ 9722 h 9952"/>
              <a:gd name="connsiteX9" fmla="*/ 9546 w 10000"/>
              <a:gd name="connsiteY9" fmla="*/ 9802 h 9952"/>
              <a:gd name="connsiteX10" fmla="*/ 9439 w 10000"/>
              <a:gd name="connsiteY10" fmla="*/ 9862 h 9952"/>
              <a:gd name="connsiteX11" fmla="*/ 9325 w 10000"/>
              <a:gd name="connsiteY11" fmla="*/ 9911 h 9952"/>
              <a:gd name="connsiteX12" fmla="*/ 9208 w 10000"/>
              <a:gd name="connsiteY12" fmla="*/ 9943 h 9952"/>
              <a:gd name="connsiteX13" fmla="*/ 9086 w 10000"/>
              <a:gd name="connsiteY13" fmla="*/ 9952 h 9952"/>
              <a:gd name="connsiteX14" fmla="*/ 0 w 10000"/>
              <a:gd name="connsiteY14" fmla="*/ 9952 h 9952"/>
              <a:gd name="connsiteX15" fmla="*/ 0 w 10000"/>
              <a:gd name="connsiteY15" fmla="*/ 39 h 9952"/>
              <a:gd name="connsiteX16" fmla="*/ 9086 w 10000"/>
              <a:gd name="connsiteY16" fmla="*/ 39 h 9952"/>
              <a:gd name="connsiteX17" fmla="*/ 9208 w 10000"/>
              <a:gd name="connsiteY17" fmla="*/ 28 h 9952"/>
              <a:gd name="connsiteX18" fmla="*/ 9325 w 10000"/>
              <a:gd name="connsiteY18" fmla="*/ 0 h 9952"/>
              <a:gd name="connsiteX0" fmla="*/ 9208 w 10000"/>
              <a:gd name="connsiteY0" fmla="*/ 0 h 9972"/>
              <a:gd name="connsiteX1" fmla="*/ 10000 w 10000"/>
              <a:gd name="connsiteY1" fmla="*/ 8861 h 9972"/>
              <a:gd name="connsiteX2" fmla="*/ 9992 w 10000"/>
              <a:gd name="connsiteY2" fmla="*/ 9013 h 9972"/>
              <a:gd name="connsiteX3" fmla="*/ 9968 w 10000"/>
              <a:gd name="connsiteY3" fmla="*/ 9159 h 9972"/>
              <a:gd name="connsiteX4" fmla="*/ 9928 w 10000"/>
              <a:gd name="connsiteY4" fmla="*/ 9298 h 9972"/>
              <a:gd name="connsiteX5" fmla="*/ 9872 w 10000"/>
              <a:gd name="connsiteY5" fmla="*/ 9421 h 9972"/>
              <a:gd name="connsiteX6" fmla="*/ 9809 w 10000"/>
              <a:gd name="connsiteY6" fmla="*/ 9542 h 9972"/>
              <a:gd name="connsiteX7" fmla="*/ 9729 w 10000"/>
              <a:gd name="connsiteY7" fmla="*/ 9646 h 9972"/>
              <a:gd name="connsiteX8" fmla="*/ 9644 w 10000"/>
              <a:gd name="connsiteY8" fmla="*/ 9741 h 9972"/>
              <a:gd name="connsiteX9" fmla="*/ 9546 w 10000"/>
              <a:gd name="connsiteY9" fmla="*/ 9821 h 9972"/>
              <a:gd name="connsiteX10" fmla="*/ 9439 w 10000"/>
              <a:gd name="connsiteY10" fmla="*/ 9882 h 9972"/>
              <a:gd name="connsiteX11" fmla="*/ 9325 w 10000"/>
              <a:gd name="connsiteY11" fmla="*/ 9931 h 9972"/>
              <a:gd name="connsiteX12" fmla="*/ 9208 w 10000"/>
              <a:gd name="connsiteY12" fmla="*/ 9963 h 9972"/>
              <a:gd name="connsiteX13" fmla="*/ 9086 w 10000"/>
              <a:gd name="connsiteY13" fmla="*/ 9972 h 9972"/>
              <a:gd name="connsiteX14" fmla="*/ 0 w 10000"/>
              <a:gd name="connsiteY14" fmla="*/ 9972 h 9972"/>
              <a:gd name="connsiteX15" fmla="*/ 0 w 10000"/>
              <a:gd name="connsiteY15" fmla="*/ 11 h 9972"/>
              <a:gd name="connsiteX16" fmla="*/ 9086 w 10000"/>
              <a:gd name="connsiteY16" fmla="*/ 11 h 9972"/>
              <a:gd name="connsiteX17" fmla="*/ 9208 w 10000"/>
              <a:gd name="connsiteY17" fmla="*/ 0 h 9972"/>
              <a:gd name="connsiteX0" fmla="*/ 9086 w 10000"/>
              <a:gd name="connsiteY0" fmla="*/ 0 h 9989"/>
              <a:gd name="connsiteX1" fmla="*/ 10000 w 10000"/>
              <a:gd name="connsiteY1" fmla="*/ 8875 h 9989"/>
              <a:gd name="connsiteX2" fmla="*/ 9992 w 10000"/>
              <a:gd name="connsiteY2" fmla="*/ 9027 h 9989"/>
              <a:gd name="connsiteX3" fmla="*/ 9968 w 10000"/>
              <a:gd name="connsiteY3" fmla="*/ 9174 h 9989"/>
              <a:gd name="connsiteX4" fmla="*/ 9928 w 10000"/>
              <a:gd name="connsiteY4" fmla="*/ 9313 h 9989"/>
              <a:gd name="connsiteX5" fmla="*/ 9872 w 10000"/>
              <a:gd name="connsiteY5" fmla="*/ 9436 h 9989"/>
              <a:gd name="connsiteX6" fmla="*/ 9809 w 10000"/>
              <a:gd name="connsiteY6" fmla="*/ 9558 h 9989"/>
              <a:gd name="connsiteX7" fmla="*/ 9729 w 10000"/>
              <a:gd name="connsiteY7" fmla="*/ 9662 h 9989"/>
              <a:gd name="connsiteX8" fmla="*/ 9644 w 10000"/>
              <a:gd name="connsiteY8" fmla="*/ 9757 h 9989"/>
              <a:gd name="connsiteX9" fmla="*/ 9546 w 10000"/>
              <a:gd name="connsiteY9" fmla="*/ 9838 h 9989"/>
              <a:gd name="connsiteX10" fmla="*/ 9439 w 10000"/>
              <a:gd name="connsiteY10" fmla="*/ 9899 h 9989"/>
              <a:gd name="connsiteX11" fmla="*/ 9325 w 10000"/>
              <a:gd name="connsiteY11" fmla="*/ 9948 h 9989"/>
              <a:gd name="connsiteX12" fmla="*/ 9208 w 10000"/>
              <a:gd name="connsiteY12" fmla="*/ 9980 h 9989"/>
              <a:gd name="connsiteX13" fmla="*/ 9086 w 10000"/>
              <a:gd name="connsiteY13" fmla="*/ 9989 h 9989"/>
              <a:gd name="connsiteX14" fmla="*/ 0 w 10000"/>
              <a:gd name="connsiteY14" fmla="*/ 9989 h 9989"/>
              <a:gd name="connsiteX15" fmla="*/ 0 w 10000"/>
              <a:gd name="connsiteY15" fmla="*/ 0 h 9989"/>
              <a:gd name="connsiteX16" fmla="*/ 9086 w 10000"/>
              <a:gd name="connsiteY16" fmla="*/ 0 h 9989"/>
              <a:gd name="connsiteX0" fmla="*/ 9086 w 10060"/>
              <a:gd name="connsiteY0" fmla="*/ 0 h 10000"/>
              <a:gd name="connsiteX1" fmla="*/ 10000 w 10060"/>
              <a:gd name="connsiteY1" fmla="*/ 8885 h 10000"/>
              <a:gd name="connsiteX2" fmla="*/ 9968 w 10060"/>
              <a:gd name="connsiteY2" fmla="*/ 9184 h 10000"/>
              <a:gd name="connsiteX3" fmla="*/ 9928 w 10060"/>
              <a:gd name="connsiteY3" fmla="*/ 9323 h 10000"/>
              <a:gd name="connsiteX4" fmla="*/ 9872 w 10060"/>
              <a:gd name="connsiteY4" fmla="*/ 9446 h 10000"/>
              <a:gd name="connsiteX5" fmla="*/ 9809 w 10060"/>
              <a:gd name="connsiteY5" fmla="*/ 9569 h 10000"/>
              <a:gd name="connsiteX6" fmla="*/ 9729 w 10060"/>
              <a:gd name="connsiteY6" fmla="*/ 9673 h 10000"/>
              <a:gd name="connsiteX7" fmla="*/ 9644 w 10060"/>
              <a:gd name="connsiteY7" fmla="*/ 9768 h 10000"/>
              <a:gd name="connsiteX8" fmla="*/ 9546 w 10060"/>
              <a:gd name="connsiteY8" fmla="*/ 9849 h 10000"/>
              <a:gd name="connsiteX9" fmla="*/ 9439 w 10060"/>
              <a:gd name="connsiteY9" fmla="*/ 9910 h 10000"/>
              <a:gd name="connsiteX10" fmla="*/ 9325 w 10060"/>
              <a:gd name="connsiteY10" fmla="*/ 9959 h 10000"/>
              <a:gd name="connsiteX11" fmla="*/ 9208 w 10060"/>
              <a:gd name="connsiteY11" fmla="*/ 9991 h 10000"/>
              <a:gd name="connsiteX12" fmla="*/ 9086 w 10060"/>
              <a:gd name="connsiteY12" fmla="*/ 10000 h 10000"/>
              <a:gd name="connsiteX13" fmla="*/ 0 w 10060"/>
              <a:gd name="connsiteY13" fmla="*/ 10000 h 10000"/>
              <a:gd name="connsiteX14" fmla="*/ 0 w 10060"/>
              <a:gd name="connsiteY14" fmla="*/ 0 h 10000"/>
              <a:gd name="connsiteX15" fmla="*/ 9086 w 10060"/>
              <a:gd name="connsiteY15"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809 w 10097"/>
              <a:gd name="connsiteY4" fmla="*/ 9569 h 10000"/>
              <a:gd name="connsiteX5" fmla="*/ 9729 w 10097"/>
              <a:gd name="connsiteY5" fmla="*/ 9673 h 10000"/>
              <a:gd name="connsiteX6" fmla="*/ 9644 w 10097"/>
              <a:gd name="connsiteY6" fmla="*/ 9768 h 10000"/>
              <a:gd name="connsiteX7" fmla="*/ 9546 w 10097"/>
              <a:gd name="connsiteY7" fmla="*/ 9849 h 10000"/>
              <a:gd name="connsiteX8" fmla="*/ 9439 w 10097"/>
              <a:gd name="connsiteY8" fmla="*/ 9910 h 10000"/>
              <a:gd name="connsiteX9" fmla="*/ 9325 w 10097"/>
              <a:gd name="connsiteY9" fmla="*/ 9959 h 10000"/>
              <a:gd name="connsiteX10" fmla="*/ 9208 w 10097"/>
              <a:gd name="connsiteY10" fmla="*/ 9991 h 10000"/>
              <a:gd name="connsiteX11" fmla="*/ 9086 w 10097"/>
              <a:gd name="connsiteY11" fmla="*/ 10000 h 10000"/>
              <a:gd name="connsiteX12" fmla="*/ 0 w 10097"/>
              <a:gd name="connsiteY12" fmla="*/ 10000 h 10000"/>
              <a:gd name="connsiteX13" fmla="*/ 0 w 10097"/>
              <a:gd name="connsiteY13" fmla="*/ 0 h 10000"/>
              <a:gd name="connsiteX14" fmla="*/ 9086 w 10097"/>
              <a:gd name="connsiteY14"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644 w 10097"/>
              <a:gd name="connsiteY5" fmla="*/ 9768 h 10000"/>
              <a:gd name="connsiteX6" fmla="*/ 9546 w 10097"/>
              <a:gd name="connsiteY6" fmla="*/ 9849 h 10000"/>
              <a:gd name="connsiteX7" fmla="*/ 9439 w 10097"/>
              <a:gd name="connsiteY7" fmla="*/ 9910 h 10000"/>
              <a:gd name="connsiteX8" fmla="*/ 9325 w 10097"/>
              <a:gd name="connsiteY8" fmla="*/ 9959 h 10000"/>
              <a:gd name="connsiteX9" fmla="*/ 9208 w 10097"/>
              <a:gd name="connsiteY9" fmla="*/ 9991 h 10000"/>
              <a:gd name="connsiteX10" fmla="*/ 9086 w 10097"/>
              <a:gd name="connsiteY10" fmla="*/ 10000 h 10000"/>
              <a:gd name="connsiteX11" fmla="*/ 0 w 10097"/>
              <a:gd name="connsiteY11" fmla="*/ 10000 h 10000"/>
              <a:gd name="connsiteX12" fmla="*/ 0 w 10097"/>
              <a:gd name="connsiteY12" fmla="*/ 0 h 10000"/>
              <a:gd name="connsiteX13" fmla="*/ 9086 w 10097"/>
              <a:gd name="connsiteY13"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325 w 10097"/>
              <a:gd name="connsiteY7" fmla="*/ 9959 h 10000"/>
              <a:gd name="connsiteX8" fmla="*/ 9208 w 10097"/>
              <a:gd name="connsiteY8" fmla="*/ 9991 h 10000"/>
              <a:gd name="connsiteX9" fmla="*/ 9086 w 10097"/>
              <a:gd name="connsiteY9" fmla="*/ 10000 h 10000"/>
              <a:gd name="connsiteX10" fmla="*/ 0 w 10097"/>
              <a:gd name="connsiteY10" fmla="*/ 10000 h 10000"/>
              <a:gd name="connsiteX11" fmla="*/ 0 w 10097"/>
              <a:gd name="connsiteY11" fmla="*/ 0 h 10000"/>
              <a:gd name="connsiteX12" fmla="*/ 9086 w 10097"/>
              <a:gd name="connsiteY12"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208 w 10097"/>
              <a:gd name="connsiteY7" fmla="*/ 9991 h 10000"/>
              <a:gd name="connsiteX8" fmla="*/ 9086 w 10097"/>
              <a:gd name="connsiteY8" fmla="*/ 10000 h 10000"/>
              <a:gd name="connsiteX9" fmla="*/ 0 w 10097"/>
              <a:gd name="connsiteY9" fmla="*/ 10000 h 10000"/>
              <a:gd name="connsiteX10" fmla="*/ 0 w 10097"/>
              <a:gd name="connsiteY10" fmla="*/ 0 h 10000"/>
              <a:gd name="connsiteX11" fmla="*/ 9086 w 10097"/>
              <a:gd name="connsiteY11"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086 w 10097"/>
              <a:gd name="connsiteY7" fmla="*/ 10000 h 10000"/>
              <a:gd name="connsiteX8" fmla="*/ 0 w 10097"/>
              <a:gd name="connsiteY8" fmla="*/ 10000 h 10000"/>
              <a:gd name="connsiteX9" fmla="*/ 0 w 10097"/>
              <a:gd name="connsiteY9" fmla="*/ 0 h 10000"/>
              <a:gd name="connsiteX10" fmla="*/ 9086 w 10097"/>
              <a:gd name="connsiteY10"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546 w 10097"/>
              <a:gd name="connsiteY4" fmla="*/ 9849 h 10000"/>
              <a:gd name="connsiteX5" fmla="*/ 9439 w 10097"/>
              <a:gd name="connsiteY5" fmla="*/ 9910 h 10000"/>
              <a:gd name="connsiteX6" fmla="*/ 9086 w 10097"/>
              <a:gd name="connsiteY6" fmla="*/ 10000 h 10000"/>
              <a:gd name="connsiteX7" fmla="*/ 0 w 10097"/>
              <a:gd name="connsiteY7" fmla="*/ 10000 h 10000"/>
              <a:gd name="connsiteX8" fmla="*/ 0 w 10097"/>
              <a:gd name="connsiteY8" fmla="*/ 0 h 10000"/>
              <a:gd name="connsiteX9" fmla="*/ 9086 w 10097"/>
              <a:gd name="connsiteY9"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546 w 10097"/>
              <a:gd name="connsiteY4" fmla="*/ 9849 h 10000"/>
              <a:gd name="connsiteX5" fmla="*/ 9086 w 10097"/>
              <a:gd name="connsiteY5" fmla="*/ 10000 h 10000"/>
              <a:gd name="connsiteX6" fmla="*/ 0 w 10097"/>
              <a:gd name="connsiteY6" fmla="*/ 10000 h 10000"/>
              <a:gd name="connsiteX7" fmla="*/ 0 w 10097"/>
              <a:gd name="connsiteY7" fmla="*/ 0 h 10000"/>
              <a:gd name="connsiteX8" fmla="*/ 9086 w 10097"/>
              <a:gd name="connsiteY8" fmla="*/ 0 h 10000"/>
              <a:gd name="connsiteX0" fmla="*/ 9086 w 10097"/>
              <a:gd name="connsiteY0" fmla="*/ 0 h 10000"/>
              <a:gd name="connsiteX1" fmla="*/ 9968 w 10097"/>
              <a:gd name="connsiteY1" fmla="*/ 9184 h 10000"/>
              <a:gd name="connsiteX2" fmla="*/ 9928 w 10097"/>
              <a:gd name="connsiteY2" fmla="*/ 9323 h 10000"/>
              <a:gd name="connsiteX3" fmla="*/ 9546 w 10097"/>
              <a:gd name="connsiteY3" fmla="*/ 9849 h 10000"/>
              <a:gd name="connsiteX4" fmla="*/ 9086 w 10097"/>
              <a:gd name="connsiteY4" fmla="*/ 10000 h 10000"/>
              <a:gd name="connsiteX5" fmla="*/ 0 w 10097"/>
              <a:gd name="connsiteY5" fmla="*/ 10000 h 10000"/>
              <a:gd name="connsiteX6" fmla="*/ 0 w 10097"/>
              <a:gd name="connsiteY6" fmla="*/ 0 h 10000"/>
              <a:gd name="connsiteX7" fmla="*/ 9086 w 10097"/>
              <a:gd name="connsiteY7" fmla="*/ 0 h 10000"/>
              <a:gd name="connsiteX0" fmla="*/ 9086 w 10097"/>
              <a:gd name="connsiteY0" fmla="*/ 0 h 10092"/>
              <a:gd name="connsiteX1" fmla="*/ 9968 w 10097"/>
              <a:gd name="connsiteY1" fmla="*/ 9184 h 10092"/>
              <a:gd name="connsiteX2" fmla="*/ 9546 w 10097"/>
              <a:gd name="connsiteY2" fmla="*/ 9849 h 10092"/>
              <a:gd name="connsiteX3" fmla="*/ 9086 w 10097"/>
              <a:gd name="connsiteY3" fmla="*/ 10000 h 10092"/>
              <a:gd name="connsiteX4" fmla="*/ 0 w 10097"/>
              <a:gd name="connsiteY4" fmla="*/ 10000 h 10092"/>
              <a:gd name="connsiteX5" fmla="*/ 0 w 10097"/>
              <a:gd name="connsiteY5" fmla="*/ 0 h 10092"/>
              <a:gd name="connsiteX6" fmla="*/ 9086 w 10097"/>
              <a:gd name="connsiteY6" fmla="*/ 0 h 10092"/>
              <a:gd name="connsiteX0" fmla="*/ 9086 w 9935"/>
              <a:gd name="connsiteY0" fmla="*/ 0 h 10000"/>
              <a:gd name="connsiteX1" fmla="*/ 9546 w 9935"/>
              <a:gd name="connsiteY1" fmla="*/ 9849 h 10000"/>
              <a:gd name="connsiteX2" fmla="*/ 9086 w 9935"/>
              <a:gd name="connsiteY2" fmla="*/ 10000 h 10000"/>
              <a:gd name="connsiteX3" fmla="*/ 0 w 9935"/>
              <a:gd name="connsiteY3" fmla="*/ 10000 h 10000"/>
              <a:gd name="connsiteX4" fmla="*/ 0 w 9935"/>
              <a:gd name="connsiteY4" fmla="*/ 0 h 10000"/>
              <a:gd name="connsiteX5" fmla="*/ 9086 w 9935"/>
              <a:gd name="connsiteY5" fmla="*/ 0 h 10000"/>
              <a:gd name="connsiteX0" fmla="*/ 9145 w 9145"/>
              <a:gd name="connsiteY0" fmla="*/ 0 h 10000"/>
              <a:gd name="connsiteX1" fmla="*/ 9145 w 9145"/>
              <a:gd name="connsiteY1" fmla="*/ 10000 h 10000"/>
              <a:gd name="connsiteX2" fmla="*/ 0 w 9145"/>
              <a:gd name="connsiteY2" fmla="*/ 10000 h 10000"/>
              <a:gd name="connsiteX3" fmla="*/ 0 w 9145"/>
              <a:gd name="connsiteY3" fmla="*/ 0 h 10000"/>
              <a:gd name="connsiteX4" fmla="*/ 9145 w 9145"/>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0 h 10000"/>
              <a:gd name="connsiteX4" fmla="*/ 10000 w 10000"/>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749 h 10000"/>
              <a:gd name="connsiteX4" fmla="*/ 10000 w 10000"/>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499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lnTo>
                  <a:pt x="10000" y="10000"/>
                </a:lnTo>
                <a:lnTo>
                  <a:pt x="0" y="10000"/>
                </a:lnTo>
                <a:lnTo>
                  <a:pt x="0" y="499"/>
                </a:lnTo>
                <a:lnTo>
                  <a:pt x="10000" y="0"/>
                </a:lnTo>
                <a:close/>
              </a:path>
            </a:pathLst>
          </a:custGeom>
          <a:solidFill>
            <a:sysClr val="window" lastClr="FFFFFF">
              <a:lumMod val="75000"/>
            </a:sysClr>
          </a:solidFill>
          <a:ln w="0">
            <a:noFill/>
            <a:prstDash val="solid"/>
            <a:round/>
            <a:headEnd/>
            <a:tailEnd/>
          </a:ln>
          <a:effectLst>
            <a:glow rad="228600">
              <a:sysClr val="windowText" lastClr="000000">
                <a:lumMod val="65000"/>
                <a:lumOff val="35000"/>
                <a:alpha val="40000"/>
              </a:sysClr>
            </a:glow>
            <a:softEdge rad="0"/>
          </a:effec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236" name="Freeform 6">
            <a:extLst>
              <a:ext uri="{FF2B5EF4-FFF2-40B4-BE49-F238E27FC236}">
                <a16:creationId xmlns:a16="http://schemas.microsoft.com/office/drawing/2014/main" id="{F6F24E50-1BD6-4C07-A587-DE86704FC945}"/>
              </a:ext>
            </a:extLst>
          </p:cNvPr>
          <p:cNvSpPr>
            <a:spLocks/>
          </p:cNvSpPr>
          <p:nvPr/>
        </p:nvSpPr>
        <p:spPr bwMode="auto">
          <a:xfrm>
            <a:off x="8501129" y="1387349"/>
            <a:ext cx="255174" cy="347721"/>
          </a:xfrm>
          <a:custGeom>
            <a:avLst/>
            <a:gdLst>
              <a:gd name="T0" fmla="*/ 0 w 459"/>
              <a:gd name="T1" fmla="*/ 0 h 688"/>
              <a:gd name="T2" fmla="*/ 115 w 459"/>
              <a:gd name="T3" fmla="*/ 0 h 688"/>
              <a:gd name="T4" fmla="*/ 161 w 459"/>
              <a:gd name="T5" fmla="*/ 2 h 688"/>
              <a:gd name="T6" fmla="*/ 205 w 459"/>
              <a:gd name="T7" fmla="*/ 11 h 688"/>
              <a:gd name="T8" fmla="*/ 248 w 459"/>
              <a:gd name="T9" fmla="*/ 26 h 688"/>
              <a:gd name="T10" fmla="*/ 288 w 459"/>
              <a:gd name="T11" fmla="*/ 47 h 688"/>
              <a:gd name="T12" fmla="*/ 325 w 459"/>
              <a:gd name="T13" fmla="*/ 71 h 688"/>
              <a:gd name="T14" fmla="*/ 357 w 459"/>
              <a:gd name="T15" fmla="*/ 101 h 688"/>
              <a:gd name="T16" fmla="*/ 387 w 459"/>
              <a:gd name="T17" fmla="*/ 133 h 688"/>
              <a:gd name="T18" fmla="*/ 411 w 459"/>
              <a:gd name="T19" fmla="*/ 170 h 688"/>
              <a:gd name="T20" fmla="*/ 432 w 459"/>
              <a:gd name="T21" fmla="*/ 210 h 688"/>
              <a:gd name="T22" fmla="*/ 447 w 459"/>
              <a:gd name="T23" fmla="*/ 253 h 688"/>
              <a:gd name="T24" fmla="*/ 456 w 459"/>
              <a:gd name="T25" fmla="*/ 298 h 688"/>
              <a:gd name="T26" fmla="*/ 459 w 459"/>
              <a:gd name="T27" fmla="*/ 344 h 688"/>
              <a:gd name="T28" fmla="*/ 459 w 459"/>
              <a:gd name="T29" fmla="*/ 344 h 688"/>
              <a:gd name="T30" fmla="*/ 456 w 459"/>
              <a:gd name="T31" fmla="*/ 391 h 688"/>
              <a:gd name="T32" fmla="*/ 447 w 459"/>
              <a:gd name="T33" fmla="*/ 436 h 688"/>
              <a:gd name="T34" fmla="*/ 432 w 459"/>
              <a:gd name="T35" fmla="*/ 478 h 688"/>
              <a:gd name="T36" fmla="*/ 411 w 459"/>
              <a:gd name="T37" fmla="*/ 517 h 688"/>
              <a:gd name="T38" fmla="*/ 387 w 459"/>
              <a:gd name="T39" fmla="*/ 554 h 688"/>
              <a:gd name="T40" fmla="*/ 357 w 459"/>
              <a:gd name="T41" fmla="*/ 587 h 688"/>
              <a:gd name="T42" fmla="*/ 325 w 459"/>
              <a:gd name="T43" fmla="*/ 616 h 688"/>
              <a:gd name="T44" fmla="*/ 288 w 459"/>
              <a:gd name="T45" fmla="*/ 641 h 688"/>
              <a:gd name="T46" fmla="*/ 248 w 459"/>
              <a:gd name="T47" fmla="*/ 661 h 688"/>
              <a:gd name="T48" fmla="*/ 205 w 459"/>
              <a:gd name="T49" fmla="*/ 676 h 688"/>
              <a:gd name="T50" fmla="*/ 161 w 459"/>
              <a:gd name="T51" fmla="*/ 685 h 688"/>
              <a:gd name="T52" fmla="*/ 115 w 459"/>
              <a:gd name="T53" fmla="*/ 688 h 688"/>
              <a:gd name="T54" fmla="*/ 0 w 459"/>
              <a:gd name="T55" fmla="*/ 688 h 688"/>
              <a:gd name="T56" fmla="*/ 0 w 459"/>
              <a:gd name="T57"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9" h="688">
                <a:moveTo>
                  <a:pt x="0" y="0"/>
                </a:moveTo>
                <a:lnTo>
                  <a:pt x="115" y="0"/>
                </a:lnTo>
                <a:lnTo>
                  <a:pt x="161" y="2"/>
                </a:lnTo>
                <a:lnTo>
                  <a:pt x="205" y="11"/>
                </a:lnTo>
                <a:lnTo>
                  <a:pt x="248" y="26"/>
                </a:lnTo>
                <a:lnTo>
                  <a:pt x="288" y="47"/>
                </a:lnTo>
                <a:lnTo>
                  <a:pt x="325" y="71"/>
                </a:lnTo>
                <a:lnTo>
                  <a:pt x="357" y="101"/>
                </a:lnTo>
                <a:lnTo>
                  <a:pt x="387" y="133"/>
                </a:lnTo>
                <a:lnTo>
                  <a:pt x="411" y="170"/>
                </a:lnTo>
                <a:lnTo>
                  <a:pt x="432" y="210"/>
                </a:lnTo>
                <a:lnTo>
                  <a:pt x="447" y="253"/>
                </a:lnTo>
                <a:lnTo>
                  <a:pt x="456" y="298"/>
                </a:lnTo>
                <a:lnTo>
                  <a:pt x="459" y="344"/>
                </a:lnTo>
                <a:lnTo>
                  <a:pt x="459" y="344"/>
                </a:lnTo>
                <a:lnTo>
                  <a:pt x="456" y="391"/>
                </a:lnTo>
                <a:lnTo>
                  <a:pt x="447" y="436"/>
                </a:lnTo>
                <a:lnTo>
                  <a:pt x="432" y="478"/>
                </a:lnTo>
                <a:lnTo>
                  <a:pt x="411" y="517"/>
                </a:lnTo>
                <a:lnTo>
                  <a:pt x="387" y="554"/>
                </a:lnTo>
                <a:lnTo>
                  <a:pt x="357" y="587"/>
                </a:lnTo>
                <a:lnTo>
                  <a:pt x="325" y="616"/>
                </a:lnTo>
                <a:lnTo>
                  <a:pt x="288" y="641"/>
                </a:lnTo>
                <a:lnTo>
                  <a:pt x="248" y="661"/>
                </a:lnTo>
                <a:lnTo>
                  <a:pt x="205" y="676"/>
                </a:lnTo>
                <a:lnTo>
                  <a:pt x="161" y="685"/>
                </a:lnTo>
                <a:lnTo>
                  <a:pt x="115" y="688"/>
                </a:lnTo>
                <a:lnTo>
                  <a:pt x="0" y="688"/>
                </a:lnTo>
                <a:lnTo>
                  <a:pt x="0" y="0"/>
                </a:lnTo>
                <a:close/>
              </a:path>
            </a:pathLst>
          </a:custGeom>
          <a:solidFill>
            <a:srgbClr val="F79B9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237" name="Freeform 7">
            <a:extLst>
              <a:ext uri="{FF2B5EF4-FFF2-40B4-BE49-F238E27FC236}">
                <a16:creationId xmlns:a16="http://schemas.microsoft.com/office/drawing/2014/main" id="{06F1C060-812A-4C4A-91C9-970FB32B44FB}"/>
              </a:ext>
            </a:extLst>
          </p:cNvPr>
          <p:cNvSpPr>
            <a:spLocks/>
          </p:cNvSpPr>
          <p:nvPr/>
        </p:nvSpPr>
        <p:spPr bwMode="auto">
          <a:xfrm>
            <a:off x="6663766" y="1478084"/>
            <a:ext cx="2092537" cy="1739110"/>
          </a:xfrm>
          <a:custGeom>
            <a:avLst/>
            <a:gdLst>
              <a:gd name="T0" fmla="*/ 3764 w 3764"/>
              <a:gd name="T1" fmla="*/ 0 h 3441"/>
              <a:gd name="T2" fmla="*/ 3764 w 3764"/>
              <a:gd name="T3" fmla="*/ 3096 h 3441"/>
              <a:gd name="T4" fmla="*/ 3761 w 3764"/>
              <a:gd name="T5" fmla="*/ 3143 h 3441"/>
              <a:gd name="T6" fmla="*/ 3752 w 3764"/>
              <a:gd name="T7" fmla="*/ 3188 h 3441"/>
              <a:gd name="T8" fmla="*/ 3737 w 3764"/>
              <a:gd name="T9" fmla="*/ 3231 h 3441"/>
              <a:gd name="T10" fmla="*/ 3716 w 3764"/>
              <a:gd name="T11" fmla="*/ 3270 h 3441"/>
              <a:gd name="T12" fmla="*/ 3692 w 3764"/>
              <a:gd name="T13" fmla="*/ 3307 h 3441"/>
              <a:gd name="T14" fmla="*/ 3662 w 3764"/>
              <a:gd name="T15" fmla="*/ 3340 h 3441"/>
              <a:gd name="T16" fmla="*/ 3630 w 3764"/>
              <a:gd name="T17" fmla="*/ 3369 h 3441"/>
              <a:gd name="T18" fmla="*/ 3593 w 3764"/>
              <a:gd name="T19" fmla="*/ 3394 h 3441"/>
              <a:gd name="T20" fmla="*/ 3553 w 3764"/>
              <a:gd name="T21" fmla="*/ 3413 h 3441"/>
              <a:gd name="T22" fmla="*/ 3510 w 3764"/>
              <a:gd name="T23" fmla="*/ 3428 h 3441"/>
              <a:gd name="T24" fmla="*/ 3466 w 3764"/>
              <a:gd name="T25" fmla="*/ 3438 h 3441"/>
              <a:gd name="T26" fmla="*/ 3420 w 3764"/>
              <a:gd name="T27" fmla="*/ 3441 h 3441"/>
              <a:gd name="T28" fmla="*/ 0 w 3764"/>
              <a:gd name="T29" fmla="*/ 3441 h 3441"/>
              <a:gd name="T30" fmla="*/ 0 w 3764"/>
              <a:gd name="T31" fmla="*/ 344 h 3441"/>
              <a:gd name="T32" fmla="*/ 3420 w 3764"/>
              <a:gd name="T33" fmla="*/ 344 h 3441"/>
              <a:gd name="T34" fmla="*/ 3466 w 3764"/>
              <a:gd name="T35" fmla="*/ 341 h 3441"/>
              <a:gd name="T36" fmla="*/ 3510 w 3764"/>
              <a:gd name="T37" fmla="*/ 332 h 3441"/>
              <a:gd name="T38" fmla="*/ 3553 w 3764"/>
              <a:gd name="T39" fmla="*/ 317 h 3441"/>
              <a:gd name="T40" fmla="*/ 3593 w 3764"/>
              <a:gd name="T41" fmla="*/ 297 h 3441"/>
              <a:gd name="T42" fmla="*/ 3630 w 3764"/>
              <a:gd name="T43" fmla="*/ 272 h 3441"/>
              <a:gd name="T44" fmla="*/ 3662 w 3764"/>
              <a:gd name="T45" fmla="*/ 243 h 3441"/>
              <a:gd name="T46" fmla="*/ 3692 w 3764"/>
              <a:gd name="T47" fmla="*/ 210 h 3441"/>
              <a:gd name="T48" fmla="*/ 3716 w 3764"/>
              <a:gd name="T49" fmla="*/ 173 h 3441"/>
              <a:gd name="T50" fmla="*/ 3737 w 3764"/>
              <a:gd name="T51" fmla="*/ 134 h 3441"/>
              <a:gd name="T52" fmla="*/ 3752 w 3764"/>
              <a:gd name="T53" fmla="*/ 92 h 3441"/>
              <a:gd name="T54" fmla="*/ 3761 w 3764"/>
              <a:gd name="T55" fmla="*/ 47 h 3441"/>
              <a:gd name="T56" fmla="*/ 3764 w 3764"/>
              <a:gd name="T57" fmla="*/ 0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64" h="3441">
                <a:moveTo>
                  <a:pt x="3764" y="0"/>
                </a:moveTo>
                <a:lnTo>
                  <a:pt x="3764" y="3096"/>
                </a:lnTo>
                <a:lnTo>
                  <a:pt x="3761" y="3143"/>
                </a:lnTo>
                <a:lnTo>
                  <a:pt x="3752" y="3188"/>
                </a:lnTo>
                <a:lnTo>
                  <a:pt x="3737" y="3231"/>
                </a:lnTo>
                <a:lnTo>
                  <a:pt x="3716" y="3270"/>
                </a:lnTo>
                <a:lnTo>
                  <a:pt x="3692" y="3307"/>
                </a:lnTo>
                <a:lnTo>
                  <a:pt x="3662" y="3340"/>
                </a:lnTo>
                <a:lnTo>
                  <a:pt x="3630" y="3369"/>
                </a:lnTo>
                <a:lnTo>
                  <a:pt x="3593" y="3394"/>
                </a:lnTo>
                <a:lnTo>
                  <a:pt x="3553" y="3413"/>
                </a:lnTo>
                <a:lnTo>
                  <a:pt x="3510" y="3428"/>
                </a:lnTo>
                <a:lnTo>
                  <a:pt x="3466" y="3438"/>
                </a:lnTo>
                <a:lnTo>
                  <a:pt x="3420" y="3441"/>
                </a:lnTo>
                <a:lnTo>
                  <a:pt x="0" y="3441"/>
                </a:lnTo>
                <a:lnTo>
                  <a:pt x="0" y="344"/>
                </a:lnTo>
                <a:lnTo>
                  <a:pt x="3420" y="344"/>
                </a:lnTo>
                <a:lnTo>
                  <a:pt x="3466" y="341"/>
                </a:lnTo>
                <a:lnTo>
                  <a:pt x="3510" y="332"/>
                </a:lnTo>
                <a:lnTo>
                  <a:pt x="3553" y="317"/>
                </a:lnTo>
                <a:lnTo>
                  <a:pt x="3593" y="297"/>
                </a:lnTo>
                <a:lnTo>
                  <a:pt x="3630" y="272"/>
                </a:lnTo>
                <a:lnTo>
                  <a:pt x="3662" y="243"/>
                </a:lnTo>
                <a:lnTo>
                  <a:pt x="3692" y="210"/>
                </a:lnTo>
                <a:lnTo>
                  <a:pt x="3716" y="173"/>
                </a:lnTo>
                <a:lnTo>
                  <a:pt x="3737" y="134"/>
                </a:lnTo>
                <a:lnTo>
                  <a:pt x="3752" y="92"/>
                </a:lnTo>
                <a:lnTo>
                  <a:pt x="3761" y="47"/>
                </a:lnTo>
                <a:lnTo>
                  <a:pt x="3764" y="0"/>
                </a:lnTo>
                <a:close/>
              </a:path>
            </a:pathLst>
          </a:custGeom>
          <a:gradFill flip="none" rotWithShape="1">
            <a:gsLst>
              <a:gs pos="99000">
                <a:srgbClr val="FABEBF"/>
              </a:gs>
              <a:gs pos="89000">
                <a:srgbClr val="F79B9D"/>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238" name="Rounded Rectangle 2">
            <a:extLst>
              <a:ext uri="{FF2B5EF4-FFF2-40B4-BE49-F238E27FC236}">
                <a16:creationId xmlns:a16="http://schemas.microsoft.com/office/drawing/2014/main" id="{27A0069C-00D2-4D71-930E-6527A4FB24D8}"/>
              </a:ext>
            </a:extLst>
          </p:cNvPr>
          <p:cNvSpPr/>
          <p:nvPr/>
        </p:nvSpPr>
        <p:spPr>
          <a:xfrm>
            <a:off x="6664237" y="1385085"/>
            <a:ext cx="2082072" cy="259250"/>
          </a:xfrm>
          <a:custGeom>
            <a:avLst/>
            <a:gdLst>
              <a:gd name="connsiteX0" fmla="*/ 0 w 2410065"/>
              <a:gd name="connsiteY0" fmla="*/ 128493 h 256986"/>
              <a:gd name="connsiteX1" fmla="*/ 128493 w 2410065"/>
              <a:gd name="connsiteY1" fmla="*/ 0 h 256986"/>
              <a:gd name="connsiteX2" fmla="*/ 2281572 w 2410065"/>
              <a:gd name="connsiteY2" fmla="*/ 0 h 256986"/>
              <a:gd name="connsiteX3" fmla="*/ 2410065 w 2410065"/>
              <a:gd name="connsiteY3" fmla="*/ 128493 h 256986"/>
              <a:gd name="connsiteX4" fmla="*/ 2410065 w 2410065"/>
              <a:gd name="connsiteY4" fmla="*/ 128493 h 256986"/>
              <a:gd name="connsiteX5" fmla="*/ 2281572 w 2410065"/>
              <a:gd name="connsiteY5" fmla="*/ 256986 h 256986"/>
              <a:gd name="connsiteX6" fmla="*/ 128493 w 2410065"/>
              <a:gd name="connsiteY6" fmla="*/ 256986 h 256986"/>
              <a:gd name="connsiteX7" fmla="*/ 0 w 2410065"/>
              <a:gd name="connsiteY7" fmla="*/ 128493 h 256986"/>
              <a:gd name="connsiteX0" fmla="*/ 0 w 2410065"/>
              <a:gd name="connsiteY0" fmla="*/ 130757 h 259250"/>
              <a:gd name="connsiteX1" fmla="*/ 128493 w 2410065"/>
              <a:gd name="connsiteY1" fmla="*/ 2264 h 259250"/>
              <a:gd name="connsiteX2" fmla="*/ 2163444 w 2410065"/>
              <a:gd name="connsiteY2" fmla="*/ 0 h 259250"/>
              <a:gd name="connsiteX3" fmla="*/ 2281572 w 2410065"/>
              <a:gd name="connsiteY3" fmla="*/ 2264 h 259250"/>
              <a:gd name="connsiteX4" fmla="*/ 2410065 w 2410065"/>
              <a:gd name="connsiteY4" fmla="*/ 130757 h 259250"/>
              <a:gd name="connsiteX5" fmla="*/ 2410065 w 2410065"/>
              <a:gd name="connsiteY5" fmla="*/ 130757 h 259250"/>
              <a:gd name="connsiteX6" fmla="*/ 2281572 w 2410065"/>
              <a:gd name="connsiteY6" fmla="*/ 259250 h 259250"/>
              <a:gd name="connsiteX7" fmla="*/ 128493 w 2410065"/>
              <a:gd name="connsiteY7" fmla="*/ 259250 h 259250"/>
              <a:gd name="connsiteX8" fmla="*/ 0 w 2410065"/>
              <a:gd name="connsiteY8" fmla="*/ 130757 h 259250"/>
              <a:gd name="connsiteX0" fmla="*/ 0 w 2410065"/>
              <a:gd name="connsiteY0" fmla="*/ 130757 h 259250"/>
              <a:gd name="connsiteX1" fmla="*/ 2163444 w 2410065"/>
              <a:gd name="connsiteY1" fmla="*/ 0 h 259250"/>
              <a:gd name="connsiteX2" fmla="*/ 2281572 w 2410065"/>
              <a:gd name="connsiteY2" fmla="*/ 2264 h 259250"/>
              <a:gd name="connsiteX3" fmla="*/ 2410065 w 2410065"/>
              <a:gd name="connsiteY3" fmla="*/ 130757 h 259250"/>
              <a:gd name="connsiteX4" fmla="*/ 2410065 w 2410065"/>
              <a:gd name="connsiteY4" fmla="*/ 130757 h 259250"/>
              <a:gd name="connsiteX5" fmla="*/ 2281572 w 2410065"/>
              <a:gd name="connsiteY5" fmla="*/ 259250 h 259250"/>
              <a:gd name="connsiteX6" fmla="*/ 128493 w 2410065"/>
              <a:gd name="connsiteY6" fmla="*/ 259250 h 259250"/>
              <a:gd name="connsiteX7" fmla="*/ 0 w 2410065"/>
              <a:gd name="connsiteY7" fmla="*/ 130757 h 259250"/>
              <a:gd name="connsiteX0" fmla="*/ 0 w 2410065"/>
              <a:gd name="connsiteY0" fmla="*/ 130757 h 259250"/>
              <a:gd name="connsiteX1" fmla="*/ 2163444 w 2410065"/>
              <a:gd name="connsiteY1" fmla="*/ 0 h 259250"/>
              <a:gd name="connsiteX2" fmla="*/ 2281572 w 2410065"/>
              <a:gd name="connsiteY2" fmla="*/ 2264 h 259250"/>
              <a:gd name="connsiteX3" fmla="*/ 2410065 w 2410065"/>
              <a:gd name="connsiteY3" fmla="*/ 130757 h 259250"/>
              <a:gd name="connsiteX4" fmla="*/ 2410065 w 2410065"/>
              <a:gd name="connsiteY4" fmla="*/ 130757 h 259250"/>
              <a:gd name="connsiteX5" fmla="*/ 2281572 w 2410065"/>
              <a:gd name="connsiteY5" fmla="*/ 259250 h 259250"/>
              <a:gd name="connsiteX6" fmla="*/ 128493 w 2410065"/>
              <a:gd name="connsiteY6" fmla="*/ 259250 h 259250"/>
              <a:gd name="connsiteX7" fmla="*/ 91440 w 2410065"/>
              <a:gd name="connsiteY7" fmla="*/ 222197 h 259250"/>
              <a:gd name="connsiteX0" fmla="*/ 2119187 w 2365808"/>
              <a:gd name="connsiteY0" fmla="*/ 0 h 259250"/>
              <a:gd name="connsiteX1" fmla="*/ 2237315 w 2365808"/>
              <a:gd name="connsiteY1" fmla="*/ 2264 h 259250"/>
              <a:gd name="connsiteX2" fmla="*/ 2365808 w 2365808"/>
              <a:gd name="connsiteY2" fmla="*/ 130757 h 259250"/>
              <a:gd name="connsiteX3" fmla="*/ 2365808 w 2365808"/>
              <a:gd name="connsiteY3" fmla="*/ 130757 h 259250"/>
              <a:gd name="connsiteX4" fmla="*/ 2237315 w 2365808"/>
              <a:gd name="connsiteY4" fmla="*/ 259250 h 259250"/>
              <a:gd name="connsiteX5" fmla="*/ 84236 w 2365808"/>
              <a:gd name="connsiteY5" fmla="*/ 259250 h 259250"/>
              <a:gd name="connsiteX6" fmla="*/ 47183 w 2365808"/>
              <a:gd name="connsiteY6" fmla="*/ 222197 h 259250"/>
              <a:gd name="connsiteX0" fmla="*/ 2034951 w 2281572"/>
              <a:gd name="connsiteY0" fmla="*/ 0 h 259250"/>
              <a:gd name="connsiteX1" fmla="*/ 2153079 w 2281572"/>
              <a:gd name="connsiteY1" fmla="*/ 2264 h 259250"/>
              <a:gd name="connsiteX2" fmla="*/ 2281572 w 2281572"/>
              <a:gd name="connsiteY2" fmla="*/ 130757 h 259250"/>
              <a:gd name="connsiteX3" fmla="*/ 2281572 w 2281572"/>
              <a:gd name="connsiteY3" fmla="*/ 130757 h 259250"/>
              <a:gd name="connsiteX4" fmla="*/ 2153079 w 2281572"/>
              <a:gd name="connsiteY4" fmla="*/ 259250 h 259250"/>
              <a:gd name="connsiteX5" fmla="*/ 0 w 2281572"/>
              <a:gd name="connsiteY5" fmla="*/ 259250 h 259250"/>
              <a:gd name="connsiteX0" fmla="*/ 2034951 w 2281572"/>
              <a:gd name="connsiteY0" fmla="*/ 0 h 259250"/>
              <a:gd name="connsiteX1" fmla="*/ 2153079 w 2281572"/>
              <a:gd name="connsiteY1" fmla="*/ 2264 h 259250"/>
              <a:gd name="connsiteX2" fmla="*/ 2281572 w 2281572"/>
              <a:gd name="connsiteY2" fmla="*/ 130757 h 259250"/>
              <a:gd name="connsiteX3" fmla="*/ 2281572 w 2281572"/>
              <a:gd name="connsiteY3" fmla="*/ 130757 h 259250"/>
              <a:gd name="connsiteX4" fmla="*/ 2153079 w 2281572"/>
              <a:gd name="connsiteY4" fmla="*/ 259250 h 259250"/>
              <a:gd name="connsiteX5" fmla="*/ 199500 w 2281572"/>
              <a:gd name="connsiteY5" fmla="*/ 256032 h 259250"/>
              <a:gd name="connsiteX6" fmla="*/ 0 w 2281572"/>
              <a:gd name="connsiteY6" fmla="*/ 259250 h 259250"/>
              <a:gd name="connsiteX0" fmla="*/ 1835451 w 2082072"/>
              <a:gd name="connsiteY0" fmla="*/ 0 h 259250"/>
              <a:gd name="connsiteX1" fmla="*/ 1953579 w 2082072"/>
              <a:gd name="connsiteY1" fmla="*/ 2264 h 259250"/>
              <a:gd name="connsiteX2" fmla="*/ 2082072 w 2082072"/>
              <a:gd name="connsiteY2" fmla="*/ 130757 h 259250"/>
              <a:gd name="connsiteX3" fmla="*/ 2082072 w 2082072"/>
              <a:gd name="connsiteY3" fmla="*/ 130757 h 259250"/>
              <a:gd name="connsiteX4" fmla="*/ 1953579 w 2082072"/>
              <a:gd name="connsiteY4" fmla="*/ 259250 h 259250"/>
              <a:gd name="connsiteX5" fmla="*/ 0 w 2082072"/>
              <a:gd name="connsiteY5" fmla="*/ 256032 h 2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072" h="259250">
                <a:moveTo>
                  <a:pt x="1835451" y="0"/>
                </a:moveTo>
                <a:lnTo>
                  <a:pt x="1953579" y="2264"/>
                </a:lnTo>
                <a:cubicBezTo>
                  <a:pt x="2024544" y="2264"/>
                  <a:pt x="2082072" y="59792"/>
                  <a:pt x="2082072" y="130757"/>
                </a:cubicBezTo>
                <a:lnTo>
                  <a:pt x="2082072" y="130757"/>
                </a:lnTo>
                <a:cubicBezTo>
                  <a:pt x="2082072" y="201722"/>
                  <a:pt x="2024544" y="259250"/>
                  <a:pt x="1953579" y="259250"/>
                </a:cubicBezTo>
                <a:lnTo>
                  <a:pt x="0" y="256032"/>
                </a:lnTo>
              </a:path>
            </a:pathLst>
          </a:custGeom>
          <a:noFill/>
          <a:ln w="28575" cap="flat" cmpd="sng" algn="ctr">
            <a:solidFill>
              <a:sysClr val="window" lastClr="FFFFFF">
                <a:lumMod val="95000"/>
              </a:sysClr>
            </a:solid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6" name="Minus Sign 5">
            <a:extLst>
              <a:ext uri="{FF2B5EF4-FFF2-40B4-BE49-F238E27FC236}">
                <a16:creationId xmlns:a16="http://schemas.microsoft.com/office/drawing/2014/main" id="{4778F9F3-0CFF-4E55-87A2-BD90F5528B3F}"/>
              </a:ext>
            </a:extLst>
          </p:cNvPr>
          <p:cNvSpPr/>
          <p:nvPr/>
        </p:nvSpPr>
        <p:spPr>
          <a:xfrm>
            <a:off x="7566182" y="2063968"/>
            <a:ext cx="924339" cy="533853"/>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240" name="TextBox 239">
            <a:extLst>
              <a:ext uri="{FF2B5EF4-FFF2-40B4-BE49-F238E27FC236}">
                <a16:creationId xmlns:a16="http://schemas.microsoft.com/office/drawing/2014/main" id="{3BF50171-5666-4A7A-AA20-76ABA7BE110A}"/>
              </a:ext>
            </a:extLst>
          </p:cNvPr>
          <p:cNvSpPr txBox="1"/>
          <p:nvPr/>
        </p:nvSpPr>
        <p:spPr>
          <a:xfrm>
            <a:off x="900587" y="3310326"/>
            <a:ext cx="3593591" cy="223651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400"/>
              </a:spcBef>
              <a:spcAft>
                <a:spcPts val="400"/>
              </a:spcAft>
              <a:buClr>
                <a:srgbClr val="A098DA"/>
              </a:buClr>
              <a:buSzTx/>
              <a:buFont typeface="Wingdings" panose="05000000000000000000" pitchFamily="2" charset="2"/>
              <a:buChar char="§"/>
              <a:tabLst/>
              <a:defRPr/>
            </a:pPr>
            <a:r>
              <a:rPr kumimoji="0" lang="en-CA"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No clear signal of any risk associated with the duration of therapy (up to 10 </a:t>
            </a:r>
            <a:r>
              <a:rPr kumimoji="0" lang="en-CA" sz="1800" b="1" i="0" u="none" strike="noStrike" kern="1200" cap="none" spc="0" normalizeH="0" baseline="0" noProof="0" dirty="0" err="1">
                <a:ln>
                  <a:noFill/>
                </a:ln>
                <a:solidFill>
                  <a:prstClr val="black">
                    <a:lumMod val="65000"/>
                    <a:lumOff val="35000"/>
                  </a:prstClr>
                </a:solidFill>
                <a:effectLst/>
                <a:uLnTx/>
                <a:uFillTx/>
                <a:latin typeface="Arial Narrow" panose="020B0606020202030204" pitchFamily="34" charset="0"/>
                <a:ea typeface="+mn-ea"/>
                <a:cs typeface="+mn-cs"/>
              </a:rPr>
              <a:t>yrs</a:t>
            </a:r>
            <a:r>
              <a:rPr kumimoji="0" lang="en-CA"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continuous therapy)</a:t>
            </a:r>
          </a:p>
          <a:p>
            <a:pPr marL="285750" marR="0" lvl="0" indent="-285750" algn="l" defTabSz="457200" rtl="0" eaLnBrk="1" fontAlgn="auto" latinLnBrk="0" hangingPunct="1">
              <a:lnSpc>
                <a:spcPct val="100000"/>
              </a:lnSpc>
              <a:spcBef>
                <a:spcPts val="400"/>
              </a:spcBef>
              <a:spcAft>
                <a:spcPts val="400"/>
              </a:spcAft>
              <a:buClr>
                <a:srgbClr val="A098DA"/>
              </a:buClr>
              <a:buSzTx/>
              <a:buFont typeface="Wingdings" panose="05000000000000000000" pitchFamily="2" charset="2"/>
              <a:buChar char="§"/>
              <a:tabLst/>
              <a:defRPr/>
            </a:pPr>
            <a:r>
              <a:rPr kumimoji="0" lang="en-CA"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Refractory to therapy has not been demonstrated</a:t>
            </a:r>
          </a:p>
          <a:p>
            <a:pPr marL="285750" marR="0" lvl="0" indent="-285750" algn="l" defTabSz="457200" rtl="0" eaLnBrk="1" fontAlgn="auto" latinLnBrk="0" hangingPunct="1">
              <a:lnSpc>
                <a:spcPct val="100000"/>
              </a:lnSpc>
              <a:spcBef>
                <a:spcPts val="400"/>
              </a:spcBef>
              <a:spcAft>
                <a:spcPts val="400"/>
              </a:spcAft>
              <a:buClr>
                <a:srgbClr val="A098DA"/>
              </a:buClr>
              <a:buSzTx/>
              <a:buFont typeface="Wingdings" panose="05000000000000000000" pitchFamily="2" charset="2"/>
              <a:buChar char="§"/>
              <a:tabLst/>
              <a:defRPr/>
            </a:pPr>
            <a:r>
              <a:rPr kumimoji="0" lang="en-CA"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Intolerance is uncommon</a:t>
            </a:r>
            <a:endParaRPr kumimoji="0" lang="en-US"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p:txBody>
      </p:sp>
      <p:sp>
        <p:nvSpPr>
          <p:cNvPr id="241" name="TextBox 240">
            <a:extLst>
              <a:ext uri="{FF2B5EF4-FFF2-40B4-BE49-F238E27FC236}">
                <a16:creationId xmlns:a16="http://schemas.microsoft.com/office/drawing/2014/main" id="{5D5510D9-45F2-44A4-9F6B-8D910E1F0800}"/>
              </a:ext>
            </a:extLst>
          </p:cNvPr>
          <p:cNvSpPr txBox="1"/>
          <p:nvPr/>
        </p:nvSpPr>
        <p:spPr>
          <a:xfrm>
            <a:off x="4950778" y="3706139"/>
            <a:ext cx="3593591"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400"/>
              </a:spcBef>
              <a:spcAft>
                <a:spcPts val="400"/>
              </a:spcAft>
              <a:buClr>
                <a:srgbClr val="F79B9D"/>
              </a:buClr>
              <a:buSzTx/>
              <a:buFont typeface="Wingdings" panose="05000000000000000000" pitchFamily="2" charset="2"/>
              <a:buChar char="§"/>
              <a:tabLst/>
              <a:defRPr/>
            </a:pPr>
            <a:r>
              <a:rPr kumimoji="0" lang="en-CA"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May be a possible increase in fracture risk (to level observed in untreated person) with increase in bone remodelling and bone loss</a:t>
            </a:r>
          </a:p>
        </p:txBody>
      </p:sp>
      <p:grpSp>
        <p:nvGrpSpPr>
          <p:cNvPr id="242" name="Group 241">
            <a:extLst>
              <a:ext uri="{FF2B5EF4-FFF2-40B4-BE49-F238E27FC236}">
                <a16:creationId xmlns:a16="http://schemas.microsoft.com/office/drawing/2014/main" id="{33466873-5A56-4337-B5FE-AA3A4D21C6B7}"/>
              </a:ext>
            </a:extLst>
          </p:cNvPr>
          <p:cNvGrpSpPr/>
          <p:nvPr/>
        </p:nvGrpSpPr>
        <p:grpSpPr>
          <a:xfrm>
            <a:off x="0" y="5778782"/>
            <a:ext cx="9144000" cy="741885"/>
            <a:chOff x="-2" y="4649826"/>
            <a:chExt cx="9144000" cy="1308133"/>
          </a:xfrm>
        </p:grpSpPr>
        <p:sp>
          <p:nvSpPr>
            <p:cNvPr id="243" name="Rectangle 242">
              <a:extLst>
                <a:ext uri="{FF2B5EF4-FFF2-40B4-BE49-F238E27FC236}">
                  <a16:creationId xmlns:a16="http://schemas.microsoft.com/office/drawing/2014/main" id="{CEA2D319-4AA3-4684-AB10-AE67AB5AD0D6}"/>
                </a:ext>
              </a:extLst>
            </p:cNvPr>
            <p:cNvSpPr/>
            <p:nvPr/>
          </p:nvSpPr>
          <p:spPr>
            <a:xfrm>
              <a:off x="-2" y="4649826"/>
              <a:ext cx="9144000" cy="1308133"/>
            </a:xfrm>
            <a:prstGeom prst="rect">
              <a:avLst/>
            </a:prstGeom>
            <a:gradFill flip="none" rotWithShape="1">
              <a:gsLst>
                <a:gs pos="0">
                  <a:srgbClr val="7693CC">
                    <a:tint val="66000"/>
                    <a:satMod val="160000"/>
                  </a:srgbClr>
                </a:gs>
                <a:gs pos="50000">
                  <a:srgbClr val="7693CC">
                    <a:tint val="44500"/>
                    <a:satMod val="160000"/>
                  </a:srgbClr>
                </a:gs>
                <a:gs pos="100000">
                  <a:srgbClr val="7693CC">
                    <a:tint val="23500"/>
                    <a:satMod val="160000"/>
                  </a:srgbClr>
                </a:gs>
              </a:gsLst>
              <a:lin ang="2700000" scaled="1"/>
              <a:tileRect/>
            </a:gradFill>
            <a:ln w="28575" cap="flat" cmpd="sng" algn="ctr">
              <a:solidFill>
                <a:srgbClr val="554856"/>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4" name="Rectangle 243">
              <a:extLst>
                <a:ext uri="{FF2B5EF4-FFF2-40B4-BE49-F238E27FC236}">
                  <a16:creationId xmlns:a16="http://schemas.microsoft.com/office/drawing/2014/main" id="{5679589E-682C-4BFF-B3E0-168061C83E48}"/>
                </a:ext>
              </a:extLst>
            </p:cNvPr>
            <p:cNvSpPr/>
            <p:nvPr/>
          </p:nvSpPr>
          <p:spPr>
            <a:xfrm>
              <a:off x="160863" y="4893898"/>
              <a:ext cx="8822267" cy="707885"/>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If discontinuation does occur, appropriate steps must be taken to prevent rapid bone loss; biologic therapies (due to half-life) only prevent the disease process for as long as drug taken.</a:t>
              </a:r>
            </a:p>
          </p:txBody>
        </p:sp>
      </p:grpSp>
    </p:spTree>
    <p:extLst>
      <p:ext uri="{BB962C8B-B14F-4D97-AF65-F5344CB8AC3E}">
        <p14:creationId xmlns:p14="http://schemas.microsoft.com/office/powerpoint/2010/main" val="283509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p:cTn id="7" dur="500" fill="hold"/>
                                        <p:tgtEl>
                                          <p:spTgt spid="242"/>
                                        </p:tgtEl>
                                        <p:attrNameLst>
                                          <p:attrName>ppt_w</p:attrName>
                                        </p:attrNameLst>
                                      </p:cBhvr>
                                      <p:tavLst>
                                        <p:tav tm="0">
                                          <p:val>
                                            <p:fltVal val="0"/>
                                          </p:val>
                                        </p:tav>
                                        <p:tav tm="100000">
                                          <p:val>
                                            <p:strVal val="#ppt_w"/>
                                          </p:val>
                                        </p:tav>
                                      </p:tavLst>
                                    </p:anim>
                                    <p:anim calcmode="lin" valueType="num">
                                      <p:cBhvr>
                                        <p:cTn id="8" dur="500" fill="hold"/>
                                        <p:tgtEl>
                                          <p:spTgt spid="242"/>
                                        </p:tgtEl>
                                        <p:attrNameLst>
                                          <p:attrName>ppt_h</p:attrName>
                                        </p:attrNameLst>
                                      </p:cBhvr>
                                      <p:tavLst>
                                        <p:tav tm="0">
                                          <p:val>
                                            <p:fltVal val="0"/>
                                          </p:val>
                                        </p:tav>
                                        <p:tav tm="100000">
                                          <p:val>
                                            <p:strVal val="#ppt_h"/>
                                          </p:val>
                                        </p:tav>
                                      </p:tavLst>
                                    </p:anim>
                                    <p:animEffect transition="in" filter="fade">
                                      <p:cBhvr>
                                        <p:cTn id="9"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139544"/>
            <a:ext cx="9144000" cy="785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Brown JP,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Bone Miner Res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2011;26:2737-2744.</a:t>
            </a: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5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04701"/>
            <a:ext cx="9058939" cy="997196"/>
          </a:xfrm>
        </p:spPr>
        <p:txBody>
          <a:bodyPr/>
          <a:lstStyle/>
          <a:p>
            <a:pPr algn="ctr"/>
            <a:r>
              <a:rPr lang="en-CA" sz="3600" dirty="0">
                <a:solidFill>
                  <a:srgbClr val="725F73"/>
                </a:solidFill>
                <a:latin typeface="Arial Narrow" panose="020B0606020202030204" pitchFamily="34" charset="0"/>
              </a:rPr>
              <a:t>Bone Biopsies After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Discontinuation of Denosumab</a:t>
            </a:r>
            <a:endParaRPr lang="en-US" sz="32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6" name="Content Placeholder 3">
            <a:extLst>
              <a:ext uri="{FF2B5EF4-FFF2-40B4-BE49-F238E27FC236}">
                <a16:creationId xmlns:a16="http://schemas.microsoft.com/office/drawing/2014/main" id="{41BC9902-AA5F-40DA-9F74-5D1376374623}"/>
              </a:ext>
            </a:extLst>
          </p:cNvPr>
          <p:cNvSpPr txBox="1">
            <a:spLocks/>
          </p:cNvSpPr>
          <p:nvPr/>
        </p:nvSpPr>
        <p:spPr>
          <a:xfrm>
            <a:off x="457198" y="1371467"/>
            <a:ext cx="8229600" cy="186161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Bone biopsies from patients treated with denosumab for a year followed by no treatment for an average of 2 years revealed:</a:t>
            </a:r>
          </a:p>
          <a:p>
            <a:pPr marL="690563" marR="0" lvl="1" indent="-409575" algn="l" defTabSz="685800" rtl="0" eaLnBrk="1" fontAlgn="auto" latinLnBrk="0" hangingPunct="1">
              <a:lnSpc>
                <a:spcPct val="90000"/>
              </a:lnSpc>
              <a:spcBef>
                <a:spcPts val="750"/>
              </a:spcBef>
              <a:spcAft>
                <a:spcPts val="0"/>
              </a:spcAft>
              <a:buClr>
                <a:srgbClr val="554856"/>
              </a:buClr>
              <a:buSzTx/>
              <a:buFont typeface="Lato" panose="020F0502020204030203" pitchFamily="34" charset="0"/>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Normal histology </a:t>
            </a:r>
          </a:p>
          <a:p>
            <a:pPr marL="690563" marR="0" lvl="1" indent="-409575" algn="l" defTabSz="685800" rtl="0" eaLnBrk="1" fontAlgn="auto" latinLnBrk="0" hangingPunct="1">
              <a:lnSpc>
                <a:spcPct val="90000"/>
              </a:lnSpc>
              <a:spcBef>
                <a:spcPts val="750"/>
              </a:spcBef>
              <a:spcAft>
                <a:spcPts val="0"/>
              </a:spcAft>
              <a:buClr>
                <a:srgbClr val="554856"/>
              </a:buClr>
              <a:buSzTx/>
              <a:buFont typeface="Lato" panose="020F0502020204030203" pitchFamily="34" charset="0"/>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Bone remodeling consistent with postmenopausal women; similar to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Verdana"/>
              </a:rPr>
              <a:t>pretreatment</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level</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p:txBody>
      </p:sp>
      <p:pic>
        <p:nvPicPr>
          <p:cNvPr id="17" name="Picture 2">
            <a:extLst>
              <a:ext uri="{FF2B5EF4-FFF2-40B4-BE49-F238E27FC236}">
                <a16:creationId xmlns:a16="http://schemas.microsoft.com/office/drawing/2014/main" id="{BAF1D824-965A-4DF6-A20D-C604FF1CF5B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7778" t="51716" r="24613" b="17852"/>
          <a:stretch/>
        </p:blipFill>
        <p:spPr bwMode="auto">
          <a:xfrm>
            <a:off x="1971040" y="3435308"/>
            <a:ext cx="5201920" cy="1981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ontent Placeholder 3">
            <a:extLst>
              <a:ext uri="{FF2B5EF4-FFF2-40B4-BE49-F238E27FC236}">
                <a16:creationId xmlns:a16="http://schemas.microsoft.com/office/drawing/2014/main" id="{371E8D27-B21A-4A1B-A035-3707AC8259DE}"/>
              </a:ext>
            </a:extLst>
          </p:cNvPr>
          <p:cNvSpPr txBox="1">
            <a:spLocks/>
          </p:cNvSpPr>
          <p:nvPr/>
        </p:nvSpPr>
        <p:spPr>
          <a:xfrm>
            <a:off x="457198" y="5324138"/>
            <a:ext cx="8229600" cy="748625"/>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Biochemical markers were comparable, and highly correlated with pre-treatment levels </a:t>
            </a:r>
          </a:p>
        </p:txBody>
      </p:sp>
      <p:sp>
        <p:nvSpPr>
          <p:cNvPr id="19" name="TextBox 18">
            <a:extLst>
              <a:ext uri="{FF2B5EF4-FFF2-40B4-BE49-F238E27FC236}">
                <a16:creationId xmlns:a16="http://schemas.microsoft.com/office/drawing/2014/main" id="{F6C0356E-ECDF-45C4-9401-E684BEA7ADA3}"/>
              </a:ext>
            </a:extLst>
          </p:cNvPr>
          <p:cNvSpPr txBox="1"/>
          <p:nvPr/>
        </p:nvSpPr>
        <p:spPr>
          <a:xfrm>
            <a:off x="469423" y="3797082"/>
            <a:ext cx="161893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65 years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 discontinued: for 21 months</a:t>
            </a:r>
          </a:p>
        </p:txBody>
      </p:sp>
      <p:sp>
        <p:nvSpPr>
          <p:cNvPr id="20" name="TextBox 19">
            <a:extLst>
              <a:ext uri="{FF2B5EF4-FFF2-40B4-BE49-F238E27FC236}">
                <a16:creationId xmlns:a16="http://schemas.microsoft.com/office/drawing/2014/main" id="{E8BADBED-10DB-46E1-AF86-55A967A9D0C9}"/>
              </a:ext>
            </a:extLst>
          </p:cNvPr>
          <p:cNvSpPr txBox="1"/>
          <p:nvPr/>
        </p:nvSpPr>
        <p:spPr>
          <a:xfrm>
            <a:off x="7172960" y="3770178"/>
            <a:ext cx="161893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54 years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 discontinued: for 27 months</a:t>
            </a:r>
          </a:p>
        </p:txBody>
      </p:sp>
    </p:spTree>
    <p:extLst>
      <p:ext uri="{BB962C8B-B14F-4D97-AF65-F5344CB8AC3E}">
        <p14:creationId xmlns:p14="http://schemas.microsoft.com/office/powerpoint/2010/main" val="459975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139544"/>
            <a:ext cx="9144000" cy="785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Recker RR, et al. </a:t>
            </a:r>
            <a:r>
              <a:rPr kumimoji="0" lang="de-DE"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de-DE"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2008;23(1):6-16.</a:t>
            </a:r>
            <a:endParaRPr kumimoji="0" lang="en-CA"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5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 y="204701"/>
            <a:ext cx="9101468" cy="997196"/>
          </a:xfrm>
        </p:spPr>
        <p:txBody>
          <a:bodyPr/>
          <a:lstStyle/>
          <a:p>
            <a:pPr algn="ctr"/>
            <a:r>
              <a:rPr lang="en-CA" sz="3600" dirty="0">
                <a:solidFill>
                  <a:srgbClr val="725F73"/>
                </a:solidFill>
                <a:latin typeface="Arial Narrow" panose="020B0606020202030204" pitchFamily="34" charset="0"/>
              </a:rPr>
              <a:t>Bone Biopsies During Yearly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Zoledronic Acid Treatment</a:t>
            </a:r>
            <a:endParaRPr lang="en-US" sz="32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6" name="Content Placeholder 3">
            <a:extLst>
              <a:ext uri="{FF2B5EF4-FFF2-40B4-BE49-F238E27FC236}">
                <a16:creationId xmlns:a16="http://schemas.microsoft.com/office/drawing/2014/main" id="{41BC9902-AA5F-40DA-9F74-5D1376374623}"/>
              </a:ext>
            </a:extLst>
          </p:cNvPr>
          <p:cNvSpPr txBox="1">
            <a:spLocks/>
          </p:cNvSpPr>
          <p:nvPr/>
        </p:nvSpPr>
        <p:spPr>
          <a:xfrm>
            <a:off x="457198" y="1371467"/>
            <a:ext cx="8229600" cy="2275500"/>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Bone biopsies from postmenopausal women treated with zoledronic acid or placebo for 3 years (HORIZON Sub-study)</a:t>
            </a:r>
          </a:p>
          <a:p>
            <a:pPr marL="690563" marR="0" lvl="1" indent="-409575" algn="l" defTabSz="685800" rtl="0" eaLnBrk="1" fontAlgn="auto" latinLnBrk="0" hangingPunct="1">
              <a:lnSpc>
                <a:spcPct val="90000"/>
              </a:lnSpc>
              <a:spcBef>
                <a:spcPts val="750"/>
              </a:spcBef>
              <a:spcAft>
                <a:spcPts val="0"/>
              </a:spcAft>
              <a:buClr>
                <a:srgbClr val="554856"/>
              </a:buClr>
              <a:buSzTx/>
              <a:buFont typeface="Lato" panose="020F0502020204030203" pitchFamily="34" charset="0"/>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Annual dosing for 3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Verdana"/>
              </a:rPr>
              <a:t>yrs</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with ZOL resulted in a median 63% reduction in bone turnover and preservation of bone structure and mass without any signs of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Verdana"/>
              </a:rPr>
              <a:t>adynamic</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bone. </a:t>
            </a: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p:txBody>
      </p:sp>
      <p:pic>
        <p:nvPicPr>
          <p:cNvPr id="11" name="Picture 6">
            <a:extLst>
              <a:ext uri="{FF2B5EF4-FFF2-40B4-BE49-F238E27FC236}">
                <a16:creationId xmlns:a16="http://schemas.microsoft.com/office/drawing/2014/main" id="{3EF48B55-A274-49C1-B558-9D52088C0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903" y="3149740"/>
            <a:ext cx="41529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a:extLst>
              <a:ext uri="{FF2B5EF4-FFF2-40B4-BE49-F238E27FC236}">
                <a16:creationId xmlns:a16="http://schemas.microsoft.com/office/drawing/2014/main" id="{FE0D59C9-56C2-45F8-BDED-942F8FE231B7}"/>
              </a:ext>
            </a:extLst>
          </p:cNvPr>
          <p:cNvSpPr>
            <a:spLocks noChangeArrowheads="1"/>
          </p:cNvSpPr>
          <p:nvPr/>
        </p:nvSpPr>
        <p:spPr bwMode="auto">
          <a:xfrm>
            <a:off x="2728910" y="5535753"/>
            <a:ext cx="3686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ヒラギノ角ゴ Pro W3"/>
                <a:cs typeface="ヒラギノ角ゴ Pro W3"/>
              </a:defRPr>
            </a:lvl1pPr>
            <a:lvl2pPr marL="742950" indent="-285750">
              <a:defRPr kumimoji="1">
                <a:solidFill>
                  <a:schemeClr val="tx1"/>
                </a:solidFill>
                <a:latin typeface="Arial" panose="020B0604020202020204" pitchFamily="34" charset="0"/>
                <a:ea typeface="ヒラギノ角ゴ Pro W3"/>
                <a:cs typeface="ヒラギノ角ゴ Pro W3"/>
              </a:defRPr>
            </a:lvl2pPr>
            <a:lvl3pPr marL="1143000" indent="-228600">
              <a:defRPr kumimoji="1">
                <a:solidFill>
                  <a:schemeClr val="tx1"/>
                </a:solidFill>
                <a:latin typeface="Arial" panose="020B0604020202020204" pitchFamily="34" charset="0"/>
                <a:ea typeface="ヒラギノ角ゴ Pro W3"/>
                <a:cs typeface="ヒラギノ角ゴ Pro W3"/>
              </a:defRPr>
            </a:lvl3pPr>
            <a:lvl4pPr marL="1600200" indent="-228600">
              <a:defRPr kumimoji="1">
                <a:solidFill>
                  <a:schemeClr val="tx1"/>
                </a:solidFill>
                <a:latin typeface="Arial" panose="020B0604020202020204" pitchFamily="34" charset="0"/>
                <a:ea typeface="ヒラギノ角ゴ Pro W3"/>
                <a:cs typeface="ヒラギノ角ゴ Pro W3"/>
              </a:defRPr>
            </a:lvl4pPr>
            <a:lvl5pPr marL="2057400" indent="-228600">
              <a:defRPr kumimoji="1">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CA" altLang="en-US" sz="1400" b="0" i="0" u="none" strike="noStrike" kern="1200" cap="none" spc="0" normalizeH="0" baseline="0" noProof="0" dirty="0" err="1">
                <a:ln>
                  <a:noFill/>
                </a:ln>
                <a:solidFill>
                  <a:srgbClr val="000000"/>
                </a:solidFill>
                <a:effectLst/>
                <a:uLnTx/>
                <a:uFillTx/>
                <a:latin typeface="Arial Narrow" panose="020B0606020202030204" pitchFamily="34" charset="0"/>
              </a:rPr>
              <a:t>Histomorphometry</a:t>
            </a:r>
            <a:r>
              <a:rPr kumimoji="1" lang="en-CA" altLang="en-US" sz="1400" b="0" i="0" u="none" strike="noStrike" kern="1200" cap="none" spc="0" normalizeH="0" baseline="0" noProof="0" dirty="0">
                <a:ln>
                  <a:noFill/>
                </a:ln>
                <a:solidFill>
                  <a:srgbClr val="000000"/>
                </a:solidFill>
                <a:effectLst/>
                <a:uLnTx/>
                <a:uFillTx/>
                <a:latin typeface="Arial Narrow" panose="020B0606020202030204" pitchFamily="34" charset="0"/>
              </a:rPr>
              <a:t> of representative biopsies obtained from one patient treated with ZOL 5 mg and placebo.</a:t>
            </a:r>
            <a:endParaRPr kumimoji="1"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ndParaRPr>
          </a:p>
        </p:txBody>
      </p:sp>
    </p:spTree>
    <p:extLst>
      <p:ext uri="{BB962C8B-B14F-4D97-AF65-F5344CB8AC3E}">
        <p14:creationId xmlns:p14="http://schemas.microsoft.com/office/powerpoint/2010/main" val="1485161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139544"/>
            <a:ext cx="9144000" cy="785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Papaioannou</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CMAJ</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2010;182:1864-1873.;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Black, D.M.,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2012;27:243-54.;</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Brown, J.P.,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Can Fam Physician</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2014;60:325-333.;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Silverman, S.L., et al.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 2016;27:849-852.</a:t>
            </a:r>
          </a:p>
        </p:txBody>
      </p:sp>
      <p:sp>
        <p:nvSpPr>
          <p:cNvPr id="440" name="Rectangle 439"/>
          <p:cNvSpPr/>
          <p:nvPr/>
        </p:nvSpPr>
        <p:spPr>
          <a:xfrm>
            <a:off x="0" y="2"/>
            <a:ext cx="9144000" cy="1734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04701"/>
            <a:ext cx="9058939" cy="1329595"/>
          </a:xfrm>
        </p:spPr>
        <p:txBody>
          <a:bodyPr/>
          <a:lstStyle/>
          <a:p>
            <a:pPr algn="ctr"/>
            <a:r>
              <a:rPr lang="en-CA" sz="3200" dirty="0">
                <a:solidFill>
                  <a:srgbClr val="725F73"/>
                </a:solidFill>
                <a:latin typeface="Arial Narrow" panose="020B0606020202030204" pitchFamily="34" charset="0"/>
              </a:rPr>
              <a:t>There is Little Evidence to Support Any Recommendation Regarding Duration of Therapy or the Use of Drug Holidays</a:t>
            </a:r>
            <a:r>
              <a:rPr lang="en-CA" sz="3200" baseline="30000" dirty="0">
                <a:solidFill>
                  <a:srgbClr val="725F73"/>
                </a:solidFill>
                <a:latin typeface="Arial Narrow" panose="020B0606020202030204" pitchFamily="34" charset="0"/>
              </a:rPr>
              <a:t>1</a:t>
            </a:r>
            <a:endParaRPr lang="en-US" sz="2800"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3" name="Group 2">
            <a:extLst>
              <a:ext uri="{FF2B5EF4-FFF2-40B4-BE49-F238E27FC236}">
                <a16:creationId xmlns:a16="http://schemas.microsoft.com/office/drawing/2014/main" id="{55F36DF3-A6C1-4F95-B7E2-0D83F8E231B7}"/>
              </a:ext>
            </a:extLst>
          </p:cNvPr>
          <p:cNvGrpSpPr/>
          <p:nvPr/>
        </p:nvGrpSpPr>
        <p:grpSpPr>
          <a:xfrm>
            <a:off x="88397" y="2605415"/>
            <a:ext cx="2234105" cy="2578181"/>
            <a:chOff x="88397" y="2284784"/>
            <a:chExt cx="2234105" cy="2578181"/>
          </a:xfrm>
        </p:grpSpPr>
        <p:sp>
          <p:nvSpPr>
            <p:cNvPr id="54" name="Rectangle 53">
              <a:extLst>
                <a:ext uri="{FF2B5EF4-FFF2-40B4-BE49-F238E27FC236}">
                  <a16:creationId xmlns:a16="http://schemas.microsoft.com/office/drawing/2014/main" id="{79058E06-1BE7-4457-B864-1F4655CE3E18}"/>
                </a:ext>
              </a:extLst>
            </p:cNvPr>
            <p:cNvSpPr/>
            <p:nvPr/>
          </p:nvSpPr>
          <p:spPr>
            <a:xfrm>
              <a:off x="88398" y="2618832"/>
              <a:ext cx="1717281" cy="1573760"/>
            </a:xfrm>
            <a:prstGeom prst="rect">
              <a:avLst/>
            </a:prstGeom>
            <a:solidFill>
              <a:sysClr val="window" lastClr="FFFFFF"/>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5" name="Rectangle 1291">
              <a:extLst>
                <a:ext uri="{FF2B5EF4-FFF2-40B4-BE49-F238E27FC236}">
                  <a16:creationId xmlns:a16="http://schemas.microsoft.com/office/drawing/2014/main" id="{804DC853-CB64-4CCD-8FF8-E34EEE682F13}"/>
                </a:ext>
              </a:extLst>
            </p:cNvPr>
            <p:cNvSpPr/>
            <p:nvPr/>
          </p:nvSpPr>
          <p:spPr>
            <a:xfrm>
              <a:off x="88398" y="4462777"/>
              <a:ext cx="400188" cy="400188"/>
            </a:xfrm>
            <a:custGeom>
              <a:avLst/>
              <a:gdLst>
                <a:gd name="connsiteX0" fmla="*/ 0 w 756084"/>
                <a:gd name="connsiteY0" fmla="*/ 0 h 756084"/>
                <a:gd name="connsiteX1" fmla="*/ 756084 w 756084"/>
                <a:gd name="connsiteY1" fmla="*/ 0 h 756084"/>
                <a:gd name="connsiteX2" fmla="*/ 756084 w 756084"/>
                <a:gd name="connsiteY2" fmla="*/ 756084 h 756084"/>
                <a:gd name="connsiteX3" fmla="*/ 0 w 756084"/>
                <a:gd name="connsiteY3" fmla="*/ 756084 h 756084"/>
                <a:gd name="connsiteX4" fmla="*/ 0 w 756084"/>
                <a:gd name="connsiteY4" fmla="*/ 0 h 756084"/>
                <a:gd name="connsiteX0" fmla="*/ 0 w 756084"/>
                <a:gd name="connsiteY0" fmla="*/ 0 h 756084"/>
                <a:gd name="connsiteX1" fmla="*/ 756084 w 756084"/>
                <a:gd name="connsiteY1" fmla="*/ 0 h 756084"/>
                <a:gd name="connsiteX2" fmla="*/ 0 w 756084"/>
                <a:gd name="connsiteY2" fmla="*/ 756084 h 756084"/>
                <a:gd name="connsiteX3" fmla="*/ 0 w 756084"/>
                <a:gd name="connsiteY3" fmla="*/ 0 h 756084"/>
              </a:gdLst>
              <a:ahLst/>
              <a:cxnLst>
                <a:cxn ang="0">
                  <a:pos x="connsiteX0" y="connsiteY0"/>
                </a:cxn>
                <a:cxn ang="0">
                  <a:pos x="connsiteX1" y="connsiteY1"/>
                </a:cxn>
                <a:cxn ang="0">
                  <a:pos x="connsiteX2" y="connsiteY2"/>
                </a:cxn>
                <a:cxn ang="0">
                  <a:pos x="connsiteX3" y="connsiteY3"/>
                </a:cxn>
              </a:cxnLst>
              <a:rect l="l" t="t" r="r" b="b"/>
              <a:pathLst>
                <a:path w="756084" h="756084">
                  <a:moveTo>
                    <a:pt x="0" y="0"/>
                  </a:moveTo>
                  <a:lnTo>
                    <a:pt x="756084" y="0"/>
                  </a:lnTo>
                  <a:lnTo>
                    <a:pt x="0" y="756084"/>
                  </a:lnTo>
                  <a:lnTo>
                    <a:pt x="0" y="0"/>
                  </a:lnTo>
                  <a:close/>
                </a:path>
              </a:pathLst>
            </a:custGeom>
            <a:solidFill>
              <a:srgbClr val="332C34"/>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B26F71BE-0182-424A-9CD3-58B5C1AA3A5D}"/>
                </a:ext>
              </a:extLst>
            </p:cNvPr>
            <p:cNvSpPr/>
            <p:nvPr/>
          </p:nvSpPr>
          <p:spPr>
            <a:xfrm>
              <a:off x="88397" y="4192592"/>
              <a:ext cx="2194560" cy="409926"/>
            </a:xfrm>
            <a:prstGeom prst="rect">
              <a:avLst/>
            </a:prstGeom>
            <a:solidFill>
              <a:srgbClr val="554856"/>
            </a:solidFill>
            <a:ln w="25400" cap="flat" cmpd="sng" algn="ctr">
              <a:noFill/>
              <a:prstDash val="solid"/>
            </a:ln>
            <a:effectLst/>
          </p:spPr>
          <p:txBody>
            <a:bodyPr lIns="126000" rIns="126000" rtlCol="0" anchor="ct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83" name="Straight Connector 82">
              <a:extLst>
                <a:ext uri="{FF2B5EF4-FFF2-40B4-BE49-F238E27FC236}">
                  <a16:creationId xmlns:a16="http://schemas.microsoft.com/office/drawing/2014/main" id="{9A23EC86-C193-42AF-8E29-F735084FC65C}"/>
                </a:ext>
              </a:extLst>
            </p:cNvPr>
            <p:cNvCxnSpPr/>
            <p:nvPr/>
          </p:nvCxnSpPr>
          <p:spPr>
            <a:xfrm>
              <a:off x="127942" y="2792117"/>
              <a:ext cx="2194560" cy="0"/>
            </a:xfrm>
            <a:prstGeom prst="line">
              <a:avLst/>
            </a:prstGeom>
            <a:noFill/>
            <a:ln w="9525" cap="flat" cmpd="sng" algn="ctr">
              <a:solidFill>
                <a:sysClr val="window" lastClr="FFFFFF">
                  <a:lumMod val="85000"/>
                </a:sysClr>
              </a:solidFill>
              <a:prstDash val="solid"/>
            </a:ln>
            <a:effectLst/>
          </p:spPr>
        </p:cxnSp>
        <p:sp>
          <p:nvSpPr>
            <p:cNvPr id="87" name="TextBox 86">
              <a:extLst>
                <a:ext uri="{FF2B5EF4-FFF2-40B4-BE49-F238E27FC236}">
                  <a16:creationId xmlns:a16="http://schemas.microsoft.com/office/drawing/2014/main" id="{3A9EDBA6-659D-42AF-9B81-9A9F0B14CAEE}"/>
                </a:ext>
              </a:extLst>
            </p:cNvPr>
            <p:cNvSpPr txBox="1"/>
            <p:nvPr/>
          </p:nvSpPr>
          <p:spPr>
            <a:xfrm>
              <a:off x="88397" y="2885445"/>
              <a:ext cx="2194561" cy="1292662"/>
            </a:xfrm>
            <a:prstGeom prst="rect">
              <a:avLst/>
            </a:prstGeom>
            <a:noFill/>
          </p:spPr>
          <p:txBody>
            <a:bodyPr wrap="square"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While some evidence suggests a drug holiday may be safe, in some cases the holiday was too long and resulted in </a:t>
              </a:r>
              <a:r>
                <a:rPr kumimoji="0" lang="en-CA" sz="14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significant increases </a:t>
              </a:r>
              <a:r>
                <a:rPr kumimoji="0" lang="en-CA"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 vertebral fracture risk</a:t>
              </a:r>
              <a:r>
                <a:rPr kumimoji="0" lang="en-CA" sz="14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2,3</a:t>
              </a: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 name="Rectangle 1">
              <a:extLst>
                <a:ext uri="{FF2B5EF4-FFF2-40B4-BE49-F238E27FC236}">
                  <a16:creationId xmlns:a16="http://schemas.microsoft.com/office/drawing/2014/main" id="{D7F019BB-DCEC-4FBC-8BDB-B919DDD0DAD0}"/>
                </a:ext>
              </a:extLst>
            </p:cNvPr>
            <p:cNvSpPr/>
            <p:nvPr/>
          </p:nvSpPr>
          <p:spPr>
            <a:xfrm>
              <a:off x="88397" y="2284784"/>
              <a:ext cx="2194560"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332C34"/>
                  </a:solidFill>
                  <a:effectLst/>
                  <a:uLnTx/>
                  <a:uFillTx/>
                  <a:latin typeface="Arial Narrow" panose="020B0606020202030204" pitchFamily="34" charset="0"/>
                  <a:ea typeface="+mn-ea"/>
                  <a:cs typeface="+mn-cs"/>
                </a:rPr>
                <a:t>Drug Holiday Safe?</a:t>
              </a:r>
            </a:p>
          </p:txBody>
        </p:sp>
      </p:grpSp>
      <p:grpSp>
        <p:nvGrpSpPr>
          <p:cNvPr id="5" name="Group 4">
            <a:extLst>
              <a:ext uri="{FF2B5EF4-FFF2-40B4-BE49-F238E27FC236}">
                <a16:creationId xmlns:a16="http://schemas.microsoft.com/office/drawing/2014/main" id="{B3475CEA-AD82-48D8-ADE0-5A930CCCE955}"/>
              </a:ext>
            </a:extLst>
          </p:cNvPr>
          <p:cNvGrpSpPr/>
          <p:nvPr/>
        </p:nvGrpSpPr>
        <p:grpSpPr>
          <a:xfrm>
            <a:off x="2353696" y="2605415"/>
            <a:ext cx="2234105" cy="2578181"/>
            <a:chOff x="2353696" y="2284784"/>
            <a:chExt cx="2234105" cy="2578181"/>
          </a:xfrm>
        </p:grpSpPr>
        <p:sp>
          <p:nvSpPr>
            <p:cNvPr id="91" name="Rectangle 90">
              <a:extLst>
                <a:ext uri="{FF2B5EF4-FFF2-40B4-BE49-F238E27FC236}">
                  <a16:creationId xmlns:a16="http://schemas.microsoft.com/office/drawing/2014/main" id="{C27677DD-67DB-4065-BDD4-4F5731579A4D}"/>
                </a:ext>
              </a:extLst>
            </p:cNvPr>
            <p:cNvSpPr/>
            <p:nvPr/>
          </p:nvSpPr>
          <p:spPr>
            <a:xfrm>
              <a:off x="2424947" y="2618832"/>
              <a:ext cx="1717281" cy="1573760"/>
            </a:xfrm>
            <a:prstGeom prst="rect">
              <a:avLst/>
            </a:prstGeom>
            <a:solidFill>
              <a:sysClr val="window" lastClr="FFFFFF"/>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92" name="Rectangle 1291">
              <a:extLst>
                <a:ext uri="{FF2B5EF4-FFF2-40B4-BE49-F238E27FC236}">
                  <a16:creationId xmlns:a16="http://schemas.microsoft.com/office/drawing/2014/main" id="{B541DED6-4BC4-4146-89CD-9C2CF932B82F}"/>
                </a:ext>
              </a:extLst>
            </p:cNvPr>
            <p:cNvSpPr/>
            <p:nvPr/>
          </p:nvSpPr>
          <p:spPr>
            <a:xfrm>
              <a:off x="2353697" y="4462777"/>
              <a:ext cx="400188" cy="400188"/>
            </a:xfrm>
            <a:custGeom>
              <a:avLst/>
              <a:gdLst>
                <a:gd name="connsiteX0" fmla="*/ 0 w 756084"/>
                <a:gd name="connsiteY0" fmla="*/ 0 h 756084"/>
                <a:gd name="connsiteX1" fmla="*/ 756084 w 756084"/>
                <a:gd name="connsiteY1" fmla="*/ 0 h 756084"/>
                <a:gd name="connsiteX2" fmla="*/ 756084 w 756084"/>
                <a:gd name="connsiteY2" fmla="*/ 756084 h 756084"/>
                <a:gd name="connsiteX3" fmla="*/ 0 w 756084"/>
                <a:gd name="connsiteY3" fmla="*/ 756084 h 756084"/>
                <a:gd name="connsiteX4" fmla="*/ 0 w 756084"/>
                <a:gd name="connsiteY4" fmla="*/ 0 h 756084"/>
                <a:gd name="connsiteX0" fmla="*/ 0 w 756084"/>
                <a:gd name="connsiteY0" fmla="*/ 0 h 756084"/>
                <a:gd name="connsiteX1" fmla="*/ 756084 w 756084"/>
                <a:gd name="connsiteY1" fmla="*/ 0 h 756084"/>
                <a:gd name="connsiteX2" fmla="*/ 0 w 756084"/>
                <a:gd name="connsiteY2" fmla="*/ 756084 h 756084"/>
                <a:gd name="connsiteX3" fmla="*/ 0 w 756084"/>
                <a:gd name="connsiteY3" fmla="*/ 0 h 756084"/>
              </a:gdLst>
              <a:ahLst/>
              <a:cxnLst>
                <a:cxn ang="0">
                  <a:pos x="connsiteX0" y="connsiteY0"/>
                </a:cxn>
                <a:cxn ang="0">
                  <a:pos x="connsiteX1" y="connsiteY1"/>
                </a:cxn>
                <a:cxn ang="0">
                  <a:pos x="connsiteX2" y="connsiteY2"/>
                </a:cxn>
                <a:cxn ang="0">
                  <a:pos x="connsiteX3" y="connsiteY3"/>
                </a:cxn>
              </a:cxnLst>
              <a:rect l="l" t="t" r="r" b="b"/>
              <a:pathLst>
                <a:path w="756084" h="756084">
                  <a:moveTo>
                    <a:pt x="0" y="0"/>
                  </a:moveTo>
                  <a:lnTo>
                    <a:pt x="756084" y="0"/>
                  </a:lnTo>
                  <a:lnTo>
                    <a:pt x="0" y="756084"/>
                  </a:lnTo>
                  <a:lnTo>
                    <a:pt x="0" y="0"/>
                  </a:lnTo>
                  <a:close/>
                </a:path>
              </a:pathLst>
            </a:custGeom>
            <a:solidFill>
              <a:srgbClr val="7F75CD"/>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A82D4A81-3243-4634-BC64-321E288D6DD7}"/>
                </a:ext>
              </a:extLst>
            </p:cNvPr>
            <p:cNvSpPr/>
            <p:nvPr/>
          </p:nvSpPr>
          <p:spPr>
            <a:xfrm>
              <a:off x="2353696" y="4192592"/>
              <a:ext cx="2194560" cy="409926"/>
            </a:xfrm>
            <a:prstGeom prst="rect">
              <a:avLst/>
            </a:prstGeom>
            <a:solidFill>
              <a:srgbClr val="A098DA"/>
            </a:solidFill>
            <a:ln w="25400" cap="flat" cmpd="sng" algn="ctr">
              <a:noFill/>
              <a:prstDash val="solid"/>
            </a:ln>
            <a:effectLst/>
          </p:spPr>
          <p:txBody>
            <a:bodyPr lIns="126000" rIns="126000" rtlCol="0" anchor="ct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94" name="Straight Connector 93">
              <a:extLst>
                <a:ext uri="{FF2B5EF4-FFF2-40B4-BE49-F238E27FC236}">
                  <a16:creationId xmlns:a16="http://schemas.microsoft.com/office/drawing/2014/main" id="{CDD5F86E-6BAC-4FD7-9567-0816AD82C74F}"/>
                </a:ext>
              </a:extLst>
            </p:cNvPr>
            <p:cNvCxnSpPr/>
            <p:nvPr/>
          </p:nvCxnSpPr>
          <p:spPr>
            <a:xfrm>
              <a:off x="2393241" y="2792117"/>
              <a:ext cx="2194560" cy="0"/>
            </a:xfrm>
            <a:prstGeom prst="line">
              <a:avLst/>
            </a:prstGeom>
            <a:noFill/>
            <a:ln w="9525" cap="flat" cmpd="sng" algn="ctr">
              <a:solidFill>
                <a:sysClr val="window" lastClr="FFFFFF">
                  <a:lumMod val="85000"/>
                </a:sysClr>
              </a:solidFill>
              <a:prstDash val="solid"/>
            </a:ln>
            <a:effectLst/>
          </p:spPr>
        </p:cxnSp>
        <p:sp>
          <p:nvSpPr>
            <p:cNvPr id="95" name="TextBox 94">
              <a:extLst>
                <a:ext uri="{FF2B5EF4-FFF2-40B4-BE49-F238E27FC236}">
                  <a16:creationId xmlns:a16="http://schemas.microsoft.com/office/drawing/2014/main" id="{A89F8E2F-BC15-443A-B0A0-F331C1F69D41}"/>
                </a:ext>
              </a:extLst>
            </p:cNvPr>
            <p:cNvSpPr txBox="1"/>
            <p:nvPr/>
          </p:nvSpPr>
          <p:spPr>
            <a:xfrm>
              <a:off x="2353696" y="2934639"/>
              <a:ext cx="2194561" cy="861774"/>
            </a:xfrm>
            <a:prstGeom prst="rect">
              <a:avLst/>
            </a:prstGeom>
            <a:noFill/>
          </p:spPr>
          <p:txBody>
            <a:bodyPr wrap="square"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The concept of the need for an osteoporosis medication holiday reinforces a perception that these drugs are dangerous to use</a:t>
              </a:r>
              <a:r>
                <a:rPr kumimoji="0" lang="en-CA" sz="14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4</a:t>
              </a: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96" name="Rectangle 95">
              <a:extLst>
                <a:ext uri="{FF2B5EF4-FFF2-40B4-BE49-F238E27FC236}">
                  <a16:creationId xmlns:a16="http://schemas.microsoft.com/office/drawing/2014/main" id="{AA6DFFF6-B216-4D08-9E17-5F430D5296C5}"/>
                </a:ext>
              </a:extLst>
            </p:cNvPr>
            <p:cNvSpPr/>
            <p:nvPr/>
          </p:nvSpPr>
          <p:spPr>
            <a:xfrm>
              <a:off x="2353696" y="2284784"/>
              <a:ext cx="2194560"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7F75CD"/>
                  </a:solidFill>
                  <a:effectLst/>
                  <a:uLnTx/>
                  <a:uFillTx/>
                  <a:latin typeface="Arial Narrow" panose="020B0606020202030204" pitchFamily="34" charset="0"/>
                  <a:ea typeface="+mn-ea"/>
                  <a:cs typeface="+mn-cs"/>
                </a:rPr>
                <a:t>Perceived Danger</a:t>
              </a:r>
            </a:p>
          </p:txBody>
        </p:sp>
      </p:grpSp>
      <p:grpSp>
        <p:nvGrpSpPr>
          <p:cNvPr id="8" name="Group 7">
            <a:extLst>
              <a:ext uri="{FF2B5EF4-FFF2-40B4-BE49-F238E27FC236}">
                <a16:creationId xmlns:a16="http://schemas.microsoft.com/office/drawing/2014/main" id="{768D4D1E-3A4E-498C-856C-375196246F85}"/>
              </a:ext>
            </a:extLst>
          </p:cNvPr>
          <p:cNvGrpSpPr/>
          <p:nvPr/>
        </p:nvGrpSpPr>
        <p:grpSpPr>
          <a:xfrm>
            <a:off x="4615076" y="2427290"/>
            <a:ext cx="2305355" cy="2756306"/>
            <a:chOff x="4615076" y="2106659"/>
            <a:chExt cx="2305355" cy="2756306"/>
          </a:xfrm>
        </p:grpSpPr>
        <p:cxnSp>
          <p:nvCxnSpPr>
            <p:cNvPr id="100" name="Straight Connector 99">
              <a:extLst>
                <a:ext uri="{FF2B5EF4-FFF2-40B4-BE49-F238E27FC236}">
                  <a16:creationId xmlns:a16="http://schemas.microsoft.com/office/drawing/2014/main" id="{67E1DABC-DE13-4465-8059-EDA26069A8CD}"/>
                </a:ext>
              </a:extLst>
            </p:cNvPr>
            <p:cNvCxnSpPr/>
            <p:nvPr/>
          </p:nvCxnSpPr>
          <p:spPr>
            <a:xfrm>
              <a:off x="4725871" y="2792117"/>
              <a:ext cx="2194560" cy="0"/>
            </a:xfrm>
            <a:prstGeom prst="line">
              <a:avLst/>
            </a:prstGeom>
            <a:noFill/>
            <a:ln w="9525" cap="flat" cmpd="sng" algn="ctr">
              <a:solidFill>
                <a:sysClr val="window" lastClr="FFFFFF">
                  <a:lumMod val="85000"/>
                </a:sysClr>
              </a:solidFill>
              <a:prstDash val="solid"/>
            </a:ln>
            <a:effectLst/>
          </p:spPr>
        </p:cxnSp>
        <p:grpSp>
          <p:nvGrpSpPr>
            <p:cNvPr id="6" name="Group 5">
              <a:extLst>
                <a:ext uri="{FF2B5EF4-FFF2-40B4-BE49-F238E27FC236}">
                  <a16:creationId xmlns:a16="http://schemas.microsoft.com/office/drawing/2014/main" id="{0B09BD60-264D-4FC9-A8FB-8FEB8617C5E1}"/>
                </a:ext>
              </a:extLst>
            </p:cNvPr>
            <p:cNvGrpSpPr/>
            <p:nvPr/>
          </p:nvGrpSpPr>
          <p:grpSpPr>
            <a:xfrm>
              <a:off x="4615076" y="2106659"/>
              <a:ext cx="2194561" cy="2756306"/>
              <a:chOff x="4615076" y="2106659"/>
              <a:chExt cx="2194561" cy="2756306"/>
            </a:xfrm>
          </p:grpSpPr>
          <p:sp>
            <p:nvSpPr>
              <p:cNvPr id="98" name="Rectangle 1291">
                <a:extLst>
                  <a:ext uri="{FF2B5EF4-FFF2-40B4-BE49-F238E27FC236}">
                    <a16:creationId xmlns:a16="http://schemas.microsoft.com/office/drawing/2014/main" id="{AD974036-5FE4-4829-9512-7D9E8003664D}"/>
                  </a:ext>
                </a:extLst>
              </p:cNvPr>
              <p:cNvSpPr/>
              <p:nvPr/>
            </p:nvSpPr>
            <p:spPr>
              <a:xfrm>
                <a:off x="4615077" y="4462777"/>
                <a:ext cx="400188" cy="400188"/>
              </a:xfrm>
              <a:custGeom>
                <a:avLst/>
                <a:gdLst>
                  <a:gd name="connsiteX0" fmla="*/ 0 w 756084"/>
                  <a:gd name="connsiteY0" fmla="*/ 0 h 756084"/>
                  <a:gd name="connsiteX1" fmla="*/ 756084 w 756084"/>
                  <a:gd name="connsiteY1" fmla="*/ 0 h 756084"/>
                  <a:gd name="connsiteX2" fmla="*/ 756084 w 756084"/>
                  <a:gd name="connsiteY2" fmla="*/ 756084 h 756084"/>
                  <a:gd name="connsiteX3" fmla="*/ 0 w 756084"/>
                  <a:gd name="connsiteY3" fmla="*/ 756084 h 756084"/>
                  <a:gd name="connsiteX4" fmla="*/ 0 w 756084"/>
                  <a:gd name="connsiteY4" fmla="*/ 0 h 756084"/>
                  <a:gd name="connsiteX0" fmla="*/ 0 w 756084"/>
                  <a:gd name="connsiteY0" fmla="*/ 0 h 756084"/>
                  <a:gd name="connsiteX1" fmla="*/ 756084 w 756084"/>
                  <a:gd name="connsiteY1" fmla="*/ 0 h 756084"/>
                  <a:gd name="connsiteX2" fmla="*/ 0 w 756084"/>
                  <a:gd name="connsiteY2" fmla="*/ 756084 h 756084"/>
                  <a:gd name="connsiteX3" fmla="*/ 0 w 756084"/>
                  <a:gd name="connsiteY3" fmla="*/ 0 h 756084"/>
                </a:gdLst>
                <a:ahLst/>
                <a:cxnLst>
                  <a:cxn ang="0">
                    <a:pos x="connsiteX0" y="connsiteY0"/>
                  </a:cxn>
                  <a:cxn ang="0">
                    <a:pos x="connsiteX1" y="connsiteY1"/>
                  </a:cxn>
                  <a:cxn ang="0">
                    <a:pos x="connsiteX2" y="connsiteY2"/>
                  </a:cxn>
                  <a:cxn ang="0">
                    <a:pos x="connsiteX3" y="connsiteY3"/>
                  </a:cxn>
                </a:cxnLst>
                <a:rect l="l" t="t" r="r" b="b"/>
                <a:pathLst>
                  <a:path w="756084" h="756084">
                    <a:moveTo>
                      <a:pt x="0" y="0"/>
                    </a:moveTo>
                    <a:lnTo>
                      <a:pt x="756084" y="0"/>
                    </a:lnTo>
                    <a:lnTo>
                      <a:pt x="0" y="756084"/>
                    </a:lnTo>
                    <a:lnTo>
                      <a:pt x="0" y="0"/>
                    </a:lnTo>
                    <a:close/>
                  </a:path>
                </a:pathLst>
              </a:custGeom>
              <a:solidFill>
                <a:srgbClr val="B04692"/>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5B28F3C4-41CE-407B-92E5-6170889E6F04}"/>
                  </a:ext>
                </a:extLst>
              </p:cNvPr>
              <p:cNvSpPr/>
              <p:nvPr/>
            </p:nvSpPr>
            <p:spPr>
              <a:xfrm>
                <a:off x="4615076" y="4192592"/>
                <a:ext cx="2194560" cy="409926"/>
              </a:xfrm>
              <a:prstGeom prst="rect">
                <a:avLst/>
              </a:prstGeom>
              <a:solidFill>
                <a:srgbClr val="C369A9"/>
              </a:solidFill>
              <a:ln w="25400" cap="flat" cmpd="sng" algn="ctr">
                <a:noFill/>
                <a:prstDash val="solid"/>
              </a:ln>
              <a:effectLst/>
            </p:spPr>
            <p:txBody>
              <a:bodyPr lIns="126000" rIns="126000" rtlCol="0" anchor="ct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01" name="TextBox 100">
                <a:extLst>
                  <a:ext uri="{FF2B5EF4-FFF2-40B4-BE49-F238E27FC236}">
                    <a16:creationId xmlns:a16="http://schemas.microsoft.com/office/drawing/2014/main" id="{8C0E30D6-843F-4BF4-81EC-16842C8F469A}"/>
                  </a:ext>
                </a:extLst>
              </p:cNvPr>
              <p:cNvSpPr txBox="1"/>
              <p:nvPr/>
            </p:nvSpPr>
            <p:spPr>
              <a:xfrm>
                <a:off x="4615076" y="2945667"/>
                <a:ext cx="2194561" cy="1077218"/>
              </a:xfrm>
              <a:prstGeom prst="rect">
                <a:avLst/>
              </a:prstGeom>
              <a:noFill/>
            </p:spPr>
            <p:txBody>
              <a:bodyPr wrap="square"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Benefits of continuing osteoporosis therapy in patients at risk of fracture exceeds the risk of rare adverse events early in treatment</a:t>
                </a:r>
                <a:r>
                  <a:rPr kumimoji="0" lang="en-CA" sz="14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4</a:t>
                </a:r>
              </a:p>
            </p:txBody>
          </p:sp>
          <p:sp>
            <p:nvSpPr>
              <p:cNvPr id="102" name="Rectangle 101">
                <a:extLst>
                  <a:ext uri="{FF2B5EF4-FFF2-40B4-BE49-F238E27FC236}">
                    <a16:creationId xmlns:a16="http://schemas.microsoft.com/office/drawing/2014/main" id="{F2087F48-EB53-4399-9A94-9C8E0452AA55}"/>
                  </a:ext>
                </a:extLst>
              </p:cNvPr>
              <p:cNvSpPr/>
              <p:nvPr/>
            </p:nvSpPr>
            <p:spPr>
              <a:xfrm>
                <a:off x="4615076" y="2106659"/>
                <a:ext cx="2194560"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B04692"/>
                    </a:solidFill>
                    <a:effectLst/>
                    <a:uLnTx/>
                    <a:uFillTx/>
                    <a:latin typeface="Arial Narrow" panose="020B0606020202030204" pitchFamily="34" charset="0"/>
                    <a:ea typeface="+mn-ea"/>
                    <a:cs typeface="+mn-cs"/>
                  </a:rPr>
                  <a:t>Benefits Outweigh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B04692"/>
                    </a:solidFill>
                    <a:effectLst/>
                    <a:uLnTx/>
                    <a:uFillTx/>
                    <a:latin typeface="Arial Narrow" panose="020B0606020202030204" pitchFamily="34" charset="0"/>
                    <a:ea typeface="+mn-ea"/>
                    <a:cs typeface="+mn-cs"/>
                  </a:rPr>
                  <a:t>the  Risks</a:t>
                </a:r>
              </a:p>
            </p:txBody>
          </p:sp>
        </p:grpSp>
      </p:grpSp>
      <p:grpSp>
        <p:nvGrpSpPr>
          <p:cNvPr id="7" name="Group 6">
            <a:extLst>
              <a:ext uri="{FF2B5EF4-FFF2-40B4-BE49-F238E27FC236}">
                <a16:creationId xmlns:a16="http://schemas.microsoft.com/office/drawing/2014/main" id="{48FF545D-0E88-4516-A00E-B4073056431F}"/>
              </a:ext>
            </a:extLst>
          </p:cNvPr>
          <p:cNvGrpSpPr/>
          <p:nvPr/>
        </p:nvGrpSpPr>
        <p:grpSpPr>
          <a:xfrm>
            <a:off x="6880375" y="2451040"/>
            <a:ext cx="2234105" cy="2732556"/>
            <a:chOff x="6880375" y="2130409"/>
            <a:chExt cx="2234105" cy="2732556"/>
          </a:xfrm>
        </p:grpSpPr>
        <p:sp>
          <p:nvSpPr>
            <p:cNvPr id="103" name="Rectangle 102">
              <a:extLst>
                <a:ext uri="{FF2B5EF4-FFF2-40B4-BE49-F238E27FC236}">
                  <a16:creationId xmlns:a16="http://schemas.microsoft.com/office/drawing/2014/main" id="{73B8A65A-59F2-4D77-B54C-D90A6B9A132E}"/>
                </a:ext>
              </a:extLst>
            </p:cNvPr>
            <p:cNvSpPr/>
            <p:nvPr/>
          </p:nvSpPr>
          <p:spPr>
            <a:xfrm>
              <a:off x="6880376" y="2618832"/>
              <a:ext cx="1717281" cy="1573760"/>
            </a:xfrm>
            <a:prstGeom prst="rect">
              <a:avLst/>
            </a:prstGeom>
            <a:solidFill>
              <a:sysClr val="window" lastClr="FFFFFF"/>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4" name="Rectangle 1291">
              <a:extLst>
                <a:ext uri="{FF2B5EF4-FFF2-40B4-BE49-F238E27FC236}">
                  <a16:creationId xmlns:a16="http://schemas.microsoft.com/office/drawing/2014/main" id="{0C4DDA98-07F0-4A8E-A51F-02DFD18721A3}"/>
                </a:ext>
              </a:extLst>
            </p:cNvPr>
            <p:cNvSpPr/>
            <p:nvPr/>
          </p:nvSpPr>
          <p:spPr>
            <a:xfrm>
              <a:off x="6880376" y="4462777"/>
              <a:ext cx="400188" cy="400188"/>
            </a:xfrm>
            <a:custGeom>
              <a:avLst/>
              <a:gdLst>
                <a:gd name="connsiteX0" fmla="*/ 0 w 756084"/>
                <a:gd name="connsiteY0" fmla="*/ 0 h 756084"/>
                <a:gd name="connsiteX1" fmla="*/ 756084 w 756084"/>
                <a:gd name="connsiteY1" fmla="*/ 0 h 756084"/>
                <a:gd name="connsiteX2" fmla="*/ 756084 w 756084"/>
                <a:gd name="connsiteY2" fmla="*/ 756084 h 756084"/>
                <a:gd name="connsiteX3" fmla="*/ 0 w 756084"/>
                <a:gd name="connsiteY3" fmla="*/ 756084 h 756084"/>
                <a:gd name="connsiteX4" fmla="*/ 0 w 756084"/>
                <a:gd name="connsiteY4" fmla="*/ 0 h 756084"/>
                <a:gd name="connsiteX0" fmla="*/ 0 w 756084"/>
                <a:gd name="connsiteY0" fmla="*/ 0 h 756084"/>
                <a:gd name="connsiteX1" fmla="*/ 756084 w 756084"/>
                <a:gd name="connsiteY1" fmla="*/ 0 h 756084"/>
                <a:gd name="connsiteX2" fmla="*/ 0 w 756084"/>
                <a:gd name="connsiteY2" fmla="*/ 756084 h 756084"/>
                <a:gd name="connsiteX3" fmla="*/ 0 w 756084"/>
                <a:gd name="connsiteY3" fmla="*/ 0 h 756084"/>
              </a:gdLst>
              <a:ahLst/>
              <a:cxnLst>
                <a:cxn ang="0">
                  <a:pos x="connsiteX0" y="connsiteY0"/>
                </a:cxn>
                <a:cxn ang="0">
                  <a:pos x="connsiteX1" y="connsiteY1"/>
                </a:cxn>
                <a:cxn ang="0">
                  <a:pos x="connsiteX2" y="connsiteY2"/>
                </a:cxn>
                <a:cxn ang="0">
                  <a:pos x="connsiteX3" y="connsiteY3"/>
                </a:cxn>
              </a:cxnLst>
              <a:rect l="l" t="t" r="r" b="b"/>
              <a:pathLst>
                <a:path w="756084" h="756084">
                  <a:moveTo>
                    <a:pt x="0" y="0"/>
                  </a:moveTo>
                  <a:lnTo>
                    <a:pt x="756084" y="0"/>
                  </a:lnTo>
                  <a:lnTo>
                    <a:pt x="0" y="756084"/>
                  </a:lnTo>
                  <a:lnTo>
                    <a:pt x="0" y="0"/>
                  </a:lnTo>
                  <a:close/>
                </a:path>
              </a:pathLst>
            </a:custGeom>
            <a:solidFill>
              <a:srgbClr val="746175"/>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5" name="Rectangle 104">
              <a:extLst>
                <a:ext uri="{FF2B5EF4-FFF2-40B4-BE49-F238E27FC236}">
                  <a16:creationId xmlns:a16="http://schemas.microsoft.com/office/drawing/2014/main" id="{FFAF5AAF-3254-41AF-B5E4-01D60117172D}"/>
                </a:ext>
              </a:extLst>
            </p:cNvPr>
            <p:cNvSpPr/>
            <p:nvPr/>
          </p:nvSpPr>
          <p:spPr>
            <a:xfrm>
              <a:off x="6880375" y="4192592"/>
              <a:ext cx="2194560" cy="409926"/>
            </a:xfrm>
            <a:prstGeom prst="rect">
              <a:avLst/>
            </a:prstGeom>
            <a:solidFill>
              <a:srgbClr val="947F95"/>
            </a:solidFill>
            <a:ln w="25400" cap="flat" cmpd="sng" algn="ctr">
              <a:noFill/>
              <a:prstDash val="solid"/>
            </a:ln>
            <a:effectLst/>
          </p:spPr>
          <p:txBody>
            <a:bodyPr lIns="126000" rIns="126000" rtlCol="0" anchor="ct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106" name="Straight Connector 105">
              <a:extLst>
                <a:ext uri="{FF2B5EF4-FFF2-40B4-BE49-F238E27FC236}">
                  <a16:creationId xmlns:a16="http://schemas.microsoft.com/office/drawing/2014/main" id="{642C8DB1-6A05-445B-A146-4564F6784C5B}"/>
                </a:ext>
              </a:extLst>
            </p:cNvPr>
            <p:cNvCxnSpPr/>
            <p:nvPr/>
          </p:nvCxnSpPr>
          <p:spPr>
            <a:xfrm>
              <a:off x="6919920" y="2792117"/>
              <a:ext cx="2194560" cy="0"/>
            </a:xfrm>
            <a:prstGeom prst="line">
              <a:avLst/>
            </a:prstGeom>
            <a:noFill/>
            <a:ln w="9525" cap="flat" cmpd="sng" algn="ctr">
              <a:solidFill>
                <a:sysClr val="window" lastClr="FFFFFF">
                  <a:lumMod val="85000"/>
                </a:sysClr>
              </a:solidFill>
              <a:prstDash val="solid"/>
            </a:ln>
            <a:effectLst/>
          </p:spPr>
        </p:cxnSp>
        <p:sp>
          <p:nvSpPr>
            <p:cNvPr id="107" name="TextBox 106">
              <a:extLst>
                <a:ext uri="{FF2B5EF4-FFF2-40B4-BE49-F238E27FC236}">
                  <a16:creationId xmlns:a16="http://schemas.microsoft.com/office/drawing/2014/main" id="{9ED9B3D0-0BF2-4FCE-8291-B23FE5784032}"/>
                </a:ext>
              </a:extLst>
            </p:cNvPr>
            <p:cNvSpPr txBox="1"/>
            <p:nvPr/>
          </p:nvSpPr>
          <p:spPr>
            <a:xfrm>
              <a:off x="6880375" y="2982979"/>
              <a:ext cx="2194561" cy="646331"/>
            </a:xfrm>
            <a:prstGeom prst="rect">
              <a:avLst/>
            </a:prstGeom>
            <a:noFill/>
          </p:spPr>
          <p:txBody>
            <a:bodyPr wrap="square"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Treatment decisions should be based on an individual patient’s fracture risk</a:t>
              </a:r>
              <a:r>
                <a:rPr kumimoji="0" lang="en-CA" sz="14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4</a:t>
              </a:r>
            </a:p>
          </p:txBody>
        </p:sp>
        <p:sp>
          <p:nvSpPr>
            <p:cNvPr id="108" name="Rectangle 107">
              <a:extLst>
                <a:ext uri="{FF2B5EF4-FFF2-40B4-BE49-F238E27FC236}">
                  <a16:creationId xmlns:a16="http://schemas.microsoft.com/office/drawing/2014/main" id="{E9CEA7B9-484A-4F9E-B12E-334842FEC8D8}"/>
                </a:ext>
              </a:extLst>
            </p:cNvPr>
            <p:cNvSpPr/>
            <p:nvPr/>
          </p:nvSpPr>
          <p:spPr>
            <a:xfrm>
              <a:off x="6880375" y="2130409"/>
              <a:ext cx="219456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746175"/>
                  </a:solidFill>
                  <a:effectLst/>
                  <a:uLnTx/>
                  <a:uFillTx/>
                  <a:latin typeface="Arial Narrow" panose="020B0606020202030204" pitchFamily="34" charset="0"/>
                  <a:ea typeface="+mn-ea"/>
                  <a:cs typeface="+mn-cs"/>
                </a:rPr>
                <a:t>Individualize Treatment</a:t>
              </a:r>
            </a:p>
          </p:txBody>
        </p:sp>
      </p:grpSp>
    </p:spTree>
    <p:extLst>
      <p:ext uri="{BB962C8B-B14F-4D97-AF65-F5344CB8AC3E}">
        <p14:creationId xmlns:p14="http://schemas.microsoft.com/office/powerpoint/2010/main" val="226583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117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4802"/>
            <a:ext cx="9058939" cy="1032887"/>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2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Long-Term Therapy Remains Effective</a:t>
            </a:r>
            <a:b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br>
            <a:r>
              <a:rPr kumimoji="0" lang="en-CA" sz="2400" b="1" i="1" u="none" strike="noStrike" kern="1200" cap="none" spc="0" normalizeH="0" baseline="0" noProof="0" dirty="0">
                <a:ln>
                  <a:noFill/>
                </a:ln>
                <a:solidFill>
                  <a:srgbClr val="7693CC"/>
                </a:solidFill>
                <a:effectLst/>
                <a:uLnTx/>
                <a:uFillTx/>
                <a:latin typeface="Arial Narrow" panose="020B0606020202030204" pitchFamily="34" charset="0"/>
                <a:ea typeface="+mj-ea"/>
                <a:cs typeface="+mj-cs"/>
              </a:rPr>
              <a:t>With long-term treatment BMD is maintained</a:t>
            </a:r>
            <a:r>
              <a:rPr kumimoji="0" lang="en-CA" sz="2400" b="1" i="1"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rPr>
              <a:t>1,3</a:t>
            </a:r>
            <a:r>
              <a:rPr kumimoji="0" lang="en-CA" sz="2400" b="1" i="1" u="none" strike="noStrike" kern="1200" cap="none" spc="0" normalizeH="0" baseline="0" noProof="0" dirty="0">
                <a:ln>
                  <a:noFill/>
                </a:ln>
                <a:solidFill>
                  <a:srgbClr val="7693CC"/>
                </a:solidFill>
                <a:effectLst/>
                <a:uLnTx/>
                <a:uFillTx/>
                <a:latin typeface="Arial Narrow" panose="020B0606020202030204" pitchFamily="34" charset="0"/>
                <a:ea typeface="+mj-ea"/>
                <a:cs typeface="+mj-cs"/>
              </a:rPr>
              <a:t> or continues to increase</a:t>
            </a:r>
            <a:r>
              <a:rPr kumimoji="0" lang="en-CA" sz="2400" b="1" i="1"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rPr>
              <a:t>4</a:t>
            </a:r>
            <a:endParaRPr kumimoji="0" lang="en-US" sz="3200" b="1" i="1"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nvPr>
        </p:nvGraphicFramePr>
        <p:xfrm>
          <a:off x="182882" y="1454221"/>
          <a:ext cx="8778240" cy="3454785"/>
        </p:xfrm>
        <a:graphic>
          <a:graphicData uri="http://schemas.openxmlformats.org/drawingml/2006/table">
            <a:tbl>
              <a:tblPr/>
              <a:tblGrid>
                <a:gridCol w="2377440">
                  <a:extLst>
                    <a:ext uri="{9D8B030D-6E8A-4147-A177-3AD203B41FA5}">
                      <a16:colId xmlns:a16="http://schemas.microsoft.com/office/drawing/2014/main" val="2874337281"/>
                    </a:ext>
                  </a:extLst>
                </a:gridCol>
                <a:gridCol w="1280160">
                  <a:extLst>
                    <a:ext uri="{9D8B030D-6E8A-4147-A177-3AD203B41FA5}">
                      <a16:colId xmlns:a16="http://schemas.microsoft.com/office/drawing/2014/main" val="382640138"/>
                    </a:ext>
                  </a:extLst>
                </a:gridCol>
                <a:gridCol w="1280160">
                  <a:extLst>
                    <a:ext uri="{9D8B030D-6E8A-4147-A177-3AD203B41FA5}">
                      <a16:colId xmlns:a16="http://schemas.microsoft.com/office/drawing/2014/main" val="1623803189"/>
                    </a:ext>
                  </a:extLst>
                </a:gridCol>
                <a:gridCol w="1280160">
                  <a:extLst>
                    <a:ext uri="{9D8B030D-6E8A-4147-A177-3AD203B41FA5}">
                      <a16:colId xmlns:a16="http://schemas.microsoft.com/office/drawing/2014/main" val="2476488955"/>
                    </a:ext>
                  </a:extLst>
                </a:gridCol>
                <a:gridCol w="1280160">
                  <a:extLst>
                    <a:ext uri="{9D8B030D-6E8A-4147-A177-3AD203B41FA5}">
                      <a16:colId xmlns:a16="http://schemas.microsoft.com/office/drawing/2014/main" val="3404722306"/>
                    </a:ext>
                  </a:extLst>
                </a:gridCol>
                <a:gridCol w="1280160">
                  <a:extLst>
                    <a:ext uri="{9D8B030D-6E8A-4147-A177-3AD203B41FA5}">
                      <a16:colId xmlns:a16="http://schemas.microsoft.com/office/drawing/2014/main" val="1762968188"/>
                    </a:ext>
                  </a:extLst>
                </a:gridCol>
              </a:tblGrid>
              <a:tr h="453846">
                <a:tc rowSpan="3">
                  <a:txBody>
                    <a:body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w="12700" cap="flat" cmpd="sng" algn="ctr">
                      <a:solidFill>
                        <a:schemeClr val="bg2">
                          <a:lumMod val="75000"/>
                        </a:schemeClr>
                      </a:solidFill>
                      <a:prstDash val="solid"/>
                      <a:round/>
                      <a:headEnd type="none" w="med" len="med"/>
                      <a:tailEnd type="none" w="med" len="med"/>
                    </a:lnR>
                    <a:lnT>
                      <a:noFill/>
                    </a:lnT>
                    <a:lnB w="12700" cap="flat" cmpd="sng" algn="ctr">
                      <a:solidFill>
                        <a:schemeClr val="bg2">
                          <a:lumMod val="75000"/>
                        </a:schemeClr>
                      </a:solidFill>
                      <a:prstDash val="solid"/>
                      <a:round/>
                      <a:headEnd type="none" w="med" len="med"/>
                      <a:tailEnd type="none" w="med" len="med"/>
                    </a:lnB>
                    <a:solidFill>
                      <a:schemeClr val="bg1"/>
                    </a:solidFill>
                  </a:tcPr>
                </a:tc>
                <a:tc gridSpan="4">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w="12700" cap="flat" cmpd="sng" algn="ctr">
                      <a:solidFill>
                        <a:schemeClr val="bg2">
                          <a:lumMod val="75000"/>
                        </a:schemeClr>
                      </a:solidFill>
                      <a:prstDash val="solid"/>
                      <a:round/>
                      <a:headEnd type="none" w="med" len="med"/>
                      <a:tailEnd type="none" w="med" len="med"/>
                    </a:lnL>
                    <a:lnR>
                      <a:noFill/>
                    </a:lnR>
                    <a:lnT w="12700" cap="flat" cmpd="sng" algn="ctr">
                      <a:solidFill>
                        <a:schemeClr val="bg2">
                          <a:lumMod val="75000"/>
                        </a:schemeClr>
                      </a:solidFill>
                      <a:prstDash val="solid"/>
                      <a:round/>
                      <a:headEnd type="none" w="med" len="med"/>
                      <a:tailEnd type="none" w="med" len="med"/>
                    </a:lnT>
                    <a:lnB>
                      <a:noFill/>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a:noFill/>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a:noFill/>
                    </a:lnB>
                    <a:solidFill>
                      <a:srgbClr val="404040"/>
                    </a:solidFill>
                  </a:tcPr>
                </a:tc>
                <a:extLst>
                  <a:ext uri="{0D108BD9-81ED-4DB2-BD59-A6C34878D82A}">
                    <a16:rowId xmlns:a16="http://schemas.microsoft.com/office/drawing/2014/main" val="965114403"/>
                  </a:ext>
                </a:extLst>
              </a:tr>
              <a:tr h="257739">
                <a:tc vMerge="1">
                  <a:txBody>
                    <a:bodyPr/>
                    <a:lstStyle/>
                    <a:p>
                      <a:endParaRPr lang="en-US"/>
                    </a:p>
                  </a:txBody>
                  <a:tcPr/>
                </a:tc>
                <a:tc gridSpan="3">
                  <a:txBody>
                    <a:body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bg2">
                          <a:lumMod val="75000"/>
                        </a:schemeClr>
                      </a:solidFill>
                      <a:prstDash val="solid"/>
                      <a:round/>
                      <a:headEnd type="none" w="med" len="med"/>
                      <a:tailEnd type="none" w="med" len="med"/>
                    </a:lnL>
                    <a:lnR>
                      <a:noFill/>
                    </a:lnR>
                    <a:lnT>
                      <a:noFill/>
                    </a:lnT>
                    <a:lnB>
                      <a:noFill/>
                    </a:lnB>
                    <a:solidFill>
                      <a:srgbClr val="595959"/>
                    </a:solidFill>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(N=1 343)</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A098DA"/>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Teriparatide</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(N=107)</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w="12700" cap="flat" cmpd="sng" algn="ctr">
                      <a:solidFill>
                        <a:schemeClr val="bg2">
                          <a:lumMod val="75000"/>
                        </a:schemeClr>
                      </a:solidFill>
                      <a:prstDash val="solid"/>
                      <a:round/>
                      <a:headEnd type="none" w="med" len="med"/>
                      <a:tailEnd type="none" w="med" len="med"/>
                    </a:lnR>
                    <a:lnT>
                      <a:noFill/>
                    </a:lnT>
                    <a:lnB>
                      <a:noFill/>
                    </a:lnB>
                    <a:solidFill>
                      <a:srgbClr val="F79B9D"/>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Oral Branded</a:t>
                      </a:r>
                      <a:r>
                        <a:rPr kumimoji="0" lang="en-US"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1</a:t>
                      </a:r>
                      <a:endPar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a:noFill/>
                    </a:lnR>
                    <a:lnT>
                      <a:noFill/>
                    </a:lnT>
                    <a:lnB>
                      <a:noFill/>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Oral Generic</a:t>
                      </a:r>
                      <a:r>
                        <a:rPr kumimoji="0" lang="en-US"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2</a:t>
                      </a:r>
                      <a:endPar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IV</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(N=92)</a:t>
                      </a:r>
                    </a:p>
                  </a:txBody>
                  <a:tcPr marL="85395" marR="85395" anchor="ctr" anchorCtr="1" horzOverflow="overflow">
                    <a:lnL>
                      <a:noFill/>
                    </a:lnL>
                    <a:lnR>
                      <a:noFill/>
                    </a:lnR>
                    <a:lnT>
                      <a:noFill/>
                    </a:lnT>
                    <a:lnB>
                      <a:noFill/>
                    </a:lnB>
                    <a:solidFill>
                      <a:srgbClr val="7693C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Pivotal Study Extension</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rPr>
                        <a:t>VERT-MN</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FLEX</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cs typeface="Arial" pitchFamily="34" charset="0"/>
                        </a:rPr>
                        <a:t>HORIZON</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rPr>
                        <a:t>FREEDOM</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81756907"/>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CA" sz="1400" b="1" dirty="0">
                          <a:solidFill>
                            <a:schemeClr val="tx1"/>
                          </a:solidFill>
                          <a:latin typeface="Arial Narrow" panose="020B0606020202030204" pitchFamily="34" charset="0"/>
                          <a:cs typeface="Helvetica" panose="020B0604020202020204" pitchFamily="34" charset="0"/>
                        </a:rPr>
                        <a:t>Treatment Duration (</a:t>
                      </a:r>
                      <a:r>
                        <a:rPr lang="en-CA" sz="1400" b="1" dirty="0" err="1">
                          <a:solidFill>
                            <a:schemeClr val="tx1"/>
                          </a:solidFill>
                          <a:latin typeface="Arial Narrow" panose="020B0606020202030204" pitchFamily="34" charset="0"/>
                          <a:cs typeface="Helvetica" panose="020B0604020202020204" pitchFamily="34" charset="0"/>
                        </a:rPr>
                        <a:t>yrs</a:t>
                      </a:r>
                      <a:r>
                        <a:rPr lang="en-CA" sz="1400" b="1" dirty="0">
                          <a:solidFill>
                            <a:schemeClr val="tx1"/>
                          </a:solidFill>
                          <a:latin typeface="Arial Narrow" panose="020B0606020202030204" pitchFamily="34" charset="0"/>
                          <a:cs typeface="Helvetica" panose="020B0604020202020204" pitchFamily="34" charset="0"/>
                        </a:rPr>
                        <a:t>)</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7</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10</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9</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10</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1.5</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40870402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cap="none" normalizeH="0" baseline="0" dirty="0">
                          <a:ln>
                            <a:noFill/>
                          </a:ln>
                          <a:solidFill>
                            <a:schemeClr val="tx1"/>
                          </a:solidFill>
                          <a:effectLst/>
                          <a:latin typeface="Arial Narrow" panose="020B0606020202030204" pitchFamily="34" charset="0"/>
                          <a:ea typeface="MS PGothic" pitchFamily="34" charset="-128"/>
                        </a:rPr>
                        <a:t>% Change Lumbar Spine BMD </a:t>
                      </a:r>
                      <a:r>
                        <a:rPr kumimoji="0" lang="en-CA" sz="1400" b="1" i="0" u="none" strike="noStrike" cap="none" normalizeH="0" baseline="30000" dirty="0">
                          <a:ln>
                            <a:noFill/>
                          </a:ln>
                          <a:solidFill>
                            <a:schemeClr val="tx1"/>
                          </a:solidFill>
                          <a:effectLst/>
                          <a:latin typeface="Arial Narrow" panose="020B0606020202030204" pitchFamily="34" charset="0"/>
                          <a:ea typeface="MS PGothic" pitchFamily="34" charset="-128"/>
                        </a:rPr>
                        <a:t>Ŧ </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rPr>
                        <a:t>11.5</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3.61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NR</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21.7</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6.69</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641725522"/>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ea typeface="MS PGothic" pitchFamily="34" charset="-128"/>
                        </a:rPr>
                        <a:t>% Change Total Hip BMD</a:t>
                      </a:r>
                      <a:r>
                        <a:rPr kumimoji="0" lang="en-CA" sz="1400" b="1" i="0" u="none" strike="noStrike" cap="none" normalizeH="0" baseline="30000" dirty="0">
                          <a:ln>
                            <a:noFill/>
                          </a:ln>
                          <a:solidFill>
                            <a:schemeClr val="tx1"/>
                          </a:solidFill>
                          <a:effectLst/>
                          <a:latin typeface="Arial Narrow" panose="020B0606020202030204" pitchFamily="34" charset="0"/>
                          <a:ea typeface="MS PGothic" pitchFamily="34" charset="-128"/>
                        </a:rPr>
                        <a:t>Ŧ </a:t>
                      </a:r>
                      <a:endPar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3.9</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2.57</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4.6</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9.2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NR</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1953231900"/>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kern="1200" cap="none" normalizeH="0" baseline="0" dirty="0">
                          <a:ln>
                            <a:noFill/>
                          </a:ln>
                          <a:solidFill>
                            <a:schemeClr val="tx1"/>
                          </a:solidFill>
                          <a:effectLst/>
                          <a:latin typeface="Arial Narrow" panose="020B0606020202030204" pitchFamily="34" charset="0"/>
                          <a:ea typeface="MS PGothic" pitchFamily="34" charset="-128"/>
                          <a:cs typeface=""/>
                        </a:rPr>
                        <a:t>Hip Fracture Incidence (%)</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CA" sz="1200" b="1" baseline="30000" dirty="0">
                          <a:solidFill>
                            <a:schemeClr val="tx1"/>
                          </a:solidFill>
                          <a:latin typeface="Arial Narrow" panose="020B0606020202030204" pitchFamily="34" charset="0"/>
                          <a:ea typeface="ヒラギノ角ゴ Pro W3" charset="-128"/>
                        </a:rPr>
                        <a:t>‡</a:t>
                      </a: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rPr>
                        <a:t>Not measured</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NR</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98AED9">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&lt;0.1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A098DA">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&lt;1.0</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413951468"/>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598823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da-DK"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1. </a:t>
            </a:r>
            <a:r>
              <a:rPr kumimoji="0" lang="it-IT"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Mellstrom, D., et al. </a:t>
            </a:r>
            <a:r>
              <a:rPr kumimoji="0" lang="it-IT" sz="10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Calcif Tissue Int. </a:t>
            </a:r>
            <a:r>
              <a:rPr kumimoji="0" lang="it-IT"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2004;75:462-468.; </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2. Black, D.M., et al. </a:t>
            </a:r>
            <a:r>
              <a:rPr kumimoji="0" lang="en-CA" sz="10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JAMA</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2006;296(24):2927-2938.; 3. Black, D.M., et al. </a:t>
            </a:r>
            <a:r>
              <a:rPr kumimoji="0" lang="en-CA" sz="10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J Bone Miner Res</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2014;</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30(5):934-44.</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DOI: 10.1002/jbmr.2442</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4. </a:t>
            </a:r>
            <a:r>
              <a:rPr kumimoji="0" lang="pt-BR"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Bone, H.G., et al. </a:t>
            </a:r>
            <a:r>
              <a:rPr kumimoji="0" lang="pt-BR" sz="10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Lancet Diabetes Endocrinol</a:t>
            </a:r>
            <a:r>
              <a:rPr kumimoji="0" lang="pt-BR"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2017;5(7):513-523</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5. Tanaka, S., et al. </a:t>
            </a:r>
            <a:r>
              <a:rPr kumimoji="0" lang="en-CA" sz="1000" b="0"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Verdana"/>
              </a:rPr>
              <a:t>Curr</a:t>
            </a:r>
            <a:r>
              <a:rPr kumimoji="0" lang="en-CA" sz="10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Med Res </a:t>
            </a:r>
            <a:r>
              <a:rPr kumimoji="0" lang="en-CA" sz="1000" b="0"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Verdana"/>
              </a:rPr>
              <a:t>Opin</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 2014;30(5):931-6.</a:t>
            </a:r>
          </a:p>
        </p:txBody>
      </p:sp>
      <p:sp>
        <p:nvSpPr>
          <p:cNvPr id="10" name="Text Placeholder 2">
            <a:extLst>
              <a:ext uri="{FF2B5EF4-FFF2-40B4-BE49-F238E27FC236}">
                <a16:creationId xmlns:a16="http://schemas.microsoft.com/office/drawing/2014/main" id="{EF3B8638-23D6-43A6-AE90-AC2E58597B91}"/>
              </a:ext>
            </a:extLst>
          </p:cNvPr>
          <p:cNvSpPr txBox="1">
            <a:spLocks/>
          </p:cNvSpPr>
          <p:nvPr/>
        </p:nvSpPr>
        <p:spPr>
          <a:xfrm>
            <a:off x="182878" y="5103794"/>
            <a:ext cx="8686800" cy="818944"/>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
                <a:srgbClr val="00ADF1"/>
              </a:buClr>
              <a:buSzTx/>
              <a:buFont typeface="Arial"/>
              <a:buNone/>
              <a:tabLst/>
              <a:defRPr/>
            </a:pPr>
            <a:r>
              <a:rPr kumimoji="0" lang="en-CA"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*Not head-to-head analyses: </a:t>
            </a: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Results cannot be compared due to differing study populations and methodologies; </a:t>
            </a:r>
            <a:r>
              <a:rPr kumimoji="0" lang="en-CA"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Ŧ Represents % change from BL of Pivotal Trial; ‡ Studies measured non-vertebral fracture incidence which included hip fractures. Non-vertebral fracture incidence: RIS 6.0%; †Interim Analyses of 10 year FREEDOM extension study. </a:t>
            </a:r>
            <a:endParaRPr kumimoji="0" lang="da-DK"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spTree>
    <p:extLst>
      <p:ext uri="{BB962C8B-B14F-4D97-AF65-F5344CB8AC3E}">
        <p14:creationId xmlns:p14="http://schemas.microsoft.com/office/powerpoint/2010/main" val="2774616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13971"/>
            <a:ext cx="8887490" cy="1107996"/>
          </a:xfrm>
        </p:spPr>
        <p:txBody>
          <a:bodyPr/>
          <a:lstStyle/>
          <a:p>
            <a:pPr algn="ctr">
              <a:lnSpc>
                <a:spcPct val="100000"/>
              </a:lnSpc>
            </a:pPr>
            <a:r>
              <a:rPr lang="en-CA" sz="3600" dirty="0">
                <a:solidFill>
                  <a:srgbClr val="725F73"/>
                </a:solidFill>
                <a:latin typeface="Arial Narrow" panose="020B0606020202030204" pitchFamily="34" charset="0"/>
              </a:rPr>
              <a:t>Long-Term Use of BP Prevented Bone Loss and Reduced Vertebral Fractures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1449" y="1209158"/>
            <a:ext cx="8886159"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Long-term BP therapy (ALN 10 years, ZOL 6 years) prevented bone loss at multiple skeletal sites and a reduction in vertebral fractures compared with stopping ALN after 5 years or ZOL after 3 years</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Greatest benefit over long-term ALN or ZOL therapy were patients categorized as:</a:t>
            </a: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High risk (persistent low T-score at hip (≤2.5 for total hip or femoral neck T-score (HORIZON) and &gt; –2.5 but ≤ 2 for femoral neck (FLEX))</a:t>
            </a: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Had incident fracture during the core study</a:t>
            </a:r>
          </a:p>
          <a:p>
            <a:pPr marL="914400" marR="0" lvl="1" indent="-45720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Prevalent vertebral fracture (at entrance to HORIZON extension)</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Continued ALN resulted in a lower risk of clinical vertebral fractures, whereas ZOL resulted in a lower risk of morphometric vertebral fractures</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6661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Adler RA,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 Res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2016;31(1):16-35.</a:t>
            </a:r>
          </a:p>
        </p:txBody>
      </p:sp>
    </p:spTree>
    <p:extLst>
      <p:ext uri="{BB962C8B-B14F-4D97-AF65-F5344CB8AC3E}">
        <p14:creationId xmlns:p14="http://schemas.microsoft.com/office/powerpoint/2010/main" val="3725739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285866"/>
            <a:ext cx="8887490" cy="553998"/>
          </a:xfrm>
        </p:spPr>
        <p:txBody>
          <a:bodyPr/>
          <a:lstStyle/>
          <a:p>
            <a:pPr algn="ctr">
              <a:lnSpc>
                <a:spcPct val="100000"/>
              </a:lnSpc>
            </a:pPr>
            <a:r>
              <a:rPr lang="en-CA" sz="3600" dirty="0">
                <a:solidFill>
                  <a:srgbClr val="725F73"/>
                </a:solidFill>
                <a:latin typeface="Arial Narrow" panose="020B0606020202030204" pitchFamily="34" charset="0"/>
              </a:rPr>
              <a:t>Treating High Risk Patient: Long-Term</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6661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HRT: hormone replacement therapy; SERMs: selective estrogen receptor modulators.</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Papaioannou</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CMAJ</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2010;182:1864-1873.; 2. Silverman, S.L., et al. </a:t>
            </a:r>
            <a:r>
              <a:rPr kumimoji="0" 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2016;27:849-852.; 3. Brown, J.P.,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Can Fam Physician</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2014;60:325-333</a:t>
            </a:r>
            <a:r>
              <a:rPr kumimoji="0" lang="en-US"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Helvetica" panose="020B0604020202020204" pitchFamily="34" charset="0"/>
              </a:rPr>
              <a:t>. </a:t>
            </a:r>
          </a:p>
        </p:txBody>
      </p:sp>
      <p:sp>
        <p:nvSpPr>
          <p:cNvPr id="11" name="Content Placeholder 16">
            <a:extLst>
              <a:ext uri="{FF2B5EF4-FFF2-40B4-BE49-F238E27FC236}">
                <a16:creationId xmlns:a16="http://schemas.microsoft.com/office/drawing/2014/main" id="{47BE1432-1811-444A-9308-E5230B187962}"/>
              </a:ext>
            </a:extLst>
          </p:cNvPr>
          <p:cNvSpPr txBox="1">
            <a:spLocks/>
          </p:cNvSpPr>
          <p:nvPr/>
        </p:nvSpPr>
        <p:spPr>
          <a:xfrm>
            <a:off x="374649" y="1400286"/>
            <a:ext cx="8394699" cy="4786116"/>
          </a:xfrm>
          <a:prstGeom prst="rect">
            <a:avLst/>
          </a:prstGeom>
        </p:spPr>
        <p:txBody>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There is no arbitrary time limit to osteoporosis therapy</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Verdana"/>
              </a:rPr>
              <a:t>1</a:t>
            </a:r>
            <a:endParaRPr kumimoji="0" lang="en-US"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In high risk patients, switching therapy from bisphosphonate to non-bisphosphonate antiresorptive or anabolic therapy may be rational</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Verdana"/>
              </a:rPr>
              <a:t>1</a:t>
            </a:r>
            <a:endParaRPr kumimoji="0" lang="en-US"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No drug holiday for HRT, SERMs, </a:t>
            </a:r>
            <a:r>
              <a:rPr kumimoji="0" lang="en-CA" sz="24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Verdana"/>
              </a:rPr>
              <a:t>teriparatide</a:t>
            </a: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and denosumab</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Verdana"/>
              </a:rPr>
              <a:t>1,2</a:t>
            </a:r>
            <a:endParaRPr kumimoji="0" lang="en-US"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Drug holiday (not retirement) is feasible with ALN, RIS and ZOL after 3-5 years if patient at moderate risk</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Verdana"/>
              </a:rPr>
              <a:t>3</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If bisphosphonate interrupted, reassess risk (and BMD) after:</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Verdana"/>
              </a:rPr>
              <a:t>2,3</a:t>
            </a: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a:t>
            </a:r>
          </a:p>
          <a:p>
            <a:pPr marL="742950" marR="0" lvl="1" indent="-285750" algn="l" defTabSz="457200" rtl="0" eaLnBrk="1" fontAlgn="auto" latinLnBrk="0" hangingPunct="1">
              <a:lnSpc>
                <a:spcPct val="100000"/>
              </a:lnSpc>
              <a:spcBef>
                <a:spcPts val="500"/>
              </a:spcBef>
              <a:spcAft>
                <a:spcPts val="500"/>
              </a:spcAft>
              <a:buClr>
                <a:srgbClr val="746175"/>
              </a:buClr>
              <a:buSzTx/>
              <a:buFont typeface="Lato" panose="020F0502020204030203" pitchFamily="34" charset="0"/>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1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Verdana"/>
              </a:rPr>
              <a:t>yr</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for risedronate, 2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Verdana"/>
              </a:rPr>
              <a:t>yrs</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for alendronate, 3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Verdana"/>
              </a:rPr>
              <a:t>yrs</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for zoledronic acid</a:t>
            </a:r>
          </a:p>
          <a:p>
            <a:pPr marL="182880" marR="0" lvl="0" indent="-18288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Long-term adverse effects of osteoporosis therapies are offset in high risk patients by the benefits of long-term reduction in fractures</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Verdana"/>
              </a:rPr>
              <a:t>1,3</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US"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p:txBody>
      </p:sp>
    </p:spTree>
    <p:extLst>
      <p:ext uri="{BB962C8B-B14F-4D97-AF65-F5344CB8AC3E}">
        <p14:creationId xmlns:p14="http://schemas.microsoft.com/office/powerpoint/2010/main" val="9383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11">
                                            <p:txEl>
                                              <p:pRg st="0" end="0"/>
                                            </p:txEl>
                                          </p:spTgt>
                                        </p:tgtEl>
                                        <p:attrNameLst>
                                          <p:attrName>style.opacity</p:attrName>
                                        </p:attrNameLst>
                                      </p:cBhvr>
                                      <p:to>
                                        <p:strVal val="0.5"/>
                                      </p:to>
                                    </p:set>
                                    <p:animEffect filter="image" prLst="opacity: 0.5">
                                      <p:cBhvr rctx="IE">
                                        <p:cTn id="13" dur="indefinite"/>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11">
                                            <p:txEl>
                                              <p:pRg st="1" end="1"/>
                                            </p:txEl>
                                          </p:spTgt>
                                        </p:tgtEl>
                                        <p:attrNameLst>
                                          <p:attrName>style.opacity</p:attrName>
                                        </p:attrNameLst>
                                      </p:cBhvr>
                                      <p:to>
                                        <p:strVal val="0.5"/>
                                      </p:to>
                                    </p:set>
                                    <p:animEffect filter="image" prLst="opacity: 0.5">
                                      <p:cBhvr rctx="IE">
                                        <p:cTn id="20" dur="indefinite"/>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11">
                                            <p:txEl>
                                              <p:pRg st="2" end="2"/>
                                            </p:txEl>
                                          </p:spTgt>
                                        </p:tgtEl>
                                        <p:attrNameLst>
                                          <p:attrName>style.opacity</p:attrName>
                                        </p:attrNameLst>
                                      </p:cBhvr>
                                      <p:to>
                                        <p:strVal val="0.5"/>
                                      </p:to>
                                    </p:set>
                                    <p:animEffect filter="image" prLst="opacity: 0.5">
                                      <p:cBhvr rctx="IE">
                                        <p:cTn id="27" dur="indefinite"/>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childTnLst>
                                </p:cTn>
                              </p:par>
                              <p:par>
                                <p:cTn id="36" presetID="9" presetClass="emph" presetSubtype="0" nodeType="withEffect">
                                  <p:stCondLst>
                                    <p:cond delay="0"/>
                                  </p:stCondLst>
                                  <p:childTnLst>
                                    <p:set>
                                      <p:cBhvr rctx="PPT">
                                        <p:cTn id="37" dur="indefinite"/>
                                        <p:tgtEl>
                                          <p:spTgt spid="11">
                                            <p:txEl>
                                              <p:pRg st="3" end="3"/>
                                            </p:txEl>
                                          </p:spTgt>
                                        </p:tgtEl>
                                        <p:attrNameLst>
                                          <p:attrName>style.opacity</p:attrName>
                                        </p:attrNameLst>
                                      </p:cBhvr>
                                      <p:to>
                                        <p:strVal val="0.5"/>
                                      </p:to>
                                    </p:set>
                                    <p:animEffect filter="image" prLst="opacity: 0.5">
                                      <p:cBhvr rctx="IE">
                                        <p:cTn id="38" dur="indefinite"/>
                                        <p:tgtEl>
                                          <p:spTgt spid="11">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9" presetClass="emph" presetSubtype="0" nodeType="withEffect">
                                  <p:stCondLst>
                                    <p:cond delay="0"/>
                                  </p:stCondLst>
                                  <p:childTnLst>
                                    <p:set>
                                      <p:cBhvr rctx="PPT">
                                        <p:cTn id="44" dur="indefinite"/>
                                        <p:tgtEl>
                                          <p:spTgt spid="11">
                                            <p:txEl>
                                              <p:pRg st="4" end="4"/>
                                            </p:txEl>
                                          </p:spTgt>
                                        </p:tgtEl>
                                        <p:attrNameLst>
                                          <p:attrName>style.opacity</p:attrName>
                                        </p:attrNameLst>
                                      </p:cBhvr>
                                      <p:to>
                                        <p:strVal val="0.5"/>
                                      </p:to>
                                    </p:set>
                                    <p:animEffect filter="image" prLst="opacity: 0.5">
                                      <p:cBhvr rctx="IE">
                                        <p:cTn id="45" dur="indefinite"/>
                                        <p:tgtEl>
                                          <p:spTgt spid="11">
                                            <p:txEl>
                                              <p:pRg st="4" end="4"/>
                                            </p:txEl>
                                          </p:spTgt>
                                        </p:tgtEl>
                                      </p:cBhvr>
                                    </p:animEffect>
                                  </p:childTnLst>
                                </p:cTn>
                              </p:par>
                              <p:par>
                                <p:cTn id="46" presetID="9" presetClass="emph" presetSubtype="0" nodeType="withEffect">
                                  <p:stCondLst>
                                    <p:cond delay="0"/>
                                  </p:stCondLst>
                                  <p:childTnLst>
                                    <p:set>
                                      <p:cBhvr rctx="PPT">
                                        <p:cTn id="47" dur="indefinite"/>
                                        <p:tgtEl>
                                          <p:spTgt spid="11">
                                            <p:txEl>
                                              <p:pRg st="5" end="5"/>
                                            </p:txEl>
                                          </p:spTgt>
                                        </p:tgtEl>
                                        <p:attrNameLst>
                                          <p:attrName>style.opacity</p:attrName>
                                        </p:attrNameLst>
                                      </p:cBhvr>
                                      <p:to>
                                        <p:strVal val="0.5"/>
                                      </p:to>
                                    </p:set>
                                    <p:animEffect filter="image" prLst="opacity: 0.5">
                                      <p:cBhvr rctx="IE">
                                        <p:cTn id="48" dur="indefinite"/>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942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608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Safety of Osteoporosis Therapy</a:t>
            </a:r>
            <a:b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b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9456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marR="0" lvl="0" indent="0" algn="l" defTabSz="457200" rtl="0" eaLnBrk="1" fontAlgn="auto" latinLnBrk="0" hangingPunct="1">
              <a:lnSpc>
                <a:spcPct val="110000"/>
              </a:lnSpc>
              <a:spcBef>
                <a:spcPts val="0"/>
              </a:spcBef>
              <a:spcAft>
                <a:spcPts val="0"/>
              </a:spcAft>
              <a:buClr>
                <a:srgbClr val="00ADF1"/>
              </a:buClr>
              <a:buSzTx/>
              <a:buFont typeface="Arial"/>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Exposure-adjusted subject incidences of AEs (Rates per 100 subject-years).</a:t>
            </a:r>
          </a:p>
          <a:p>
            <a:pPr marL="114300" marR="0" lvl="0" indent="0" algn="l" defTabSz="457200" rtl="0" eaLnBrk="1" fontAlgn="auto" latinLnBrk="0" hangingPunct="1">
              <a:lnSpc>
                <a:spcPct val="110000"/>
              </a:lnSpc>
              <a:spcBef>
                <a:spcPts val="0"/>
              </a:spcBef>
              <a:spcAft>
                <a:spcPts val="0"/>
              </a:spcAft>
              <a:buClr>
                <a:srgbClr val="00ADF1"/>
              </a:buClr>
              <a:buSzTx/>
              <a:buFont typeface="Arial"/>
              <a:buNone/>
              <a:tabLst/>
              <a:defRPr/>
            </a:pPr>
            <a:r>
              <a:rPr kumimoji="0" lang="da-DK"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1. Actonel</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 ®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/Actonel DRTM</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Product Monograph. Allergan Pharma Co. Aug. 3, 2017; 2. </a:t>
            </a:r>
            <a:r>
              <a:rPr kumimoji="0" lang="da-DK"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Aclasta</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Product Monograph. Novartis Pharmaceuticals Canada Inc. April 10, 2017; </a:t>
            </a:r>
            <a:r>
              <a:rPr kumimoji="0" lang="da-DK"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3.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Prolia</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Product Monograph. Amgen Canada Inc. June 20, 2016; 4. </a:t>
            </a:r>
            <a:r>
              <a:rPr kumimoji="0" lang="en-CA" sz="900" b="0" i="0"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Verdana"/>
              </a:rPr>
              <a:t>Forteo</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(teriparatide injection) Product Monograph. Eli Lilly Canada Inc. Feb 9, 2010.</a:t>
            </a:r>
          </a:p>
        </p:txBody>
      </p:sp>
      <p:graphicFrame>
        <p:nvGraphicFramePr>
          <p:cNvPr id="9" name="Table 8">
            <a:extLst>
              <a:ext uri="{FF2B5EF4-FFF2-40B4-BE49-F238E27FC236}">
                <a16:creationId xmlns:a16="http://schemas.microsoft.com/office/drawing/2014/main" id="{530930E1-0204-4A46-BEA4-DF8C070FB4E6}"/>
              </a:ext>
            </a:extLst>
          </p:cNvPr>
          <p:cNvGraphicFramePr>
            <a:graphicFrameLocks noGrp="1"/>
          </p:cNvGraphicFramePr>
          <p:nvPr>
            <p:extLst/>
          </p:nvPr>
        </p:nvGraphicFramePr>
        <p:xfrm>
          <a:off x="392339" y="1047691"/>
          <a:ext cx="8595360" cy="5077735"/>
        </p:xfrm>
        <a:graphic>
          <a:graphicData uri="http://schemas.openxmlformats.org/drawingml/2006/table">
            <a:tbl>
              <a:tblPr/>
              <a:tblGrid>
                <a:gridCol w="2011680">
                  <a:extLst>
                    <a:ext uri="{9D8B030D-6E8A-4147-A177-3AD203B41FA5}">
                      <a16:colId xmlns:a16="http://schemas.microsoft.com/office/drawing/2014/main" val="2874337281"/>
                    </a:ext>
                  </a:extLst>
                </a:gridCol>
                <a:gridCol w="1645920">
                  <a:extLst>
                    <a:ext uri="{9D8B030D-6E8A-4147-A177-3AD203B41FA5}">
                      <a16:colId xmlns:a16="http://schemas.microsoft.com/office/drawing/2014/main" val="382640138"/>
                    </a:ext>
                  </a:extLst>
                </a:gridCol>
                <a:gridCol w="1645920">
                  <a:extLst>
                    <a:ext uri="{9D8B030D-6E8A-4147-A177-3AD203B41FA5}">
                      <a16:colId xmlns:a16="http://schemas.microsoft.com/office/drawing/2014/main" val="2476488955"/>
                    </a:ext>
                  </a:extLst>
                </a:gridCol>
                <a:gridCol w="1645920">
                  <a:extLst>
                    <a:ext uri="{9D8B030D-6E8A-4147-A177-3AD203B41FA5}">
                      <a16:colId xmlns:a16="http://schemas.microsoft.com/office/drawing/2014/main" val="3404722306"/>
                    </a:ext>
                  </a:extLst>
                </a:gridCol>
                <a:gridCol w="1645920">
                  <a:extLst>
                    <a:ext uri="{9D8B030D-6E8A-4147-A177-3AD203B41FA5}">
                      <a16:colId xmlns:a16="http://schemas.microsoft.com/office/drawing/2014/main" val="1762968188"/>
                    </a:ext>
                  </a:extLst>
                </a:gridCol>
              </a:tblGrid>
              <a:tr h="613756">
                <a:tc rowSpan="3">
                  <a:txBody>
                    <a:body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w="12700" cap="flat" cmpd="sng" algn="ctr">
                      <a:solidFill>
                        <a:schemeClr val="bg1">
                          <a:lumMod val="75000"/>
                        </a:schemeClr>
                      </a:solidFill>
                      <a:prstDash val="solid"/>
                      <a:round/>
                      <a:headEnd type="none" w="med" len="med"/>
                      <a:tailEnd type="none" w="med" len="med"/>
                    </a:lnR>
                    <a:lnT>
                      <a:noFill/>
                    </a:lnT>
                    <a:lnB w="1270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tc hMerge="1">
                  <a:txBody>
                    <a:bodyPr/>
                    <a:lstStyle/>
                    <a:p>
                      <a:endParaRPr lang="en-US"/>
                    </a:p>
                  </a:txBody>
                  <a:tcPr>
                    <a:lnL w="12700" cmpd="sng">
                      <a:noFill/>
                      <a:prstDash val="solid"/>
                    </a:lnL>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extLst>
                  <a:ext uri="{0D108BD9-81ED-4DB2-BD59-A6C34878D82A}">
                    <a16:rowId xmlns:a16="http://schemas.microsoft.com/office/drawing/2014/main" val="965114403"/>
                  </a:ext>
                </a:extLst>
              </a:tr>
              <a:tr h="257739">
                <a:tc vMerge="1">
                  <a:txBody>
                    <a:bodyPr/>
                    <a:lstStyle/>
                    <a:p>
                      <a:endParaRPr lang="en-US"/>
                    </a:p>
                  </a:txBody>
                  <a:tcPr/>
                </a:tc>
                <a:tc gridSpan="2">
                  <a:txBody>
                    <a:bodyPr/>
                    <a:lstStyle/>
                    <a:p>
                      <a:pPr algn="ctr" rtl="0" fontAlgn="ctr"/>
                      <a:r>
                        <a:rPr lang="en-US" sz="14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endParaRPr lang="en-US"/>
                    </a:p>
                  </a:txBody>
                  <a:tcPr>
                    <a:lnL w="12700" cmpd="sng">
                      <a:noFill/>
                      <a:prstDash val="solid"/>
                    </a:ln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(8 </a:t>
                      </a:r>
                      <a:r>
                        <a:rPr kumimoji="0" lang="en-US" sz="12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yrs</a:t>
                      </a: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Teriparatide </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(up to 2 </a:t>
                      </a:r>
                      <a:r>
                        <a:rPr kumimoji="0" lang="en-US" sz="12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yrs</a:t>
                      </a: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Risedronate</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(2 </a:t>
                      </a:r>
                      <a:r>
                        <a:rPr kumimoji="0" lang="en-CA" sz="1200" b="1" i="0" u="none" strike="noStrike" cap="none" normalizeH="0" baseline="0" dirty="0" err="1">
                          <a:ln>
                            <a:noFill/>
                          </a:ln>
                          <a:solidFill>
                            <a:schemeClr val="bg1"/>
                          </a:solidFill>
                          <a:effectLst/>
                          <a:latin typeface="Arial Narrow" panose="020B0606020202030204" pitchFamily="34" charset="0"/>
                          <a:cs typeface="Helvetica" panose="020B0604020202020204" pitchFamily="34" charset="0"/>
                        </a:rPr>
                        <a:t>yrs</a:t>
                      </a: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 exposure)</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Zoledronic acid</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(3 </a:t>
                      </a:r>
                      <a:r>
                        <a:rPr kumimoji="0" lang="en-CA" sz="1200" b="1" i="0" u="none" strike="noStrike" cap="none" normalizeH="0" baseline="0" dirty="0" err="1">
                          <a:ln>
                            <a:noFill/>
                          </a:ln>
                          <a:solidFill>
                            <a:schemeClr val="bg1"/>
                          </a:solidFill>
                          <a:effectLst/>
                          <a:latin typeface="Arial Narrow" panose="020B0606020202030204" pitchFamily="34" charset="0"/>
                          <a:cs typeface="Helvetica" panose="020B0604020202020204" pitchFamily="34" charset="0"/>
                        </a:rPr>
                        <a:t>yrs</a:t>
                      </a: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693C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Serious AEs</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CA" sz="1200" dirty="0">
                          <a:latin typeface="Arial Narrow" panose="020B0606020202030204" pitchFamily="34" charset="0"/>
                        </a:rPr>
                        <a:t>Distribution of severe adverse events was similar across treatment groups. Actonel vs placebo</a:t>
                      </a:r>
                      <a:endPar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29.2% zoledronic acid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30.1%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25.8% denosumab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25.1% placebo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Denosumab: n=1004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Placebo: n= 972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9B9D">
                        <a:alpha val="60000"/>
                      </a:srgbClr>
                    </a:solidFill>
                  </a:tcPr>
                </a:tc>
                <a:extLst>
                  <a:ext uri="{0D108BD9-81ED-4DB2-BD59-A6C34878D82A}">
                    <a16:rowId xmlns:a16="http://schemas.microsoft.com/office/drawing/2014/main" val="81756907"/>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AEs leading to treatment discontinuation</a:t>
                      </a:r>
                      <a:endPar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lvl="0" defTabSz="914400" fontAlgn="base">
                        <a:spcBef>
                          <a:spcPct val="0"/>
                        </a:spcBef>
                        <a:spcAft>
                          <a:spcPct val="0"/>
                        </a:spcAft>
                      </a:pPr>
                      <a:r>
                        <a:rPr lang="en-CA" sz="1200" dirty="0">
                          <a:latin typeface="Arial Narrow" panose="020B0606020202030204" pitchFamily="34" charset="0"/>
                          <a:cs typeface="Helvetica" panose="020B0604020202020204" pitchFamily="34" charset="0"/>
                        </a:rPr>
                        <a:t>5.5% Risedronate vs</a:t>
                      </a:r>
                    </a:p>
                    <a:p>
                      <a:pPr lvl="0" defTabSz="914400" fontAlgn="base">
                        <a:spcBef>
                          <a:spcPct val="0"/>
                        </a:spcBef>
                        <a:spcAft>
                          <a:spcPct val="0"/>
                        </a:spcAft>
                      </a:pPr>
                      <a:r>
                        <a:rPr lang="en-CA" sz="1200" dirty="0">
                          <a:latin typeface="Arial Narrow" panose="020B0606020202030204" pitchFamily="34" charset="0"/>
                          <a:cs typeface="Helvetica" panose="020B0604020202020204" pitchFamily="34" charset="0"/>
                        </a:rPr>
                        <a:t>6.0%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2.1% zoledronic acid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1.8%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4.9% denosumab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5.2% placebo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Denosumab: n=192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Placebo: n= 202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7.1% Teriparatide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5.6%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40870402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Rate of Specific AEs</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GI adverse events</a:t>
                      </a:r>
                    </a:p>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38.8% Actonel DR vs 34.9% Actonel </a:t>
                      </a:r>
                    </a:p>
                    <a:p>
                      <a:pPr marL="0" marR="0" lvl="0" indent="0" algn="l"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Abdominal pain, vomiting, and upper abdominal pain: rate with ACTONEL DR (6.2%, 4.9%, 3.6%) vs ACTONEL 5mg (3.3%, 3.3%, 2.6%)</a:t>
                      </a:r>
                      <a:r>
                        <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Atrial fibrillation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1.3% zoledronic acid vs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0.6% placebo</a:t>
                      </a: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Osteoarthritis, atrial fibrillation and pneumonia: rate with denosumab (1.6%, 0.9%, 0.9%)  vs placebo (2.0%, 0.9%, 0.9%)   </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Dizziness, nausea, arthralgia, asthenia and headache: rate with teriparatide (8.0%, 8.5%, 10.1%, 8.7%, 7.5%) vs placebo (5.4%, 6.7%, 8.4%, 6.8%, 7.4%)</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641725522"/>
                  </a:ext>
                </a:extLst>
              </a:tr>
            </a:tbl>
          </a:graphicData>
        </a:graphic>
      </p:graphicFrame>
    </p:spTree>
    <p:extLst>
      <p:ext uri="{BB962C8B-B14F-4D97-AF65-F5344CB8AC3E}">
        <p14:creationId xmlns:p14="http://schemas.microsoft.com/office/powerpoint/2010/main" val="4082611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40" name="Rectangle 439"/>
          <p:cNvSpPr/>
          <p:nvPr/>
        </p:nvSpPr>
        <p:spPr>
          <a:xfrm>
            <a:off x="0" y="1"/>
            <a:ext cx="9144000" cy="184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345013"/>
            <a:ext cx="8365331" cy="498598"/>
          </a:xfrm>
        </p:spPr>
        <p:txBody>
          <a:bodyPr/>
          <a:lstStyle/>
          <a:p>
            <a:r>
              <a:rPr lang="da-DK" sz="3600" dirty="0">
                <a:solidFill>
                  <a:srgbClr val="725F73"/>
                </a:solidFill>
                <a:latin typeface="Arial Narrow" panose="020B0606020202030204" pitchFamily="34" charset="0"/>
              </a:rPr>
              <a:t>Learning Objectives</a:t>
            </a:r>
            <a:endParaRPr lang="en-US" sz="1800" dirty="0">
              <a:solidFill>
                <a:srgbClr val="725F73"/>
              </a:solidFill>
              <a:latin typeface="Arial Narrow" panose="020B0606020202030204" pitchFamily="34" charset="0"/>
            </a:endParaRPr>
          </a:p>
        </p:txBody>
      </p:sp>
      <p:sp>
        <p:nvSpPr>
          <p:cNvPr id="876" name="Content Placeholder 2">
            <a:extLst>
              <a:ext uri="{FF2B5EF4-FFF2-40B4-BE49-F238E27FC236}">
                <a16:creationId xmlns:a16="http://schemas.microsoft.com/office/drawing/2014/main" id="{60113FD3-CFFF-4B65-A1AD-AAA95E8BB0A9}"/>
              </a:ext>
            </a:extLst>
          </p:cNvPr>
          <p:cNvSpPr txBox="1">
            <a:spLocks/>
          </p:cNvSpPr>
          <p:nvPr/>
        </p:nvSpPr>
        <p:spPr>
          <a:xfrm>
            <a:off x="437274" y="1298179"/>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Upon completion of this session,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877" name="TextBox 876">
            <a:extLst>
              <a:ext uri="{FF2B5EF4-FFF2-40B4-BE49-F238E27FC236}">
                <a16:creationId xmlns:a16="http://schemas.microsoft.com/office/drawing/2014/main" id="{935E37C5-49A1-4D82-B9CF-BD4ACCA1B81F}"/>
              </a:ext>
            </a:extLst>
          </p:cNvPr>
          <p:cNvSpPr txBox="1"/>
          <p:nvPr/>
        </p:nvSpPr>
        <p:spPr>
          <a:xfrm>
            <a:off x="1484055" y="2210799"/>
            <a:ext cx="6934429" cy="99257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750"/>
              </a:spcBef>
              <a:spcAft>
                <a:spcPts val="0"/>
              </a:spcAft>
              <a:buClr>
                <a:srgbClr val="E975FF"/>
              </a:buClr>
              <a:buSzTx/>
              <a:buFontTx/>
              <a:buNone/>
              <a:tabLst/>
              <a:defRPr/>
            </a:pPr>
            <a:r>
              <a:rPr kumimoji="0" lang="en-CA" sz="195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Perform risk assessments and screening for all patients at high risk for stress fracture, including all patients who are treatment naïve or currently on therapy </a:t>
            </a:r>
          </a:p>
        </p:txBody>
      </p:sp>
      <p:sp>
        <p:nvSpPr>
          <p:cNvPr id="878" name="TextBox 877">
            <a:extLst>
              <a:ext uri="{FF2B5EF4-FFF2-40B4-BE49-F238E27FC236}">
                <a16:creationId xmlns:a16="http://schemas.microsoft.com/office/drawing/2014/main" id="{5EB453B0-8C7B-498F-BE4E-6AF5ACEA2058}"/>
              </a:ext>
            </a:extLst>
          </p:cNvPr>
          <p:cNvSpPr txBox="1"/>
          <p:nvPr/>
        </p:nvSpPr>
        <p:spPr>
          <a:xfrm>
            <a:off x="1529154" y="3546238"/>
            <a:ext cx="6889330" cy="6924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750"/>
              </a:spcBef>
              <a:spcAft>
                <a:spcPts val="0"/>
              </a:spcAft>
              <a:buClr>
                <a:srgbClr val="E975FF"/>
              </a:buClr>
              <a:buSzTx/>
              <a:buFontTx/>
              <a:buNone/>
              <a:tabLst/>
              <a:defRPr/>
            </a:pPr>
            <a:r>
              <a:rPr kumimoji="0" lang="en-CA" sz="195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Translate scientific and clinical evidence into the management and treatment of all high risk patients in primary care practice </a:t>
            </a:r>
          </a:p>
        </p:txBody>
      </p:sp>
      <p:grpSp>
        <p:nvGrpSpPr>
          <p:cNvPr id="879" name="Group 878">
            <a:extLst>
              <a:ext uri="{FF2B5EF4-FFF2-40B4-BE49-F238E27FC236}">
                <a16:creationId xmlns:a16="http://schemas.microsoft.com/office/drawing/2014/main" id="{0C2E6217-B7D4-40AB-AB25-A7C66CA2FB11}"/>
              </a:ext>
            </a:extLst>
          </p:cNvPr>
          <p:cNvGrpSpPr/>
          <p:nvPr/>
        </p:nvGrpSpPr>
        <p:grpSpPr>
          <a:xfrm>
            <a:off x="437274" y="2045933"/>
            <a:ext cx="1028428" cy="1126664"/>
            <a:chOff x="1555554" y="3067005"/>
            <a:chExt cx="1371237" cy="1502218"/>
          </a:xfrm>
        </p:grpSpPr>
        <p:grpSp>
          <p:nvGrpSpPr>
            <p:cNvPr id="880" name="Group 879">
              <a:extLst>
                <a:ext uri="{FF2B5EF4-FFF2-40B4-BE49-F238E27FC236}">
                  <a16:creationId xmlns:a16="http://schemas.microsoft.com/office/drawing/2014/main" id="{EB5FAEAC-3220-40E4-9E84-BF0A7A812670}"/>
                </a:ext>
              </a:extLst>
            </p:cNvPr>
            <p:cNvGrpSpPr/>
            <p:nvPr/>
          </p:nvGrpSpPr>
          <p:grpSpPr>
            <a:xfrm>
              <a:off x="1555554" y="3067005"/>
              <a:ext cx="1371237" cy="1502218"/>
              <a:chOff x="3220641" y="1097618"/>
              <a:chExt cx="2702719" cy="2960884"/>
            </a:xfrm>
          </p:grpSpPr>
          <p:sp>
            <p:nvSpPr>
              <p:cNvPr id="882" name="Freeform 23">
                <a:extLst>
                  <a:ext uri="{FF2B5EF4-FFF2-40B4-BE49-F238E27FC236}">
                    <a16:creationId xmlns:a16="http://schemas.microsoft.com/office/drawing/2014/main" id="{F42B9254-68CD-468D-A53E-53C698BE3161}"/>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98AED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883" name="Freeform 24">
                <a:extLst>
                  <a:ext uri="{FF2B5EF4-FFF2-40B4-BE49-F238E27FC236}">
                    <a16:creationId xmlns:a16="http://schemas.microsoft.com/office/drawing/2014/main" id="{9DA270D9-8DB9-4323-8959-61086DA9E0F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C4D0E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884" name="Freeform 25">
                <a:extLst>
                  <a:ext uri="{FF2B5EF4-FFF2-40B4-BE49-F238E27FC236}">
                    <a16:creationId xmlns:a16="http://schemas.microsoft.com/office/drawing/2014/main" id="{4ABE1000-9C43-40AD-A385-AD0FFD4FA86E}"/>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C8B7B7"/>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885" name="Freeform 26">
                <a:extLst>
                  <a:ext uri="{FF2B5EF4-FFF2-40B4-BE49-F238E27FC236}">
                    <a16:creationId xmlns:a16="http://schemas.microsoft.com/office/drawing/2014/main" id="{FE7C27B2-AC9E-4383-B3AA-85E742502F3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907A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886" name="Freeform 5">
                <a:extLst>
                  <a:ext uri="{FF2B5EF4-FFF2-40B4-BE49-F238E27FC236}">
                    <a16:creationId xmlns:a16="http://schemas.microsoft.com/office/drawing/2014/main" id="{807FA315-FBB2-4534-B88F-D84D336182BD}"/>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50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887" name="Freeform 6">
                <a:extLst>
                  <a:ext uri="{FF2B5EF4-FFF2-40B4-BE49-F238E27FC236}">
                    <a16:creationId xmlns:a16="http://schemas.microsoft.com/office/drawing/2014/main" id="{83A73DF3-DA4B-438D-8BAA-DDA73E42A37F}"/>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a:ex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888" name="Line 11">
                <a:extLst>
                  <a:ext uri="{FF2B5EF4-FFF2-40B4-BE49-F238E27FC236}">
                    <a16:creationId xmlns:a16="http://schemas.microsoft.com/office/drawing/2014/main" id="{FE6B4947-C024-4A74-8172-CF7712A1426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
            <p:nvSpPr>
              <p:cNvPr id="889" name="Line 12">
                <a:extLst>
                  <a:ext uri="{FF2B5EF4-FFF2-40B4-BE49-F238E27FC236}">
                    <a16:creationId xmlns:a16="http://schemas.microsoft.com/office/drawing/2014/main" id="{D06C1604-2316-46C3-97C7-2C6411526787}"/>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grpSp>
        <p:pic>
          <p:nvPicPr>
            <p:cNvPr id="881" name="Graphic 880" descr="Pencil">
              <a:extLst>
                <a:ext uri="{FF2B5EF4-FFF2-40B4-BE49-F238E27FC236}">
                  <a16:creationId xmlns:a16="http://schemas.microsoft.com/office/drawing/2014/main" id="{EB8EBA62-EC97-4FBB-A276-53A478695B1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6241" y="3585353"/>
              <a:ext cx="470860" cy="470860"/>
            </a:xfrm>
            <a:prstGeom prst="rect">
              <a:avLst/>
            </a:prstGeom>
          </p:spPr>
        </p:pic>
      </p:grpSp>
      <p:sp>
        <p:nvSpPr>
          <p:cNvPr id="912" name="TextBox 911">
            <a:extLst>
              <a:ext uri="{FF2B5EF4-FFF2-40B4-BE49-F238E27FC236}">
                <a16:creationId xmlns:a16="http://schemas.microsoft.com/office/drawing/2014/main" id="{81D4A7E1-4E6B-4BA1-84B8-06D819767C28}"/>
              </a:ext>
            </a:extLst>
          </p:cNvPr>
          <p:cNvSpPr txBox="1"/>
          <p:nvPr/>
        </p:nvSpPr>
        <p:spPr>
          <a:xfrm>
            <a:off x="1529154" y="4776216"/>
            <a:ext cx="6889330" cy="99257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750"/>
              </a:spcBef>
              <a:spcAft>
                <a:spcPts val="0"/>
              </a:spcAft>
              <a:buClr>
                <a:srgbClr val="E975FF"/>
              </a:buClr>
              <a:buSzTx/>
              <a:buFontTx/>
              <a:buNone/>
              <a:tabLst/>
              <a:defRPr/>
            </a:pPr>
            <a:r>
              <a:rPr kumimoji="0" lang="en-CA" sz="195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Integrate expert recommendations and practical strategies for future assessment, treatment and management of all patients at high risk for stress fracture</a:t>
            </a:r>
          </a:p>
        </p:txBody>
      </p:sp>
      <p:grpSp>
        <p:nvGrpSpPr>
          <p:cNvPr id="45" name="Group 44">
            <a:extLst>
              <a:ext uri="{FF2B5EF4-FFF2-40B4-BE49-F238E27FC236}">
                <a16:creationId xmlns:a16="http://schemas.microsoft.com/office/drawing/2014/main" id="{7775DD7A-7734-4255-883D-3143655E2E16}"/>
              </a:ext>
            </a:extLst>
          </p:cNvPr>
          <p:cNvGrpSpPr/>
          <p:nvPr/>
        </p:nvGrpSpPr>
        <p:grpSpPr>
          <a:xfrm>
            <a:off x="437274" y="3346480"/>
            <a:ext cx="1028428" cy="1126664"/>
            <a:chOff x="1555554" y="3067005"/>
            <a:chExt cx="1371237" cy="1502218"/>
          </a:xfrm>
        </p:grpSpPr>
        <p:grpSp>
          <p:nvGrpSpPr>
            <p:cNvPr id="46" name="Group 45">
              <a:extLst>
                <a:ext uri="{FF2B5EF4-FFF2-40B4-BE49-F238E27FC236}">
                  <a16:creationId xmlns:a16="http://schemas.microsoft.com/office/drawing/2014/main" id="{BBE93D60-D780-4083-8DC6-B144E83B96DE}"/>
                </a:ext>
              </a:extLst>
            </p:cNvPr>
            <p:cNvGrpSpPr/>
            <p:nvPr/>
          </p:nvGrpSpPr>
          <p:grpSpPr>
            <a:xfrm>
              <a:off x="1555554" y="3067005"/>
              <a:ext cx="1371237" cy="1502218"/>
              <a:chOff x="3220641" y="1097618"/>
              <a:chExt cx="2702719" cy="2960884"/>
            </a:xfrm>
          </p:grpSpPr>
          <p:sp>
            <p:nvSpPr>
              <p:cNvPr id="48" name="Freeform 23">
                <a:extLst>
                  <a:ext uri="{FF2B5EF4-FFF2-40B4-BE49-F238E27FC236}">
                    <a16:creationId xmlns:a16="http://schemas.microsoft.com/office/drawing/2014/main" id="{E4427DAD-3061-41BC-809E-12DF4E7A85BE}"/>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98AED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9" name="Freeform 24">
                <a:extLst>
                  <a:ext uri="{FF2B5EF4-FFF2-40B4-BE49-F238E27FC236}">
                    <a16:creationId xmlns:a16="http://schemas.microsoft.com/office/drawing/2014/main" id="{352F6AE2-E909-4C67-95AB-7933F44DBE0F}"/>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C4D0E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0" name="Freeform 25">
                <a:extLst>
                  <a:ext uri="{FF2B5EF4-FFF2-40B4-BE49-F238E27FC236}">
                    <a16:creationId xmlns:a16="http://schemas.microsoft.com/office/drawing/2014/main" id="{7F416131-65B8-488A-B0E3-2A717900EFA2}"/>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C8B7B7"/>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1" name="Freeform 26">
                <a:extLst>
                  <a:ext uri="{FF2B5EF4-FFF2-40B4-BE49-F238E27FC236}">
                    <a16:creationId xmlns:a16="http://schemas.microsoft.com/office/drawing/2014/main" id="{B93EDD30-8FEB-4C46-9AED-9C61DB7454E2}"/>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907A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2" name="Freeform 5">
                <a:extLst>
                  <a:ext uri="{FF2B5EF4-FFF2-40B4-BE49-F238E27FC236}">
                    <a16:creationId xmlns:a16="http://schemas.microsoft.com/office/drawing/2014/main" id="{F1B76E84-B126-4258-AB0C-F91184AF2207}"/>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50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3" name="Freeform 6">
                <a:extLst>
                  <a:ext uri="{FF2B5EF4-FFF2-40B4-BE49-F238E27FC236}">
                    <a16:creationId xmlns:a16="http://schemas.microsoft.com/office/drawing/2014/main" id="{34D4A609-B0EC-41A4-89D8-A3A808584AE2}"/>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a:ex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Line 11">
                <a:extLst>
                  <a:ext uri="{FF2B5EF4-FFF2-40B4-BE49-F238E27FC236}">
                    <a16:creationId xmlns:a16="http://schemas.microsoft.com/office/drawing/2014/main" id="{27A5306F-24DB-4925-B2FB-DA03A0E626F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
            <p:nvSpPr>
              <p:cNvPr id="55" name="Line 12">
                <a:extLst>
                  <a:ext uri="{FF2B5EF4-FFF2-40B4-BE49-F238E27FC236}">
                    <a16:creationId xmlns:a16="http://schemas.microsoft.com/office/drawing/2014/main" id="{6D5765BB-C8AB-45BE-9D63-FCDAB3D2AFE4}"/>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grpSp>
        <p:pic>
          <p:nvPicPr>
            <p:cNvPr id="47" name="Graphic 46" descr="Pencil">
              <a:extLst>
                <a:ext uri="{FF2B5EF4-FFF2-40B4-BE49-F238E27FC236}">
                  <a16:creationId xmlns:a16="http://schemas.microsoft.com/office/drawing/2014/main" id="{434CC5CE-18BE-4A9A-A354-9E1DB9B04B0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6241" y="3585353"/>
              <a:ext cx="470860" cy="470860"/>
            </a:xfrm>
            <a:prstGeom prst="rect">
              <a:avLst/>
            </a:prstGeom>
          </p:spPr>
        </p:pic>
      </p:grpSp>
      <p:grpSp>
        <p:nvGrpSpPr>
          <p:cNvPr id="56" name="Group 55">
            <a:extLst>
              <a:ext uri="{FF2B5EF4-FFF2-40B4-BE49-F238E27FC236}">
                <a16:creationId xmlns:a16="http://schemas.microsoft.com/office/drawing/2014/main" id="{1CF8DFFE-A50A-49C3-8431-115B65747ED4}"/>
              </a:ext>
            </a:extLst>
          </p:cNvPr>
          <p:cNvGrpSpPr/>
          <p:nvPr/>
        </p:nvGrpSpPr>
        <p:grpSpPr>
          <a:xfrm>
            <a:off x="437274" y="4728952"/>
            <a:ext cx="1028428" cy="1126664"/>
            <a:chOff x="1555554" y="3067005"/>
            <a:chExt cx="1371237" cy="1502218"/>
          </a:xfrm>
        </p:grpSpPr>
        <p:grpSp>
          <p:nvGrpSpPr>
            <p:cNvPr id="57" name="Group 56">
              <a:extLst>
                <a:ext uri="{FF2B5EF4-FFF2-40B4-BE49-F238E27FC236}">
                  <a16:creationId xmlns:a16="http://schemas.microsoft.com/office/drawing/2014/main" id="{615E88FB-9233-4936-8C3D-1B86EE53DA44}"/>
                </a:ext>
              </a:extLst>
            </p:cNvPr>
            <p:cNvGrpSpPr/>
            <p:nvPr/>
          </p:nvGrpSpPr>
          <p:grpSpPr>
            <a:xfrm>
              <a:off x="1555554" y="3067005"/>
              <a:ext cx="1371237" cy="1502218"/>
              <a:chOff x="3220641" y="1097618"/>
              <a:chExt cx="2702719" cy="2960884"/>
            </a:xfrm>
          </p:grpSpPr>
          <p:sp>
            <p:nvSpPr>
              <p:cNvPr id="59" name="Freeform 23">
                <a:extLst>
                  <a:ext uri="{FF2B5EF4-FFF2-40B4-BE49-F238E27FC236}">
                    <a16:creationId xmlns:a16="http://schemas.microsoft.com/office/drawing/2014/main" id="{A5E77F0A-744E-4123-AD02-2CD9060A0D82}"/>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98AED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60" name="Freeform 24">
                <a:extLst>
                  <a:ext uri="{FF2B5EF4-FFF2-40B4-BE49-F238E27FC236}">
                    <a16:creationId xmlns:a16="http://schemas.microsoft.com/office/drawing/2014/main" id="{AD572477-8CBC-43A3-BA55-0609DE0CCD8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C4D0E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1" name="Freeform 25">
                <a:extLst>
                  <a:ext uri="{FF2B5EF4-FFF2-40B4-BE49-F238E27FC236}">
                    <a16:creationId xmlns:a16="http://schemas.microsoft.com/office/drawing/2014/main" id="{810CF703-4115-4A9D-AF83-BD876935F9AB}"/>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C8B7B7"/>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2" name="Freeform 26">
                <a:extLst>
                  <a:ext uri="{FF2B5EF4-FFF2-40B4-BE49-F238E27FC236}">
                    <a16:creationId xmlns:a16="http://schemas.microsoft.com/office/drawing/2014/main" id="{B87A3841-0D1D-4AB6-8EEE-D48BF84C151D}"/>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907A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63" name="Freeform 5">
                <a:extLst>
                  <a:ext uri="{FF2B5EF4-FFF2-40B4-BE49-F238E27FC236}">
                    <a16:creationId xmlns:a16="http://schemas.microsoft.com/office/drawing/2014/main" id="{7589C582-9061-4D48-94ED-E9D5BBC2829A}"/>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50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4" name="Freeform 6">
                <a:extLst>
                  <a:ext uri="{FF2B5EF4-FFF2-40B4-BE49-F238E27FC236}">
                    <a16:creationId xmlns:a16="http://schemas.microsoft.com/office/drawing/2014/main" id="{C04F1677-F915-4C8A-B8BF-1471A51027E3}"/>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a:ex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65" name="Line 11">
                <a:extLst>
                  <a:ext uri="{FF2B5EF4-FFF2-40B4-BE49-F238E27FC236}">
                    <a16:creationId xmlns:a16="http://schemas.microsoft.com/office/drawing/2014/main" id="{08BA0CFA-CF6B-475A-8883-EE5405113272}"/>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
            <p:nvSpPr>
              <p:cNvPr id="66" name="Line 12">
                <a:extLst>
                  <a:ext uri="{FF2B5EF4-FFF2-40B4-BE49-F238E27FC236}">
                    <a16:creationId xmlns:a16="http://schemas.microsoft.com/office/drawing/2014/main" id="{7E4F087D-B293-4BE1-8884-4789EA56021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grpSp>
        <p:pic>
          <p:nvPicPr>
            <p:cNvPr id="58" name="Graphic 57" descr="Pencil">
              <a:extLst>
                <a:ext uri="{FF2B5EF4-FFF2-40B4-BE49-F238E27FC236}">
                  <a16:creationId xmlns:a16="http://schemas.microsoft.com/office/drawing/2014/main" id="{8A079525-7F23-4457-AB2B-A9D47E51EE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6241" y="3585353"/>
              <a:ext cx="470860" cy="470860"/>
            </a:xfrm>
            <a:prstGeom prst="rect">
              <a:avLst/>
            </a:prstGeom>
          </p:spPr>
        </p:pic>
      </p:grpSp>
    </p:spTree>
    <p:extLst>
      <p:ext uri="{BB962C8B-B14F-4D97-AF65-F5344CB8AC3E}">
        <p14:creationId xmlns:p14="http://schemas.microsoft.com/office/powerpoint/2010/main" val="24023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CFDFDB-C55F-4ADA-9866-9E3C0A0D4933}"/>
              </a:ext>
            </a:extLst>
          </p:cNvPr>
          <p:cNvSpPr/>
          <p:nvPr/>
        </p:nvSpPr>
        <p:spPr>
          <a:xfrm>
            <a:off x="0" y="6774914"/>
            <a:ext cx="9144000" cy="106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2" name="Rectangle 1">
            <a:extLst>
              <a:ext uri="{FF2B5EF4-FFF2-40B4-BE49-F238E27FC236}">
                <a16:creationId xmlns:a16="http://schemas.microsoft.com/office/drawing/2014/main" id="{55010D92-732B-4721-81BC-6342B1C2838D}"/>
              </a:ext>
            </a:extLst>
          </p:cNvPr>
          <p:cNvSpPr/>
          <p:nvPr/>
        </p:nvSpPr>
        <p:spPr>
          <a:xfrm>
            <a:off x="0" y="2"/>
            <a:ext cx="9144000" cy="637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58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Reimbursement</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pic>
        <p:nvPicPr>
          <p:cNvPr id="9" name="Picture 8">
            <a:extLst>
              <a:ext uri="{FF2B5EF4-FFF2-40B4-BE49-F238E27FC236}">
                <a16:creationId xmlns:a16="http://schemas.microsoft.com/office/drawing/2014/main" id="{F9D6ED3F-007E-439E-99FB-A9BF47BBFD03}"/>
              </a:ext>
            </a:extLst>
          </p:cNvPr>
          <p:cNvPicPr>
            <a:picLocks noChangeAspect="1"/>
          </p:cNvPicPr>
          <p:nvPr/>
        </p:nvPicPr>
        <p:blipFill>
          <a:blip r:embed="rId3"/>
          <a:stretch>
            <a:fillRect/>
          </a:stretch>
        </p:blipFill>
        <p:spPr>
          <a:xfrm>
            <a:off x="876300" y="706262"/>
            <a:ext cx="7856223" cy="6050138"/>
          </a:xfrm>
          <a:prstGeom prst="rect">
            <a:avLst/>
          </a:prstGeom>
        </p:spPr>
      </p:pic>
    </p:spTree>
    <p:extLst>
      <p:ext uri="{BB962C8B-B14F-4D97-AF65-F5344CB8AC3E}">
        <p14:creationId xmlns:p14="http://schemas.microsoft.com/office/powerpoint/2010/main" val="5337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Discussion: Clinical Takeaways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2120" y="1688698"/>
            <a:ext cx="8229600" cy="47149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lvl="1" indent="-228600">
              <a:spcAft>
                <a:spcPts val="600"/>
              </a:spcAft>
              <a:buClr>
                <a:srgbClr val="554856"/>
              </a:buClr>
              <a:buFont typeface="+mj-lt"/>
              <a:buAutoNum type="arabicPeriod"/>
            </a:pPr>
            <a:r>
              <a:rPr kumimoji="0" lang="en-US" sz="20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Case finding: </a:t>
            </a:r>
            <a:r>
              <a:rPr lang="en-CA" dirty="0">
                <a:solidFill>
                  <a:prstClr val="black">
                    <a:lumMod val="75000"/>
                    <a:lumOff val="25000"/>
                  </a:prstClr>
                </a:solidFill>
                <a:latin typeface="Arial Narrow" panose="020B0606020202030204" pitchFamily="34" charset="0"/>
              </a:rPr>
              <a:t>We need to be holistic in our approach to osteoporosis and identifying those are risk. Hx review, fracture hx, other medications, risk of falling, overview of our understanding of our patient and the potential issues of follow up, adherence and fitness are all important factors in understanding the specific risk and the options for treatment.</a:t>
            </a:r>
          </a:p>
          <a:p>
            <a:pPr marL="228600" lvl="1" indent="-228600">
              <a:spcAft>
                <a:spcPts val="600"/>
              </a:spcAft>
              <a:buClr>
                <a:srgbClr val="554856"/>
              </a:buClr>
              <a:buFont typeface="+mj-lt"/>
              <a:buAutoNum type="arabicPeriod"/>
            </a:pPr>
            <a:r>
              <a:rPr kumimoji="0" lang="en-US" sz="20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BMD is a measure of bone density, not bone quality:</a:t>
            </a:r>
            <a:r>
              <a:rPr kumimoji="0" lang="en-US" sz="2000" b="0"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 </a:t>
            </a:r>
            <a:r>
              <a:rPr lang="en-CA" dirty="0">
                <a:solidFill>
                  <a:prstClr val="black">
                    <a:lumMod val="75000"/>
                    <a:lumOff val="25000"/>
                  </a:prstClr>
                </a:solidFill>
                <a:latin typeface="Arial Narrow" panose="020B0606020202030204" pitchFamily="34" charset="0"/>
              </a:rPr>
              <a:t>So the need to review the entire picture is paramount as we understand the impact of the data, both from </a:t>
            </a:r>
            <a:r>
              <a:rPr lang="en-CA" dirty="0" err="1">
                <a:solidFill>
                  <a:prstClr val="black">
                    <a:lumMod val="75000"/>
                    <a:lumOff val="25000"/>
                  </a:prstClr>
                </a:solidFill>
                <a:latin typeface="Arial Narrow" panose="020B0606020202030204" pitchFamily="34" charset="0"/>
              </a:rPr>
              <a:t>CaMOS</a:t>
            </a:r>
            <a:r>
              <a:rPr lang="en-CA" dirty="0">
                <a:solidFill>
                  <a:prstClr val="black">
                    <a:lumMod val="75000"/>
                    <a:lumOff val="25000"/>
                  </a:prstClr>
                </a:solidFill>
                <a:latin typeface="Arial Narrow" panose="020B0606020202030204" pitchFamily="34" charset="0"/>
              </a:rPr>
              <a:t> and from Dr. </a:t>
            </a:r>
            <a:r>
              <a:rPr lang="en-CA" dirty="0" err="1">
                <a:solidFill>
                  <a:prstClr val="black">
                    <a:lumMod val="75000"/>
                    <a:lumOff val="25000"/>
                  </a:prstClr>
                </a:solidFill>
                <a:latin typeface="Arial Narrow" panose="020B0606020202030204" pitchFamily="34" charset="0"/>
              </a:rPr>
              <a:t>Siris</a:t>
            </a:r>
            <a:r>
              <a:rPr lang="en-CA" dirty="0">
                <a:solidFill>
                  <a:prstClr val="black">
                    <a:lumMod val="75000"/>
                    <a:lumOff val="25000"/>
                  </a:prstClr>
                </a:solidFill>
                <a:latin typeface="Arial Narrow" panose="020B0606020202030204" pitchFamily="34" charset="0"/>
              </a:rPr>
              <a:t>, and the need to be focused on fracture risk, not merely BMD.</a:t>
            </a:r>
          </a:p>
          <a:p>
            <a:pPr marL="228600" lvl="1" indent="-228600">
              <a:spcAft>
                <a:spcPts val="600"/>
              </a:spcAft>
              <a:buClr>
                <a:srgbClr val="554856"/>
              </a:buClr>
              <a:buFont typeface="+mj-lt"/>
              <a:buAutoNum type="arabicPeriod"/>
            </a:pPr>
            <a:r>
              <a:rPr kumimoji="0" lang="en-US" sz="20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OP risk factors:</a:t>
            </a:r>
            <a:r>
              <a:rPr kumimoji="0" lang="en-US" sz="2000" b="0"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 </a:t>
            </a:r>
            <a:r>
              <a:rPr lang="en-CA" dirty="0">
                <a:solidFill>
                  <a:prstClr val="black">
                    <a:lumMod val="75000"/>
                    <a:lumOff val="25000"/>
                  </a:prstClr>
                </a:solidFill>
                <a:latin typeface="Arial Narrow" panose="020B0606020202030204" pitchFamily="34" charset="0"/>
              </a:rPr>
              <a:t>Including the new information on medications and other diseases, such as Parkinson’s, MS etc., all speak to the need for family medicine to be in the forefront of case finding and reviewing our patient population. Aim is to avoid long-term care, chronic disability and loss of independence, keeping our older population active and in the community. It is in our hands.</a:t>
            </a: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pic>
        <p:nvPicPr>
          <p:cNvPr id="3" name="Picture 2" descr="A picture containing indoor&#10;&#10;Description generated with very high confidence">
            <a:extLst>
              <a:ext uri="{FF2B5EF4-FFF2-40B4-BE49-F238E27FC236}">
                <a16:creationId xmlns:a16="http://schemas.microsoft.com/office/drawing/2014/main" id="{3995EADE-68D5-438C-AA04-4AE81ED44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967" y="183866"/>
            <a:ext cx="1388754" cy="1741176"/>
          </a:xfrm>
          <a:prstGeom prst="rect">
            <a:avLst/>
          </a:prstGeom>
        </p:spPr>
      </p:pic>
    </p:spTree>
    <p:extLst>
      <p:ext uri="{BB962C8B-B14F-4D97-AF65-F5344CB8AC3E}">
        <p14:creationId xmlns:p14="http://schemas.microsoft.com/office/powerpoint/2010/main" val="279974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Discussion: Clinical Takeaways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297287" y="1560972"/>
            <a:ext cx="8570266" cy="47149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marR="0" lvl="1" indent="-457200" algn="l" defTabSz="457200" rtl="0" eaLnBrk="1" fontAlgn="auto" latinLnBrk="0" hangingPunct="1">
              <a:lnSpc>
                <a:spcPct val="100000"/>
              </a:lnSpc>
              <a:spcBef>
                <a:spcPts val="0"/>
              </a:spcBef>
              <a:spcAft>
                <a:spcPts val="600"/>
              </a:spcAft>
              <a:buClr>
                <a:srgbClr val="554856"/>
              </a:buClr>
              <a:buSzTx/>
              <a:buFont typeface="Wingdings" panose="05000000000000000000" pitchFamily="2" charset="2"/>
              <a:buChar char="§"/>
              <a:tabLst/>
              <a:defRPr/>
            </a:pPr>
            <a:r>
              <a:rPr kumimoji="0" lang="en-CA"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All adult patients initiated with long-term glucocorticoids                       </a:t>
            </a: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(prednisone &gt; 7.5 mg / d for &gt; 3 months should be rapidly [&lt; 3 months]):</a:t>
            </a:r>
          </a:p>
          <a:p>
            <a:pPr marL="1200150" marR="0" lvl="3" indent="-342900" algn="l" defTabSz="457200" rtl="0" eaLnBrk="1" fontAlgn="auto" latinLnBrk="0" hangingPunct="1">
              <a:lnSpc>
                <a:spcPct val="100000"/>
              </a:lnSpc>
              <a:spcBef>
                <a:spcPts val="0"/>
              </a:spcBef>
              <a:spcAft>
                <a:spcPts val="600"/>
              </a:spcAft>
              <a:buClr>
                <a:srgbClr val="554856"/>
              </a:buClr>
              <a:buSzTx/>
              <a:buFont typeface="Lato" panose="020F0502020204030203" pitchFamily="34" charset="0"/>
              <a:buChar char="→"/>
              <a:tabLst/>
              <a:defRPr/>
            </a:pPr>
            <a:r>
              <a:rPr kumimoji="0" lang="en-CA" sz="18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Assessed for bone health</a:t>
            </a:r>
            <a:r>
              <a:rPr kumimoji="0" lang="en-CA"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 </a:t>
            </a: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(DXA ± Lateral Spine X-Rays, lab. tests)</a:t>
            </a:r>
          </a:p>
          <a:p>
            <a:pPr marL="1200150" marR="0" lvl="3" indent="-342900" algn="l" defTabSz="457200" rtl="0" eaLnBrk="1" fontAlgn="auto" latinLnBrk="0" hangingPunct="1">
              <a:lnSpc>
                <a:spcPct val="100000"/>
              </a:lnSpc>
              <a:spcBef>
                <a:spcPts val="0"/>
              </a:spcBef>
              <a:spcAft>
                <a:spcPts val="600"/>
              </a:spcAft>
              <a:buClr>
                <a:srgbClr val="554856"/>
              </a:buClr>
              <a:buSzTx/>
              <a:buFont typeface="Lato" panose="020F0502020204030203" pitchFamily="34" charset="0"/>
              <a:buChar char="→"/>
              <a:tabLst/>
              <a:defRPr/>
            </a:pPr>
            <a:r>
              <a:rPr kumimoji="0" lang="en-CA" sz="18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Initiated on antiresorptive treatment with Ca/vitamin D</a:t>
            </a:r>
          </a:p>
          <a:p>
            <a:pPr marL="1200150" marR="0" lvl="3" indent="-342900" algn="l" defTabSz="457200" rtl="0" eaLnBrk="1" fontAlgn="auto" latinLnBrk="0" hangingPunct="1">
              <a:lnSpc>
                <a:spcPct val="100000"/>
              </a:lnSpc>
              <a:spcBef>
                <a:spcPts val="0"/>
              </a:spcBef>
              <a:spcAft>
                <a:spcPts val="600"/>
              </a:spcAft>
              <a:buClr>
                <a:srgbClr val="554856"/>
              </a:buClr>
              <a:buSzTx/>
              <a:buFont typeface="Lato" panose="020F0502020204030203" pitchFamily="34" charset="0"/>
              <a:buChar char="→"/>
              <a:tabLst/>
              <a:defRPr/>
            </a:pPr>
            <a:r>
              <a:rPr kumimoji="0" lang="en-CA" sz="18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Verdana"/>
              </a:rPr>
              <a:t>Monitored annually </a:t>
            </a:r>
            <a:r>
              <a:rPr kumimoji="0" lang="en-CA" sz="1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(DXA ± Lateral Spine X-Rays, lab. tests)</a:t>
            </a:r>
          </a:p>
          <a:p>
            <a:pPr marL="857250" marR="0" lvl="3" indent="0" algn="l" defTabSz="457200" rtl="0" eaLnBrk="1" fontAlgn="auto" latinLnBrk="0" hangingPunct="1">
              <a:lnSpc>
                <a:spcPct val="100000"/>
              </a:lnSpc>
              <a:spcBef>
                <a:spcPts val="0"/>
              </a:spcBef>
              <a:spcAft>
                <a:spcPts val="600"/>
              </a:spcAft>
              <a:buClr>
                <a:srgbClr val="554856"/>
              </a:buClr>
              <a:buSzTx/>
              <a:buFont typeface="Arial"/>
              <a:buNone/>
              <a:tabLst/>
              <a:defRPr/>
            </a:pPr>
            <a:endParaRPr kumimoji="0" lang="en-CA" sz="11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endParaRPr>
          </a:p>
          <a:p>
            <a:pPr marL="457200" marR="0" lvl="1" indent="-457200" algn="l" defTabSz="457200" rtl="0" eaLnBrk="1" fontAlgn="auto" latinLnBrk="0" hangingPunct="1">
              <a:lnSpc>
                <a:spcPct val="100000"/>
              </a:lnSpc>
              <a:spcBef>
                <a:spcPts val="0"/>
              </a:spcBef>
              <a:spcAft>
                <a:spcPts val="600"/>
              </a:spcAft>
              <a:buClr>
                <a:srgbClr val="554856"/>
              </a:buClr>
              <a:buSzTx/>
              <a:buFont typeface="Wingdings" panose="05000000000000000000" pitchFamily="2" charset="2"/>
              <a:buChar char="§"/>
              <a:tabLst/>
              <a:defRPr/>
            </a:pPr>
            <a:r>
              <a:rPr kumimoji="0" lang="en-CA"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The Cancer Treatment Induced Bone Loss (CTIBL) </a:t>
            </a:r>
            <a:r>
              <a:rPr kumimoji="0" lang="en-CA"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associated with Aromatase Inhibitors (AIs) could be prevented by bisphosphonates or denosumab and the skeletal related events reduced further by denosumab compared to bisphosphonates</a:t>
            </a:r>
          </a:p>
          <a:p>
            <a:pPr marL="0" marR="0" lvl="1" indent="0" algn="l" defTabSz="457200" rtl="0" eaLnBrk="1" fontAlgn="auto" latinLnBrk="0" hangingPunct="1">
              <a:lnSpc>
                <a:spcPct val="100000"/>
              </a:lnSpc>
              <a:spcBef>
                <a:spcPts val="0"/>
              </a:spcBef>
              <a:spcAft>
                <a:spcPts val="600"/>
              </a:spcAft>
              <a:buClr>
                <a:srgbClr val="554856"/>
              </a:buClr>
              <a:buSzTx/>
              <a:buFont typeface="Arial"/>
              <a:buNone/>
              <a:tabLst/>
              <a:defRPr/>
            </a:pPr>
            <a:endParaRPr kumimoji="0" lang="en-CA" sz="11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endParaRPr>
          </a:p>
          <a:p>
            <a:pPr marL="457200" marR="0" lvl="1" indent="-457200" algn="l" defTabSz="457200" rtl="0" eaLnBrk="1" fontAlgn="auto" latinLnBrk="0" hangingPunct="1">
              <a:lnSpc>
                <a:spcPct val="100000"/>
              </a:lnSpc>
              <a:spcBef>
                <a:spcPts val="0"/>
              </a:spcBef>
              <a:spcAft>
                <a:spcPts val="600"/>
              </a:spcAft>
              <a:buClr>
                <a:srgbClr val="554856"/>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All evaluated PMO therapies are improving bone mineral density in </a:t>
            </a:r>
            <a:r>
              <a:rPr kumimoji="0" lang="en-CA"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men receiving Androgen Deprivation Therapy (ADT) </a:t>
            </a:r>
            <a:r>
              <a:rPr kumimoji="0" lang="en-CA"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but denosumab is the only treatment option that also reduced the occurrence of new vertebral fracture in that population</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pic>
        <p:nvPicPr>
          <p:cNvPr id="3" name="Picture 2" descr="A picture containing indoor&#10;&#10;Description generated with very high confidence">
            <a:extLst>
              <a:ext uri="{FF2B5EF4-FFF2-40B4-BE49-F238E27FC236}">
                <a16:creationId xmlns:a16="http://schemas.microsoft.com/office/drawing/2014/main" id="{3995EADE-68D5-438C-AA04-4AE81ED44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967" y="183866"/>
            <a:ext cx="1388754" cy="1741176"/>
          </a:xfrm>
          <a:prstGeom prst="rect">
            <a:avLst/>
          </a:prstGeom>
        </p:spPr>
      </p:pic>
    </p:spTree>
    <p:extLst>
      <p:ext uri="{BB962C8B-B14F-4D97-AF65-F5344CB8AC3E}">
        <p14:creationId xmlns:p14="http://schemas.microsoft.com/office/powerpoint/2010/main" val="284962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Discussion: Clinical Takeaways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286865" y="1656058"/>
            <a:ext cx="8570266" cy="47149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spcAft>
                <a:spcPts val="600"/>
              </a:spcAft>
              <a:buClr>
                <a:srgbClr val="554856"/>
              </a:buClr>
              <a:buFont typeface="Wingdings" panose="05000000000000000000" pitchFamily="2" charset="2"/>
              <a:buChar char="§"/>
            </a:pPr>
            <a:r>
              <a:rPr lang="en-CA" sz="1900" b="1" dirty="0">
                <a:solidFill>
                  <a:prstClr val="black">
                    <a:lumMod val="65000"/>
                    <a:lumOff val="35000"/>
                  </a:prstClr>
                </a:solidFill>
                <a:latin typeface="Arial Narrow" panose="020B0606020202030204" pitchFamily="34" charset="0"/>
              </a:rPr>
              <a:t>Men are at high fracture risk, similar to women with the same risk factors but later in life but men have a higher mortality risk than women after hip fracture</a:t>
            </a:r>
          </a:p>
          <a:p>
            <a:pPr marL="457200" lvl="1" indent="-457200">
              <a:spcAft>
                <a:spcPts val="600"/>
              </a:spcAft>
              <a:buClr>
                <a:srgbClr val="554856"/>
              </a:buClr>
              <a:buFont typeface="Wingdings" panose="05000000000000000000" pitchFamily="2" charset="2"/>
              <a:buChar char="§"/>
            </a:pPr>
            <a:r>
              <a:rPr lang="en-CA" sz="1900" b="1" dirty="0">
                <a:solidFill>
                  <a:prstClr val="black">
                    <a:lumMod val="65000"/>
                    <a:lumOff val="35000"/>
                  </a:prstClr>
                </a:solidFill>
                <a:latin typeface="Arial Narrow" panose="020B0606020202030204" pitchFamily="34" charset="0"/>
              </a:rPr>
              <a:t>Treatment for men is the same than women </a:t>
            </a:r>
          </a:p>
          <a:p>
            <a:pPr marL="457200" lvl="1" indent="-457200">
              <a:spcAft>
                <a:spcPts val="600"/>
              </a:spcAft>
              <a:buClr>
                <a:srgbClr val="554856"/>
              </a:buClr>
              <a:buFont typeface="Wingdings" panose="05000000000000000000" pitchFamily="2" charset="2"/>
              <a:buChar char="§"/>
            </a:pPr>
            <a:r>
              <a:rPr lang="en-CA" sz="1900" b="1" dirty="0">
                <a:solidFill>
                  <a:prstClr val="black">
                    <a:lumMod val="65000"/>
                    <a:lumOff val="35000"/>
                  </a:prstClr>
                </a:solidFill>
                <a:latin typeface="Arial Narrow" panose="020B0606020202030204" pitchFamily="34" charset="0"/>
              </a:rPr>
              <a:t>Persistence with osteoporosis therapy is associated with superior anti-fracture efficacy</a:t>
            </a:r>
          </a:p>
          <a:p>
            <a:pPr marL="457200" lvl="1" indent="-457200">
              <a:spcAft>
                <a:spcPts val="600"/>
              </a:spcAft>
              <a:buClr>
                <a:srgbClr val="554856"/>
              </a:buClr>
              <a:buFont typeface="Wingdings" panose="05000000000000000000" pitchFamily="2" charset="2"/>
              <a:buChar char="§"/>
            </a:pPr>
            <a:r>
              <a:rPr lang="en-CA" sz="1900" b="1" dirty="0">
                <a:solidFill>
                  <a:prstClr val="black">
                    <a:lumMod val="65000"/>
                    <a:lumOff val="35000"/>
                  </a:prstClr>
                </a:solidFill>
                <a:latin typeface="Arial Narrow" panose="020B0606020202030204" pitchFamily="34" charset="0"/>
              </a:rPr>
              <a:t>Persistence may be related to preference for long interval therapy into greater effectiveness of parenteral antiresorptive as compared to oral bisphosphonate</a:t>
            </a:r>
          </a:p>
          <a:p>
            <a:pPr marL="457200" lvl="1" indent="-457200">
              <a:spcAft>
                <a:spcPts val="600"/>
              </a:spcAft>
              <a:buClr>
                <a:srgbClr val="554856"/>
              </a:buClr>
              <a:buFont typeface="Wingdings" panose="05000000000000000000" pitchFamily="2" charset="2"/>
              <a:buChar char="§"/>
            </a:pPr>
            <a:r>
              <a:rPr lang="en-CA" sz="1900" b="1" dirty="0">
                <a:solidFill>
                  <a:prstClr val="black">
                    <a:lumMod val="65000"/>
                    <a:lumOff val="35000"/>
                  </a:prstClr>
                </a:solidFill>
                <a:latin typeface="Arial Narrow" panose="020B0606020202030204" pitchFamily="34" charset="0"/>
              </a:rPr>
              <a:t>Longer-term therapy with denosumab is associated with greater non-vertebral fracture efficacy</a:t>
            </a:r>
          </a:p>
          <a:p>
            <a:pPr marL="457200" lvl="1" indent="-457200">
              <a:spcAft>
                <a:spcPts val="600"/>
              </a:spcAft>
              <a:buClr>
                <a:srgbClr val="554856"/>
              </a:buClr>
              <a:buFont typeface="Wingdings" panose="05000000000000000000" pitchFamily="2" charset="2"/>
              <a:buChar char="§"/>
            </a:pPr>
            <a:r>
              <a:rPr lang="en-CA" sz="1900" b="1" dirty="0">
                <a:solidFill>
                  <a:prstClr val="black">
                    <a:lumMod val="65000"/>
                    <a:lumOff val="35000"/>
                  </a:prstClr>
                </a:solidFill>
                <a:latin typeface="Arial Narrow" panose="020B0606020202030204" pitchFamily="34" charset="0"/>
              </a:rPr>
              <a:t>Osteoporosis therapies are well tolerated over the longer-term and patients at risk must continue on osteoporosis treatment </a:t>
            </a:r>
          </a:p>
          <a:p>
            <a:pPr marL="457200" lvl="1" indent="-457200">
              <a:spcAft>
                <a:spcPts val="600"/>
              </a:spcAft>
              <a:buClr>
                <a:srgbClr val="554856"/>
              </a:buClr>
              <a:buFont typeface="Wingdings" panose="05000000000000000000" pitchFamily="2" charset="2"/>
              <a:buChar char="§"/>
            </a:pPr>
            <a:r>
              <a:rPr lang="en-CA" sz="1900" b="1" dirty="0">
                <a:solidFill>
                  <a:prstClr val="black">
                    <a:lumMod val="65000"/>
                    <a:lumOff val="35000"/>
                  </a:prstClr>
                </a:solidFill>
                <a:latin typeface="Arial Narrow" panose="020B0606020202030204" pitchFamily="34" charset="0"/>
              </a:rPr>
              <a:t>Patients on denosumab must not stop therapy but might switch to bisphosphonate first if a bisphosphonate drug interruption may be required in the future</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p:txBody>
      </p:sp>
      <p:pic>
        <p:nvPicPr>
          <p:cNvPr id="3" name="Picture 2" descr="A picture containing indoor&#10;&#10;Description generated with very high confidence">
            <a:extLst>
              <a:ext uri="{FF2B5EF4-FFF2-40B4-BE49-F238E27FC236}">
                <a16:creationId xmlns:a16="http://schemas.microsoft.com/office/drawing/2014/main" id="{3995EADE-68D5-438C-AA04-4AE81ED44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967" y="183866"/>
            <a:ext cx="1388754" cy="1741176"/>
          </a:xfrm>
          <a:prstGeom prst="rect">
            <a:avLst/>
          </a:prstGeom>
        </p:spPr>
      </p:pic>
    </p:spTree>
    <p:extLst>
      <p:ext uri="{BB962C8B-B14F-4D97-AF65-F5344CB8AC3E}">
        <p14:creationId xmlns:p14="http://schemas.microsoft.com/office/powerpoint/2010/main" val="178279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Discussion: Clinical Takeaways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286867" y="1697352"/>
            <a:ext cx="8570266" cy="4121666"/>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spcAft>
                <a:spcPts val="600"/>
              </a:spcAft>
              <a:buClr>
                <a:srgbClr val="554856"/>
              </a:buClr>
              <a:buFont typeface="Wingdings" panose="05000000000000000000" pitchFamily="2" charset="2"/>
              <a:buChar char="§"/>
            </a:pPr>
            <a:r>
              <a:rPr kumimoji="0" lang="en-CA" sz="2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Prior fractures are more important </a:t>
            </a:r>
            <a:r>
              <a:rPr lang="en-CA" sz="2800" dirty="0">
                <a:solidFill>
                  <a:prstClr val="black">
                    <a:lumMod val="65000"/>
                    <a:lumOff val="35000"/>
                  </a:prstClr>
                </a:solidFill>
                <a:latin typeface="Arial Narrow" panose="020B0606020202030204" pitchFamily="34" charset="0"/>
              </a:rPr>
              <a:t>in determining fracture risk than an </a:t>
            </a:r>
            <a:r>
              <a:rPr lang="en-CA" sz="2800" dirty="0" err="1">
                <a:solidFill>
                  <a:prstClr val="black">
                    <a:lumMod val="65000"/>
                    <a:lumOff val="35000"/>
                  </a:prstClr>
                </a:solidFill>
                <a:latin typeface="Arial Narrow" panose="020B0606020202030204" pitchFamily="34" charset="0"/>
              </a:rPr>
              <a:t>osteopenic</a:t>
            </a:r>
            <a:r>
              <a:rPr lang="en-CA" sz="2800" dirty="0">
                <a:solidFill>
                  <a:prstClr val="black">
                    <a:lumMod val="65000"/>
                    <a:lumOff val="35000"/>
                  </a:prstClr>
                </a:solidFill>
                <a:latin typeface="Arial Narrow" panose="020B0606020202030204" pitchFamily="34" charset="0"/>
              </a:rPr>
              <a:t> BMD</a:t>
            </a:r>
          </a:p>
          <a:p>
            <a:pPr marL="457200" marR="0" lvl="1" indent="-457200" algn="l" defTabSz="457200" rtl="0" eaLnBrk="1" fontAlgn="auto" latinLnBrk="0" hangingPunct="1">
              <a:lnSpc>
                <a:spcPct val="100000"/>
              </a:lnSpc>
              <a:spcBef>
                <a:spcPts val="0"/>
              </a:spcBef>
              <a:spcAft>
                <a:spcPts val="600"/>
              </a:spcAft>
              <a:buClr>
                <a:srgbClr val="554856"/>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Neurologic lesions leading to falls have a major impact on fracture risk </a:t>
            </a:r>
            <a:r>
              <a:rPr kumimoji="0" lang="en-CA" sz="28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that is </a:t>
            </a:r>
            <a:r>
              <a:rPr kumimoji="0" lang="en-CA" sz="2800" b="0" i="0" u="sng"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rPr>
              <a:t>not captured by FRAX or CAROC </a:t>
            </a:r>
            <a:endParaRPr kumimoji="0" lang="en-CA" sz="2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Verdana"/>
            </a:endParaRPr>
          </a:p>
          <a:p>
            <a:pPr marL="457200" lvl="1" indent="-457200">
              <a:spcAft>
                <a:spcPts val="600"/>
              </a:spcAft>
              <a:buClr>
                <a:srgbClr val="554856"/>
              </a:buClr>
              <a:buFont typeface="Wingdings" panose="05000000000000000000" pitchFamily="2" charset="2"/>
              <a:buChar char="§"/>
            </a:pPr>
            <a:r>
              <a:rPr lang="en-CA" sz="2800" dirty="0">
                <a:solidFill>
                  <a:prstClr val="black">
                    <a:lumMod val="65000"/>
                    <a:lumOff val="35000"/>
                  </a:prstClr>
                </a:solidFill>
                <a:latin typeface="Arial Narrow" panose="020B0606020202030204" pitchFamily="34" charset="0"/>
              </a:rPr>
              <a:t>Patient preference should always be considered when determining treatment.  In this instance switching from a weekly to every 6 month treatment. </a:t>
            </a:r>
          </a:p>
          <a:p>
            <a:pPr marL="457200" lvl="1" indent="-457200">
              <a:spcAft>
                <a:spcPts val="600"/>
              </a:spcAft>
              <a:buClr>
                <a:srgbClr val="554856"/>
              </a:buClr>
              <a:buFont typeface="Wingdings" panose="05000000000000000000" pitchFamily="2" charset="2"/>
              <a:buChar char="§"/>
            </a:pPr>
            <a:r>
              <a:rPr lang="en-CA" sz="2800" b="1" dirty="0">
                <a:solidFill>
                  <a:prstClr val="black">
                    <a:lumMod val="65000"/>
                    <a:lumOff val="35000"/>
                  </a:prstClr>
                </a:solidFill>
                <a:latin typeface="Arial Narrow" panose="020B0606020202030204" pitchFamily="34" charset="0"/>
              </a:rPr>
              <a:t>Drug holidays should not be considered in any high risk individuals</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36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36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36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pic>
        <p:nvPicPr>
          <p:cNvPr id="3" name="Picture 2" descr="A picture containing indoor&#10;&#10;Description generated with very high confidence">
            <a:extLst>
              <a:ext uri="{FF2B5EF4-FFF2-40B4-BE49-F238E27FC236}">
                <a16:creationId xmlns:a16="http://schemas.microsoft.com/office/drawing/2014/main" id="{3995EADE-68D5-438C-AA04-4AE81ED44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967" y="183866"/>
            <a:ext cx="1388754" cy="1741176"/>
          </a:xfrm>
          <a:prstGeom prst="rect">
            <a:avLst/>
          </a:prstGeom>
        </p:spPr>
      </p:pic>
    </p:spTree>
    <p:extLst>
      <p:ext uri="{BB962C8B-B14F-4D97-AF65-F5344CB8AC3E}">
        <p14:creationId xmlns:p14="http://schemas.microsoft.com/office/powerpoint/2010/main" val="170369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85986F4-A0CB-4AB7-81A3-5447F401511E}"/>
              </a:ext>
            </a:extLst>
          </p:cNvPr>
          <p:cNvSpPr/>
          <p:nvPr/>
        </p:nvSpPr>
        <p:spPr>
          <a:xfrm>
            <a:off x="-1" y="2224"/>
            <a:ext cx="9144000" cy="1173272"/>
          </a:xfrm>
          <a:prstGeom prst="rect">
            <a:avLst/>
          </a:prstGeom>
          <a:solidFill>
            <a:schemeClr val="bg1">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nvGrpSpPr>
          <p:cNvPr id="8" name="Group 7">
            <a:extLst>
              <a:ext uri="{FF2B5EF4-FFF2-40B4-BE49-F238E27FC236}">
                <a16:creationId xmlns:a16="http://schemas.microsoft.com/office/drawing/2014/main" id="{66C4853D-52F8-47FC-AE72-C989AA4CF398}"/>
              </a:ext>
            </a:extLst>
          </p:cNvPr>
          <p:cNvGrpSpPr/>
          <p:nvPr/>
        </p:nvGrpSpPr>
        <p:grpSpPr>
          <a:xfrm>
            <a:off x="1" y="472"/>
            <a:ext cx="7538766" cy="3034829"/>
            <a:chOff x="167910" y="-2078158"/>
            <a:chExt cx="10051688" cy="4013161"/>
          </a:xfrm>
        </p:grpSpPr>
        <p:sp>
          <p:nvSpPr>
            <p:cNvPr id="9" name="TextBox 8">
              <a:extLst>
                <a:ext uri="{FF2B5EF4-FFF2-40B4-BE49-F238E27FC236}">
                  <a16:creationId xmlns:a16="http://schemas.microsoft.com/office/drawing/2014/main" id="{534C64ED-83F6-4EFC-B43B-5604CA0BA78D}"/>
                </a:ext>
              </a:extLst>
            </p:cNvPr>
            <p:cNvSpPr txBox="1"/>
            <p:nvPr/>
          </p:nvSpPr>
          <p:spPr>
            <a:xfrm>
              <a:off x="167910" y="-2078158"/>
              <a:ext cx="10051688" cy="1554459"/>
            </a:xfrm>
            <a:prstGeom prst="rect">
              <a:avLst/>
            </a:prstGeom>
            <a:solidFill>
              <a:schemeClr val="bg1">
                <a:lumMod val="95000"/>
              </a:schemeClr>
            </a:solidFill>
          </p:spPr>
          <p:txBody>
            <a:bodyPr wrap="square" lIns="0" tIns="0" rIns="0" bIns="0" rtlCol="0" anchor="ctr" anchorCtr="0">
              <a:norm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3400" b="1" i="0" u="none" strike="noStrike" kern="1200" cap="all"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Increased focus on </a:t>
              </a:r>
              <a:r>
                <a:rPr kumimoji="0" lang="en-CA" sz="3400" b="1" i="0" u="none" strike="noStrike" kern="1200" cap="all" spc="0" normalizeH="0" baseline="0" noProof="0" dirty="0">
                  <a:ln>
                    <a:noFill/>
                  </a:ln>
                  <a:solidFill>
                    <a:srgbClr val="725F73"/>
                  </a:solidFill>
                  <a:effectLst/>
                  <a:uLnTx/>
                  <a:uFillTx/>
                  <a:latin typeface="Arial Narrow" panose="020B0606020202030204" pitchFamily="34" charset="0"/>
                  <a:ea typeface="+mn-ea"/>
                  <a:cs typeface="Verdana"/>
                </a:rPr>
                <a:t>Osteoporosis</a:t>
              </a:r>
              <a:endParaRPr kumimoji="0" lang="en-US" sz="3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endParaRPr>
            </a:p>
          </p:txBody>
        </p:sp>
        <p:sp>
          <p:nvSpPr>
            <p:cNvPr id="10" name="TextBox 9">
              <a:extLst>
                <a:ext uri="{FF2B5EF4-FFF2-40B4-BE49-F238E27FC236}">
                  <a16:creationId xmlns:a16="http://schemas.microsoft.com/office/drawing/2014/main" id="{447DFDA0-94A8-43AF-BBF4-D7B9330CC57F}"/>
                </a:ext>
              </a:extLst>
            </p:cNvPr>
            <p:cNvSpPr txBox="1"/>
            <p:nvPr/>
          </p:nvSpPr>
          <p:spPr>
            <a:xfrm>
              <a:off x="358774" y="1411783"/>
              <a:ext cx="7306733" cy="523220"/>
            </a:xfrm>
            <a:prstGeom prst="rect">
              <a:avLst/>
            </a:prstGeom>
            <a:noFill/>
          </p:spPr>
          <p:txBody>
            <a:bodyPr wrap="square" lIns="0" tIns="0" rIns="0" bIns="0" rtlCol="0" anchor="ctr"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dirty="0">
                <a:ln>
                  <a:noFill/>
                </a:ln>
                <a:solidFill>
                  <a:srgbClr val="EB191C"/>
                </a:solidFill>
                <a:effectLst/>
                <a:uLnTx/>
                <a:uFillTx/>
                <a:latin typeface="Roboto"/>
                <a:ea typeface="+mn-ea"/>
                <a:cs typeface="+mn-cs"/>
              </a:endParaRPr>
            </a:p>
          </p:txBody>
        </p:sp>
      </p:grpSp>
      <p:pic>
        <p:nvPicPr>
          <p:cNvPr id="11" name="Picture 10" descr="A picture containing bird, outdoor, flock, standing&#10;&#10;Description generated with high confidence">
            <a:extLst>
              <a:ext uri="{FF2B5EF4-FFF2-40B4-BE49-F238E27FC236}">
                <a16:creationId xmlns:a16="http://schemas.microsoft.com/office/drawing/2014/main" id="{9B116A0F-8975-461B-BF4B-29829E9F014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7410178" y="0"/>
            <a:ext cx="1781447" cy="1187631"/>
          </a:xfrm>
          <a:prstGeom prst="rect">
            <a:avLst/>
          </a:prstGeom>
          <a:ln>
            <a:noFill/>
          </a:ln>
          <a:effectLst>
            <a:softEdge rad="112500"/>
          </a:effectLst>
        </p:spPr>
      </p:pic>
      <p:sp>
        <p:nvSpPr>
          <p:cNvPr id="33" name="Oval 32">
            <a:extLst>
              <a:ext uri="{FF2B5EF4-FFF2-40B4-BE49-F238E27FC236}">
                <a16:creationId xmlns:a16="http://schemas.microsoft.com/office/drawing/2014/main" id="{8B745288-0CB0-4488-AE0F-C27356C07615}"/>
              </a:ext>
            </a:extLst>
          </p:cNvPr>
          <p:cNvSpPr/>
          <p:nvPr/>
        </p:nvSpPr>
        <p:spPr>
          <a:xfrm>
            <a:off x="2511552" y="5350711"/>
            <a:ext cx="48912" cy="48912"/>
          </a:xfrm>
          <a:prstGeom prst="ellipse">
            <a:avLst/>
          </a:prstGeom>
          <a:solidFill>
            <a:srgbClr val="FFFFFF">
              <a:lumMod val="95000"/>
            </a:srgb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Roboto"/>
              <a:ea typeface="+mn-ea"/>
              <a:cs typeface="+mn-cs"/>
            </a:endParaRPr>
          </a:p>
        </p:txBody>
      </p:sp>
      <p:sp>
        <p:nvSpPr>
          <p:cNvPr id="34" name="Rectangle 33">
            <a:extLst>
              <a:ext uri="{FF2B5EF4-FFF2-40B4-BE49-F238E27FC236}">
                <a16:creationId xmlns:a16="http://schemas.microsoft.com/office/drawing/2014/main" id="{57617B6A-4640-474D-9A1F-489A54739140}"/>
              </a:ext>
            </a:extLst>
          </p:cNvPr>
          <p:cNvSpPr/>
          <p:nvPr/>
        </p:nvSpPr>
        <p:spPr>
          <a:xfrm>
            <a:off x="1856431" y="2802537"/>
            <a:ext cx="5431138" cy="646331"/>
          </a:xfrm>
          <a:prstGeom prst="rect">
            <a:avLst/>
          </a:prstGeom>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Global Perspective</a:t>
            </a:r>
          </a:p>
        </p:txBody>
      </p:sp>
      <p:pic>
        <p:nvPicPr>
          <p:cNvPr id="35" name="Picture 34" descr="A close up of a logo&#10;&#10;Description generated with high confidence">
            <a:extLst>
              <a:ext uri="{FF2B5EF4-FFF2-40B4-BE49-F238E27FC236}">
                <a16:creationId xmlns:a16="http://schemas.microsoft.com/office/drawing/2014/main" id="{03C38B87-7CAB-4AD7-AB10-FC3CDF3FD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118" y="3611789"/>
            <a:ext cx="1997050" cy="2194560"/>
          </a:xfrm>
          <a:prstGeom prst="rect">
            <a:avLst/>
          </a:prstGeom>
        </p:spPr>
      </p:pic>
      <p:sp>
        <p:nvSpPr>
          <p:cNvPr id="36" name="Rectangle 35">
            <a:extLst>
              <a:ext uri="{FF2B5EF4-FFF2-40B4-BE49-F238E27FC236}">
                <a16:creationId xmlns:a16="http://schemas.microsoft.com/office/drawing/2014/main" id="{3C04C151-498D-43FC-B275-0E24BFEEE74C}"/>
              </a:ext>
            </a:extLst>
          </p:cNvPr>
          <p:cNvSpPr/>
          <p:nvPr/>
        </p:nvSpPr>
        <p:spPr>
          <a:xfrm>
            <a:off x="1795680" y="4157847"/>
            <a:ext cx="5112821" cy="6463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Canadian Perspective</a:t>
            </a:r>
          </a:p>
        </p:txBody>
      </p:sp>
      <p:pic>
        <p:nvPicPr>
          <p:cNvPr id="37" name="Picture 36" descr="A picture containing aircraft, balloon&#10;&#10;Description generated with high confidence">
            <a:extLst>
              <a:ext uri="{FF2B5EF4-FFF2-40B4-BE49-F238E27FC236}">
                <a16:creationId xmlns:a16="http://schemas.microsoft.com/office/drawing/2014/main" id="{B814482A-126D-4BB1-AFC7-6BCE19DE1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668" y="2145514"/>
            <a:ext cx="2494598" cy="2494598"/>
          </a:xfrm>
          <a:prstGeom prst="rect">
            <a:avLst/>
          </a:prstGeom>
        </p:spPr>
      </p:pic>
      <p:sp>
        <p:nvSpPr>
          <p:cNvPr id="38" name="Arrow: Left 37">
            <a:extLst>
              <a:ext uri="{FF2B5EF4-FFF2-40B4-BE49-F238E27FC236}">
                <a16:creationId xmlns:a16="http://schemas.microsoft.com/office/drawing/2014/main" id="{937341AE-C198-4F5E-8A0E-2F1534463C59}"/>
              </a:ext>
            </a:extLst>
          </p:cNvPr>
          <p:cNvSpPr/>
          <p:nvPr/>
        </p:nvSpPr>
        <p:spPr>
          <a:xfrm>
            <a:off x="2987031" y="3012769"/>
            <a:ext cx="778669" cy="314095"/>
          </a:xfrm>
          <a:prstGeom prst="leftArrow">
            <a:avLst/>
          </a:prstGeom>
          <a:solidFill>
            <a:srgbClr val="907A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Roboto"/>
              <a:ea typeface="+mn-ea"/>
              <a:cs typeface="+mn-cs"/>
            </a:endParaRPr>
          </a:p>
        </p:txBody>
      </p:sp>
      <p:sp>
        <p:nvSpPr>
          <p:cNvPr id="39" name="Arrow: Left 38">
            <a:extLst>
              <a:ext uri="{FF2B5EF4-FFF2-40B4-BE49-F238E27FC236}">
                <a16:creationId xmlns:a16="http://schemas.microsoft.com/office/drawing/2014/main" id="{7D3FD3CF-E34A-43A4-AC7C-B56CB7F6A1E1}"/>
              </a:ext>
            </a:extLst>
          </p:cNvPr>
          <p:cNvSpPr/>
          <p:nvPr/>
        </p:nvSpPr>
        <p:spPr>
          <a:xfrm flipH="1">
            <a:off x="5832449" y="4394974"/>
            <a:ext cx="778669" cy="314095"/>
          </a:xfrm>
          <a:prstGeom prst="leftArrow">
            <a:avLst/>
          </a:prstGeom>
          <a:solidFill>
            <a:srgbClr val="907A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Roboto"/>
              <a:ea typeface="+mn-ea"/>
              <a:cs typeface="+mn-cs"/>
            </a:endParaRPr>
          </a:p>
        </p:txBody>
      </p:sp>
      <p:sp>
        <p:nvSpPr>
          <p:cNvPr id="40" name="Rectangle 39">
            <a:extLst>
              <a:ext uri="{FF2B5EF4-FFF2-40B4-BE49-F238E27FC236}">
                <a16:creationId xmlns:a16="http://schemas.microsoft.com/office/drawing/2014/main" id="{6ABA1294-C093-4C56-BF1B-9596FC1ECC47}"/>
              </a:ext>
            </a:extLst>
          </p:cNvPr>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Tree>
    <p:extLst>
      <p:ext uri="{BB962C8B-B14F-4D97-AF65-F5344CB8AC3E}">
        <p14:creationId xmlns:p14="http://schemas.microsoft.com/office/powerpoint/2010/main" val="241258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6E4871-68C7-41C3-AACE-68A6390C5B8C}"/>
              </a:ext>
            </a:extLst>
          </p:cNvPr>
          <p:cNvSpPr/>
          <p:nvPr/>
        </p:nvSpPr>
        <p:spPr>
          <a:xfrm>
            <a:off x="-17931" y="140789"/>
            <a:ext cx="9161929" cy="1200329"/>
          </a:xfrm>
          <a:prstGeom prst="rect">
            <a:avLst/>
          </a:prstGeom>
          <a:solidFill>
            <a:srgbClr val="9FC5EB"/>
          </a:solidFill>
        </p:spPr>
        <p:txBody>
          <a:bodyPr wrap="square" anchor="ctr">
            <a:spAutoFit/>
          </a:bodyPr>
          <a:lstStyle/>
          <a:p>
            <a:pPr algn="ctr">
              <a:defRPr/>
            </a:pPr>
            <a:r>
              <a:rPr lang="en-CA" sz="3600" b="1" dirty="0">
                <a:solidFill>
                  <a:schemeClr val="tx1">
                    <a:lumMod val="95000"/>
                    <a:lumOff val="5000"/>
                  </a:schemeClr>
                </a:solidFill>
                <a:latin typeface="Arial Narrow" panose="020B0606020202030204" pitchFamily="34" charset="0"/>
                <a:cs typeface="Candara"/>
              </a:rPr>
              <a:t>How many Canadians are affected by Osteoporosis?</a:t>
            </a:r>
          </a:p>
        </p:txBody>
      </p:sp>
      <p:sp>
        <p:nvSpPr>
          <p:cNvPr id="14" name="Rectangle 13">
            <a:extLst>
              <a:ext uri="{FF2B5EF4-FFF2-40B4-BE49-F238E27FC236}">
                <a16:creationId xmlns:a16="http://schemas.microsoft.com/office/drawing/2014/main" id="{086565FD-B0BF-4725-884F-329731F99DD2}"/>
              </a:ext>
            </a:extLst>
          </p:cNvPr>
          <p:cNvSpPr/>
          <p:nvPr/>
        </p:nvSpPr>
        <p:spPr>
          <a:xfrm>
            <a:off x="-8967" y="6427697"/>
            <a:ext cx="9152965" cy="431907"/>
          </a:xfrm>
          <a:prstGeom prst="rect">
            <a:avLst/>
          </a:prstGeom>
          <a:solidFill>
            <a:srgbClr val="9FC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C7DC877D-F3AD-4A8F-AFED-8C530B26D777}"/>
              </a:ext>
            </a:extLst>
          </p:cNvPr>
          <p:cNvCxnSpPr>
            <a:cxnSpLocks/>
          </p:cNvCxnSpPr>
          <p:nvPr/>
        </p:nvCxnSpPr>
        <p:spPr>
          <a:xfrm>
            <a:off x="-8967" y="6859605"/>
            <a:ext cx="9161929" cy="0"/>
          </a:xfrm>
          <a:prstGeom prst="line">
            <a:avLst/>
          </a:prstGeom>
          <a:ln w="38100">
            <a:solidFill>
              <a:srgbClr val="B1A1E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003654F8-6944-48E5-9F0A-ABB7BF561911}"/>
              </a:ext>
            </a:extLst>
          </p:cNvPr>
          <p:cNvSpPr txBox="1">
            <a:spLocks/>
          </p:cNvSpPr>
          <p:nvPr/>
        </p:nvSpPr>
        <p:spPr>
          <a:xfrm>
            <a:off x="299041" y="2244746"/>
            <a:ext cx="6670720" cy="31385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CA" sz="3200" b="1" dirty="0">
                <a:solidFill>
                  <a:srgbClr val="1C5288"/>
                </a:solidFill>
                <a:latin typeface="Arial Narrow" panose="020B0606020202030204" pitchFamily="34" charset="0"/>
                <a:cs typeface="Aharoni" panose="02010803020104030203" pitchFamily="2" charset="-79"/>
              </a:rPr>
              <a:t>Select from one of the available options</a:t>
            </a:r>
            <a:endParaRPr lang="en-CA" sz="1800" b="1" dirty="0">
              <a:solidFill>
                <a:srgbClr val="1C5288"/>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3200" b="1" dirty="0">
                <a:solidFill>
                  <a:schemeClr val="tx1">
                    <a:lumMod val="75000"/>
                    <a:lumOff val="25000"/>
                  </a:schemeClr>
                </a:solidFill>
                <a:latin typeface="Arial Narrow" panose="020B0606020202030204" pitchFamily="34" charset="0"/>
                <a:ea typeface="Lato" panose="020F0502020204030203" pitchFamily="34" charset="0"/>
                <a:cs typeface="Lato" panose="020F0502020204030203" pitchFamily="34" charset="0"/>
              </a:rPr>
              <a:t>500,000</a:t>
            </a:r>
          </a:p>
          <a:p>
            <a:pPr marL="914400" lvl="1" indent="-457200" algn="l" defTabSz="914377">
              <a:lnSpc>
                <a:spcPct val="100000"/>
              </a:lnSpc>
              <a:spcBef>
                <a:spcPts val="600"/>
              </a:spcBef>
              <a:buFont typeface="+mj-lt"/>
              <a:buAutoNum type="arabicPeriod"/>
            </a:pPr>
            <a:r>
              <a:rPr lang="en-CA" sz="3200" b="1" dirty="0">
                <a:solidFill>
                  <a:schemeClr val="tx1">
                    <a:lumMod val="75000"/>
                    <a:lumOff val="25000"/>
                  </a:schemeClr>
                </a:solidFill>
                <a:latin typeface="Arial Narrow" panose="020B0606020202030204" pitchFamily="34" charset="0"/>
                <a:ea typeface="Lato" panose="020F0502020204030203" pitchFamily="34" charset="0"/>
                <a:cs typeface="Lato" panose="020F0502020204030203" pitchFamily="34" charset="0"/>
              </a:rPr>
              <a:t>950,000</a:t>
            </a:r>
          </a:p>
          <a:p>
            <a:pPr marL="914400" lvl="1" indent="-457200" algn="l" defTabSz="914377">
              <a:lnSpc>
                <a:spcPct val="100000"/>
              </a:lnSpc>
              <a:spcBef>
                <a:spcPts val="600"/>
              </a:spcBef>
              <a:buFont typeface="+mj-lt"/>
              <a:buAutoNum type="arabicPeriod"/>
            </a:pPr>
            <a:r>
              <a:rPr lang="en-CA" sz="3200" b="1" dirty="0">
                <a:solidFill>
                  <a:schemeClr val="tx1">
                    <a:lumMod val="75000"/>
                    <a:lumOff val="25000"/>
                  </a:schemeClr>
                </a:solidFill>
                <a:latin typeface="Arial Narrow" panose="020B0606020202030204" pitchFamily="34" charset="0"/>
                <a:ea typeface="Lato" panose="020F0502020204030203" pitchFamily="34" charset="0"/>
                <a:cs typeface="Lato" panose="020F0502020204030203" pitchFamily="34" charset="0"/>
              </a:rPr>
              <a:t>1.2 million</a:t>
            </a:r>
          </a:p>
          <a:p>
            <a:pPr marL="914400" lvl="1" indent="-457200" algn="l" defTabSz="914377">
              <a:lnSpc>
                <a:spcPct val="100000"/>
              </a:lnSpc>
              <a:spcBef>
                <a:spcPts val="600"/>
              </a:spcBef>
              <a:buFont typeface="+mj-lt"/>
              <a:buAutoNum type="arabicPeriod"/>
            </a:pPr>
            <a:r>
              <a:rPr lang="en-CA" sz="3200" b="1" dirty="0">
                <a:solidFill>
                  <a:schemeClr val="tx1">
                    <a:lumMod val="75000"/>
                    <a:lumOff val="25000"/>
                  </a:schemeClr>
                </a:solidFill>
                <a:latin typeface="Arial Narrow" panose="020B0606020202030204" pitchFamily="34" charset="0"/>
                <a:ea typeface="Lato" panose="020F0502020204030203" pitchFamily="34" charset="0"/>
                <a:cs typeface="Lato" panose="020F0502020204030203" pitchFamily="34" charset="0"/>
              </a:rPr>
              <a:t>2 million</a:t>
            </a:r>
          </a:p>
          <a:p>
            <a:pPr lvl="1" algn="l" defTabSz="914377"/>
            <a:endParaRPr lang="en-CA" sz="1800" dirty="0">
              <a:latin typeface="Arial Narrow" panose="020B0606020202030204" pitchFamily="34" charset="0"/>
              <a:cs typeface="Candara"/>
            </a:endParaRPr>
          </a:p>
          <a:p>
            <a:pPr algn="l">
              <a:buClr>
                <a:schemeClr val="accent2"/>
              </a:buClr>
            </a:pPr>
            <a:endParaRPr lang="en-CA" sz="1800" dirty="0">
              <a:latin typeface="Arial Narrow" panose="020B0606020202030204" pitchFamily="34" charset="0"/>
              <a:cs typeface="Candara"/>
            </a:endParaRPr>
          </a:p>
        </p:txBody>
      </p:sp>
      <p:pic>
        <p:nvPicPr>
          <p:cNvPr id="3" name="Picture 2" descr="A sign on the side of a building&#10;&#10;Description generated with high confidence">
            <a:extLst>
              <a:ext uri="{FF2B5EF4-FFF2-40B4-BE49-F238E27FC236}">
                <a16:creationId xmlns:a16="http://schemas.microsoft.com/office/drawing/2014/main" id="{F3CF1B42-F42C-45B4-AF9B-5C7C57A9F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24" y="1654631"/>
            <a:ext cx="2310296" cy="5203369"/>
          </a:xfrm>
          <a:prstGeom prst="rect">
            <a:avLst/>
          </a:prstGeom>
        </p:spPr>
      </p:pic>
    </p:spTree>
    <p:extLst>
      <p:ext uri="{BB962C8B-B14F-4D97-AF65-F5344CB8AC3E}">
        <p14:creationId xmlns:p14="http://schemas.microsoft.com/office/powerpoint/2010/main" val="331601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45">
                                            <p:txEl>
                                              <p:pRg st="4" end="4"/>
                                            </p:txEl>
                                          </p:spTgt>
                                        </p:tgtEl>
                                        <p:attrNameLst>
                                          <p:attrName>style.color</p:attrName>
                                        </p:attrNameLst>
                                      </p:cBhvr>
                                      <p:to>
                                        <a:srgbClr val="1C528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onderland">
  <a:themeElements>
    <a:clrScheme name="Water Lime">
      <a:dk1>
        <a:sysClr val="windowText" lastClr="000000"/>
      </a:dk1>
      <a:lt1>
        <a:sysClr val="window" lastClr="FFFFFF"/>
      </a:lt1>
      <a:dk2>
        <a:srgbClr val="44546A"/>
      </a:dk2>
      <a:lt2>
        <a:srgbClr val="E7E6E6"/>
      </a:lt2>
      <a:accent1>
        <a:srgbClr val="378DFF"/>
      </a:accent1>
      <a:accent2>
        <a:srgbClr val="09B6E1"/>
      </a:accent2>
      <a:accent3>
        <a:srgbClr val="00B282"/>
      </a:accent3>
      <a:accent4>
        <a:srgbClr val="2EB611"/>
      </a:accent4>
      <a:accent5>
        <a:srgbClr val="9FCB02"/>
      </a:accent5>
      <a:accent6>
        <a:srgbClr val="F2C304"/>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onderland" id="{9D06E045-4AC0-49A2-BA2A-C6C303562740}" vid="{3720373D-D76C-4061-BBC7-BEEF8B1555D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295</TotalTime>
  <Words>13167</Words>
  <Application>Microsoft Office PowerPoint</Application>
  <PresentationFormat>On-screen Show (4:3)</PresentationFormat>
  <Paragraphs>1660</Paragraphs>
  <Slides>74</Slides>
  <Notes>64</Notes>
  <HiddenSlides>0</HiddenSlides>
  <MMClips>0</MMClips>
  <ScaleCrop>false</ScaleCrop>
  <HeadingPairs>
    <vt:vector size="6" baseType="variant">
      <vt:variant>
        <vt:lpstr>Fonts Used</vt:lpstr>
      </vt:variant>
      <vt:variant>
        <vt:i4>24</vt:i4>
      </vt:variant>
      <vt:variant>
        <vt:lpstr>Theme</vt:lpstr>
      </vt:variant>
      <vt:variant>
        <vt:i4>4</vt:i4>
      </vt:variant>
      <vt:variant>
        <vt:lpstr>Slide Titles</vt:lpstr>
      </vt:variant>
      <vt:variant>
        <vt:i4>74</vt:i4>
      </vt:variant>
    </vt:vector>
  </HeadingPairs>
  <TitlesOfParts>
    <vt:vector size="102" baseType="lpstr">
      <vt:lpstr>Gulim</vt:lpstr>
      <vt:lpstr>ＭＳ Ｐゴシック</vt:lpstr>
      <vt:lpstr>ＭＳ Ｐゴシック</vt:lpstr>
      <vt:lpstr>Agency FB</vt:lpstr>
      <vt:lpstr>Aharoni</vt:lpstr>
      <vt:lpstr>Arial</vt:lpstr>
      <vt:lpstr>Arial Narrow</vt:lpstr>
      <vt:lpstr>Arial Narrow Bold</vt:lpstr>
      <vt:lpstr>Arial Narrow Bold Italic</vt:lpstr>
      <vt:lpstr>Calibri</vt:lpstr>
      <vt:lpstr>Calibri Light</vt:lpstr>
      <vt:lpstr>Candara</vt:lpstr>
      <vt:lpstr>Century Gothic</vt:lpstr>
      <vt:lpstr>Courier New</vt:lpstr>
      <vt:lpstr>Helvetica</vt:lpstr>
      <vt:lpstr>Lato</vt:lpstr>
      <vt:lpstr>Open Sans</vt:lpstr>
      <vt:lpstr>Roboto</vt:lpstr>
      <vt:lpstr>Times New Roman</vt:lpstr>
      <vt:lpstr>VeDA</vt:lpstr>
      <vt:lpstr>Verdana</vt:lpstr>
      <vt:lpstr>Wingdings</vt:lpstr>
      <vt:lpstr>ヒラギノ角ゴ Pro W3</vt:lpstr>
      <vt:lpstr>ヒラギノ角ゴ ProN W6</vt:lpstr>
      <vt:lpstr>2_Office Theme</vt:lpstr>
      <vt:lpstr>4_Office Theme</vt:lpstr>
      <vt:lpstr>Office Theme</vt:lpstr>
      <vt:lpstr>Wonderland</vt:lpstr>
      <vt:lpstr>PowerPoint Presentation</vt:lpstr>
      <vt:lpstr>PowerPoint Presentation</vt:lpstr>
      <vt:lpstr>PowerPoint Presentation</vt:lpstr>
      <vt:lpstr>PowerPoint Presentation</vt:lpstr>
      <vt:lpstr>PowerPoint Presentation</vt:lpstr>
      <vt:lpstr>PowerPoint Presentation</vt:lpstr>
      <vt:lpstr>Learning Objectives</vt:lpstr>
      <vt:lpstr>PowerPoint Presentation</vt:lpstr>
      <vt:lpstr>PowerPoint Presentation</vt:lpstr>
      <vt:lpstr>PowerPoint Presentation</vt:lpstr>
      <vt:lpstr>A Global Call to Action </vt:lpstr>
      <vt:lpstr>A Global Call to Action </vt:lpstr>
      <vt:lpstr>Global Perspective: Treatment Gap </vt:lpstr>
      <vt:lpstr>Global Perspective: Treatment Gap1 </vt:lpstr>
      <vt:lpstr>Risk Of Sustaining A Second Hip Fracture is High During First 12 Months Following First Hip Fracture</vt:lpstr>
      <vt:lpstr>Secondary Fracture: Risk in the  Near Term (2 years) is High</vt:lpstr>
      <vt:lpstr>Secondary Fracture: Risk in the  Near Term (5 years) is High</vt:lpstr>
      <vt:lpstr>Imminent Risk of Major OP Fracture </vt:lpstr>
      <vt:lpstr>In Patients at Imminent Risk, Absolute Cumulative Fracture Risk Remains Elevated Over Time</vt:lpstr>
      <vt:lpstr>The Economic Burden of Fractures  in Canada is Growing</vt:lpstr>
      <vt:lpstr>The Effect of Osteoporosis Treatment on Mortality</vt:lpstr>
      <vt:lpstr>Women &gt;50 and Osteoporosis1</vt:lpstr>
      <vt:lpstr>Men and Osteoporosis </vt:lpstr>
      <vt:lpstr>PowerPoint Presentation</vt:lpstr>
      <vt:lpstr>Several Factors Contribute to  Long-Term Fracture Risk</vt:lpstr>
      <vt:lpstr>Fragility Fracture Increases Risk of Hip Fracture</vt:lpstr>
      <vt:lpstr>AGE:  The Impact of Aging and Osteoporosis on Bone</vt:lpstr>
      <vt:lpstr>When to do a BMD1 In Women and Men</vt:lpstr>
      <vt:lpstr>BMD Alone is Not an Indicator of Fracture Risk BMD vs. Osteoporotic Fracture Rates/Number</vt:lpstr>
      <vt:lpstr>Relationship between BMD and Fracture Risk is Strongly Dependent on Clinical Risk Factors</vt:lpstr>
      <vt:lpstr>Additional Factors for Fracture Risk </vt:lpstr>
      <vt:lpstr>Frequent Falling is Associated with Serious Injury and a Greater Risk of Fracture</vt:lpstr>
      <vt:lpstr>High Alcohol Consumption Decreases Bone Remodelling and Increases Fracture Risk</vt:lpstr>
      <vt:lpstr>Long-Term Fracture Risk Can Be Quantified Using FRAX® or Other Risk-Assessment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Male: ADAMO Continued BMD Increases With 24-Month of Denosumab Treatment at Lumbar Spine</vt:lpstr>
      <vt:lpstr>Male: Continued BMD Increases with Denosumab at 24 Months: Total Hip, Femoral Neck, Trochanter, 1/3 Radius</vt:lpstr>
      <vt:lpstr>PowerPoint Presentation</vt:lpstr>
      <vt:lpstr>PowerPoint Presentation</vt:lpstr>
      <vt:lpstr>Comorbidities Significantly  Contribute to Fracture Risk</vt:lpstr>
      <vt:lpstr>Comorbidities Significantly  Contribute to Fracture Risk</vt:lpstr>
      <vt:lpstr>Medications that May Cause or  Accelerate Bone Loss</vt:lpstr>
      <vt:lpstr>PowerPoint Presentation</vt:lpstr>
      <vt:lpstr>PMO Patients on Therapy</vt:lpstr>
      <vt:lpstr>Adherence Encompasses Both  Persistence and Compliance</vt:lpstr>
      <vt:lpstr>Why Persistence is Important?</vt:lpstr>
      <vt:lpstr>In Order for Medication to Be Effective, Persistence Is Essential</vt:lpstr>
      <vt:lpstr>Impact of Gastrointestinal Problems  on Patient Persistence</vt:lpstr>
      <vt:lpstr>PowerPoint Presentation</vt:lpstr>
      <vt:lpstr>PowerPoint Presentation</vt:lpstr>
      <vt:lpstr>Osteoporosis is a Chronic Disease Requiring Life-long Strategies to Reduce Fracture Risk</vt:lpstr>
      <vt:lpstr>Weighing the Benefits of OP Therapy </vt:lpstr>
      <vt:lpstr>Management of Postmenopausal Women on Long-Term Bisphosphonate Therapy</vt:lpstr>
      <vt:lpstr>Risks Associated with Chronic Bisphosphonate Use and Other Health Outcomes </vt:lpstr>
      <vt:lpstr>No Holiday with Denosumab Loss of benefit and increased risk of vertebral fractures</vt:lpstr>
      <vt:lpstr>Bone Biopsies After  Discontinuation of Denosumab</vt:lpstr>
      <vt:lpstr>Bone Biopsies During Yearly  Zoledronic Acid Treatment</vt:lpstr>
      <vt:lpstr>There is Little Evidence to Support Any Recommendation Regarding Duration of Therapy or the Use of Drug Holidays1</vt:lpstr>
      <vt:lpstr>PowerPoint Presentation</vt:lpstr>
      <vt:lpstr>Long-Term Use of BP Prevented Bone Loss and Reduced Vertebral Fractures </vt:lpstr>
      <vt:lpstr>Treating High Risk Patient: Long-Term</vt:lpstr>
      <vt:lpstr>PowerPoint Presentation</vt:lpstr>
      <vt:lpstr>PowerPoint Presentation</vt:lpstr>
      <vt:lpstr>Discussion: Clinical Takeaways </vt:lpstr>
      <vt:lpstr>Discussion: Clinical Takeaways </vt:lpstr>
      <vt:lpstr>Discussion: Clinical Takeaways </vt:lpstr>
      <vt:lpstr>Discussion: Clinical Takeaways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32</cp:revision>
  <dcterms:created xsi:type="dcterms:W3CDTF">2018-06-14T14:21:13Z</dcterms:created>
  <dcterms:modified xsi:type="dcterms:W3CDTF">2018-07-06T19:18:00Z</dcterms:modified>
</cp:coreProperties>
</file>